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56" r:id="rId2"/>
    <p:sldId id="267" r:id="rId3"/>
    <p:sldId id="266" r:id="rId4"/>
    <p:sldId id="277" r:id="rId5"/>
    <p:sldId id="269" r:id="rId6"/>
    <p:sldId id="271" r:id="rId7"/>
    <p:sldId id="281" r:id="rId8"/>
    <p:sldId id="278" r:id="rId9"/>
    <p:sldId id="280" r:id="rId10"/>
    <p:sldId id="279" r:id="rId11"/>
    <p:sldId id="276" r:id="rId12"/>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5"/>
    <a:srgbClr val="F7F2E5"/>
    <a:srgbClr val="F5BE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14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F95CE8-7493-43AC-BD68-EB7DB16F3DA3}" type="doc">
      <dgm:prSet loTypeId="urn:microsoft.com/office/officeart/2005/8/layout/chevron1" loCatId="process" qsTypeId="urn:microsoft.com/office/officeart/2005/8/quickstyle/simple1" qsCatId="simple" csTypeId="urn:microsoft.com/office/officeart/2005/8/colors/colorful1" csCatId="colorful" phldr="1"/>
      <dgm:spPr/>
    </dgm:pt>
    <dgm:pt modelId="{B30CE832-E137-4F66-A18B-80C4D2F83B8E}">
      <dgm:prSet phldrT="[文字]" custT="1"/>
      <dgm:spPr>
        <a:xfrm>
          <a:off x="3847" y="0"/>
          <a:ext cx="2239601" cy="823590"/>
        </a:xfrm>
        <a:prstGeom prst="chevron">
          <a:avLst/>
        </a:prstGeom>
        <a:solidFill>
          <a:srgbClr val="D8B25C">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r>
            <a:rPr lang="zh-TW" altLang="en-US" sz="2000" b="1" u="sng" dirty="0">
              <a:solidFill>
                <a:srgbClr val="D8B25C">
                  <a:lumMod val="50000"/>
                </a:srgbClr>
              </a:solidFill>
              <a:latin typeface="微軟正黑體" panose="020B0604030504040204" pitchFamily="34" charset="-120"/>
              <a:ea typeface="微軟正黑體" panose="020B0604030504040204" pitchFamily="34" charset="-120"/>
              <a:cs typeface="+mn-cs"/>
            </a:rPr>
            <a:t>礦業權</a:t>
          </a:r>
          <a:r>
            <a:rPr lang="zh-TW" altLang="en-US" sz="2000" b="1" dirty="0">
              <a:solidFill>
                <a:srgbClr val="D8B25C">
                  <a:lumMod val="50000"/>
                </a:srgbClr>
              </a:solidFill>
              <a:latin typeface="微軟正黑體" panose="020B0604030504040204" pitchFamily="34" charset="-120"/>
              <a:ea typeface="微軟正黑體" panose="020B0604030504040204" pitchFamily="34" charset="-120"/>
              <a:cs typeface="+mn-cs"/>
            </a:rPr>
            <a:t>設定</a:t>
          </a:r>
        </a:p>
      </dgm:t>
    </dgm:pt>
    <dgm:pt modelId="{C47E8491-D0BE-42DB-9FB2-3064C519B442}" type="parTrans" cxnId="{306E6566-8693-4211-9DC1-A4F8D13B707C}">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96B8C51C-CCF9-4A5E-81AA-519129FD2B5D}" type="sibTrans" cxnId="{306E6566-8693-4211-9DC1-A4F8D13B707C}">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0058163-9859-4197-A1BE-8A5BEAA8B3D1}">
      <dgm:prSet phldrT="[文字]" custT="1"/>
      <dgm:spPr>
        <a:xfrm>
          <a:off x="2019488" y="0"/>
          <a:ext cx="2239601" cy="823590"/>
        </a:xfrm>
        <a:prstGeom prst="chevron">
          <a:avLst/>
        </a:prstGeom>
        <a:solidFill>
          <a:srgbClr val="DD8047">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lnSpc>
              <a:spcPts val="2600"/>
            </a:lnSpc>
            <a:spcAft>
              <a:spcPts val="0"/>
            </a:spcAft>
          </a:pPr>
          <a:endParaRPr lang="zh-TW" altLang="en-US" sz="2000" b="1" dirty="0">
            <a:solidFill>
              <a:srgbClr val="FF0000"/>
            </a:solidFill>
            <a:latin typeface="微軟正黑體" panose="020B0604030504040204" pitchFamily="34" charset="-120"/>
            <a:ea typeface="微軟正黑體" panose="020B0604030504040204" pitchFamily="34" charset="-120"/>
            <a:cs typeface="+mn-cs"/>
          </a:endParaRPr>
        </a:p>
      </dgm:t>
    </dgm:pt>
    <dgm:pt modelId="{288370FF-9A48-40C3-8147-ABB5C60DB656}" type="parTrans" cxnId="{334548D6-42BF-4AF9-9B9B-D1557C702D47}">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43A546B6-45B3-49E6-BE97-1F5BC215712F}" type="sibTrans" cxnId="{334548D6-42BF-4AF9-9B9B-D1557C702D47}">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19581E9A-97B3-4936-8EBD-CC5199BCA166}">
      <dgm:prSet phldrT="[文字]" custT="1"/>
      <dgm:spPr>
        <a:xfrm>
          <a:off x="4035129" y="0"/>
          <a:ext cx="2239601" cy="823590"/>
        </a:xfrm>
        <a:prstGeom prst="chevron">
          <a:avLst/>
        </a:prstGeom>
        <a:solidFill>
          <a:srgbClr val="7BA79D">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zh-TW" altLang="en-US" sz="2000" b="1" dirty="0">
              <a:solidFill>
                <a:sysClr val="windowText" lastClr="000000"/>
              </a:solidFill>
              <a:latin typeface="微軟正黑體" panose="020B0604030504040204" pitchFamily="34" charset="-120"/>
              <a:ea typeface="微軟正黑體" panose="020B0604030504040204" pitchFamily="34" charset="-120"/>
              <a:cs typeface="+mn-cs"/>
            </a:rPr>
            <a:t>礦場開採</a:t>
          </a:r>
        </a:p>
      </dgm:t>
    </dgm:pt>
    <dgm:pt modelId="{3EB800DA-C9D8-477C-A6CE-824030781630}" type="parTrans" cxnId="{EA2C2B17-64CD-4058-A976-A2EC85C7D36A}">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B257F45-ADC4-45CB-926A-1BDF63764047}" type="sibTrans" cxnId="{EA2C2B17-64CD-4058-A976-A2EC85C7D36A}">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B746674-6B9F-405A-85EC-D0859EB7377D}">
      <dgm:prSet custT="1"/>
      <dgm:spPr>
        <a:xfrm>
          <a:off x="6054618" y="0"/>
          <a:ext cx="2239601" cy="823590"/>
        </a:xfrm>
        <a:prstGeom prst="chevron">
          <a:avLst/>
        </a:prstGeom>
        <a:solidFill>
          <a:srgbClr val="968C8C">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lnSpc>
              <a:spcPts val="2600"/>
            </a:lnSpc>
            <a:spcAft>
              <a:spcPts val="0"/>
            </a:spcAft>
          </a:pPr>
          <a:endParaRPr lang="zh-TW" altLang="en-US" sz="2000" b="1" dirty="0">
            <a:solidFill>
              <a:sysClr val="windowText" lastClr="000000"/>
            </a:solidFill>
            <a:latin typeface="微軟正黑體" panose="020B0604030504040204" pitchFamily="34" charset="-120"/>
            <a:ea typeface="微軟正黑體" panose="020B0604030504040204" pitchFamily="34" charset="-120"/>
            <a:cs typeface="+mn-cs"/>
          </a:endParaRPr>
        </a:p>
      </dgm:t>
    </dgm:pt>
    <dgm:pt modelId="{E8BEECDE-8E30-4658-8F47-21148EBE9BE3}" type="parTrans" cxnId="{9DD98D39-C4DA-42FD-913E-7A5B69A6474E}">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696B8833-2962-481F-AF7A-7C6B210BD93C}" type="sibTrans" cxnId="{9DD98D39-C4DA-42FD-913E-7A5B69A6474E}">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B7A5B312-48C9-4C39-A710-5CEED42F3AEA}" type="pres">
      <dgm:prSet presAssocID="{8BF95CE8-7493-43AC-BD68-EB7DB16F3DA3}" presName="Name0" presStyleCnt="0">
        <dgm:presLayoutVars>
          <dgm:dir/>
          <dgm:animLvl val="lvl"/>
          <dgm:resizeHandles val="exact"/>
        </dgm:presLayoutVars>
      </dgm:prSet>
      <dgm:spPr/>
    </dgm:pt>
    <dgm:pt modelId="{C56B46E9-C428-48DA-96E8-83983B6A50DF}" type="pres">
      <dgm:prSet presAssocID="{B30CE832-E137-4F66-A18B-80C4D2F83B8E}" presName="parTxOnly" presStyleLbl="node1" presStyleIdx="0" presStyleCnt="4">
        <dgm:presLayoutVars>
          <dgm:chMax val="0"/>
          <dgm:chPref val="0"/>
          <dgm:bulletEnabled val="1"/>
        </dgm:presLayoutVars>
      </dgm:prSet>
      <dgm:spPr/>
    </dgm:pt>
    <dgm:pt modelId="{77ECC64B-1F6F-42F4-9EA7-73BFD01E4364}" type="pres">
      <dgm:prSet presAssocID="{96B8C51C-CCF9-4A5E-81AA-519129FD2B5D}" presName="parTxOnlySpace" presStyleCnt="0"/>
      <dgm:spPr/>
    </dgm:pt>
    <dgm:pt modelId="{BF563DF0-6CC4-4F6E-B2E6-B8285B970AC7}" type="pres">
      <dgm:prSet presAssocID="{F0058163-9859-4197-A1BE-8A5BEAA8B3D1}" presName="parTxOnly" presStyleLbl="node1" presStyleIdx="1" presStyleCnt="4">
        <dgm:presLayoutVars>
          <dgm:chMax val="0"/>
          <dgm:chPref val="0"/>
          <dgm:bulletEnabled val="1"/>
        </dgm:presLayoutVars>
      </dgm:prSet>
      <dgm:spPr/>
    </dgm:pt>
    <dgm:pt modelId="{4835E9FD-C8FB-4ABB-866A-5E36CBFBA6C3}" type="pres">
      <dgm:prSet presAssocID="{43A546B6-45B3-49E6-BE97-1F5BC215712F}" presName="parTxOnlySpace" presStyleCnt="0"/>
      <dgm:spPr/>
    </dgm:pt>
    <dgm:pt modelId="{4816C91E-418A-4CC6-B226-8FD70CB67104}" type="pres">
      <dgm:prSet presAssocID="{19581E9A-97B3-4936-8EBD-CC5199BCA166}" presName="parTxOnly" presStyleLbl="node1" presStyleIdx="2" presStyleCnt="4">
        <dgm:presLayoutVars>
          <dgm:chMax val="0"/>
          <dgm:chPref val="0"/>
          <dgm:bulletEnabled val="1"/>
        </dgm:presLayoutVars>
      </dgm:prSet>
      <dgm:spPr/>
    </dgm:pt>
    <dgm:pt modelId="{3995D911-D28F-4EBB-8854-DD7AD872927B}" type="pres">
      <dgm:prSet presAssocID="{FB257F45-ADC4-45CB-926A-1BDF63764047}" presName="parTxOnlySpace" presStyleCnt="0"/>
      <dgm:spPr/>
    </dgm:pt>
    <dgm:pt modelId="{E4D597FD-2F22-4357-8DF3-59A255A7870E}" type="pres">
      <dgm:prSet presAssocID="{FB746674-6B9F-405A-85EC-D0859EB7377D}" presName="parTxOnly" presStyleLbl="node1" presStyleIdx="3" presStyleCnt="4" custLinFactX="20862" custLinFactNeighborX="100000" custLinFactNeighborY="42908">
        <dgm:presLayoutVars>
          <dgm:chMax val="0"/>
          <dgm:chPref val="0"/>
          <dgm:bulletEnabled val="1"/>
        </dgm:presLayoutVars>
      </dgm:prSet>
      <dgm:spPr/>
    </dgm:pt>
  </dgm:ptLst>
  <dgm:cxnLst>
    <dgm:cxn modelId="{C324330B-399A-4750-94A2-9AC5B6B11175}" type="presOf" srcId="{19581E9A-97B3-4936-8EBD-CC5199BCA166}" destId="{4816C91E-418A-4CC6-B226-8FD70CB67104}" srcOrd="0" destOrd="0" presId="urn:microsoft.com/office/officeart/2005/8/layout/chevron1"/>
    <dgm:cxn modelId="{629D5215-806E-4162-8E1E-BF306228E5FF}" type="presOf" srcId="{8BF95CE8-7493-43AC-BD68-EB7DB16F3DA3}" destId="{B7A5B312-48C9-4C39-A710-5CEED42F3AEA}" srcOrd="0" destOrd="0" presId="urn:microsoft.com/office/officeart/2005/8/layout/chevron1"/>
    <dgm:cxn modelId="{EA2C2B17-64CD-4058-A976-A2EC85C7D36A}" srcId="{8BF95CE8-7493-43AC-BD68-EB7DB16F3DA3}" destId="{19581E9A-97B3-4936-8EBD-CC5199BCA166}" srcOrd="2" destOrd="0" parTransId="{3EB800DA-C9D8-477C-A6CE-824030781630}" sibTransId="{FB257F45-ADC4-45CB-926A-1BDF63764047}"/>
    <dgm:cxn modelId="{B232182C-24A5-497E-8930-B901031F9907}" type="presOf" srcId="{B30CE832-E137-4F66-A18B-80C4D2F83B8E}" destId="{C56B46E9-C428-48DA-96E8-83983B6A50DF}" srcOrd="0" destOrd="0" presId="urn:microsoft.com/office/officeart/2005/8/layout/chevron1"/>
    <dgm:cxn modelId="{9DD98D39-C4DA-42FD-913E-7A5B69A6474E}" srcId="{8BF95CE8-7493-43AC-BD68-EB7DB16F3DA3}" destId="{FB746674-6B9F-405A-85EC-D0859EB7377D}" srcOrd="3" destOrd="0" parTransId="{E8BEECDE-8E30-4658-8F47-21148EBE9BE3}" sibTransId="{696B8833-2962-481F-AF7A-7C6B210BD93C}"/>
    <dgm:cxn modelId="{306E6566-8693-4211-9DC1-A4F8D13B707C}" srcId="{8BF95CE8-7493-43AC-BD68-EB7DB16F3DA3}" destId="{B30CE832-E137-4F66-A18B-80C4D2F83B8E}" srcOrd="0" destOrd="0" parTransId="{C47E8491-D0BE-42DB-9FB2-3064C519B442}" sibTransId="{96B8C51C-CCF9-4A5E-81AA-519129FD2B5D}"/>
    <dgm:cxn modelId="{334548D6-42BF-4AF9-9B9B-D1557C702D47}" srcId="{8BF95CE8-7493-43AC-BD68-EB7DB16F3DA3}" destId="{F0058163-9859-4197-A1BE-8A5BEAA8B3D1}" srcOrd="1" destOrd="0" parTransId="{288370FF-9A48-40C3-8147-ABB5C60DB656}" sibTransId="{43A546B6-45B3-49E6-BE97-1F5BC215712F}"/>
    <dgm:cxn modelId="{BEEC3BE5-5ECC-41DD-B7F2-8B15ED6A62AF}" type="presOf" srcId="{F0058163-9859-4197-A1BE-8A5BEAA8B3D1}" destId="{BF563DF0-6CC4-4F6E-B2E6-B8285B970AC7}" srcOrd="0" destOrd="0" presId="urn:microsoft.com/office/officeart/2005/8/layout/chevron1"/>
    <dgm:cxn modelId="{F5AD79F2-D89D-46A8-8425-7BCF54D41A27}" type="presOf" srcId="{FB746674-6B9F-405A-85EC-D0859EB7377D}" destId="{E4D597FD-2F22-4357-8DF3-59A255A7870E}" srcOrd="0" destOrd="0" presId="urn:microsoft.com/office/officeart/2005/8/layout/chevron1"/>
    <dgm:cxn modelId="{B96ABE43-39DD-40BD-AA35-1581642532C8}" type="presParOf" srcId="{B7A5B312-48C9-4C39-A710-5CEED42F3AEA}" destId="{C56B46E9-C428-48DA-96E8-83983B6A50DF}" srcOrd="0" destOrd="0" presId="urn:microsoft.com/office/officeart/2005/8/layout/chevron1"/>
    <dgm:cxn modelId="{604FAB2D-2C2C-44F3-90AE-301AB08CEB94}" type="presParOf" srcId="{B7A5B312-48C9-4C39-A710-5CEED42F3AEA}" destId="{77ECC64B-1F6F-42F4-9EA7-73BFD01E4364}" srcOrd="1" destOrd="0" presId="urn:microsoft.com/office/officeart/2005/8/layout/chevron1"/>
    <dgm:cxn modelId="{BD14C019-FA02-4F53-B8F5-074671BBF35E}" type="presParOf" srcId="{B7A5B312-48C9-4C39-A710-5CEED42F3AEA}" destId="{BF563DF0-6CC4-4F6E-B2E6-B8285B970AC7}" srcOrd="2" destOrd="0" presId="urn:microsoft.com/office/officeart/2005/8/layout/chevron1"/>
    <dgm:cxn modelId="{24D53219-607D-4A45-AE1A-04EE5B3082D7}" type="presParOf" srcId="{B7A5B312-48C9-4C39-A710-5CEED42F3AEA}" destId="{4835E9FD-C8FB-4ABB-866A-5E36CBFBA6C3}" srcOrd="3" destOrd="0" presId="urn:microsoft.com/office/officeart/2005/8/layout/chevron1"/>
    <dgm:cxn modelId="{35288004-C229-4C5D-ABAA-9106B1C92C9B}" type="presParOf" srcId="{B7A5B312-48C9-4C39-A710-5CEED42F3AEA}" destId="{4816C91E-418A-4CC6-B226-8FD70CB67104}" srcOrd="4" destOrd="0" presId="urn:microsoft.com/office/officeart/2005/8/layout/chevron1"/>
    <dgm:cxn modelId="{06CE640C-0E15-4810-889F-49BF362214E6}" type="presParOf" srcId="{B7A5B312-48C9-4C39-A710-5CEED42F3AEA}" destId="{3995D911-D28F-4EBB-8854-DD7AD872927B}" srcOrd="5" destOrd="0" presId="urn:microsoft.com/office/officeart/2005/8/layout/chevron1"/>
    <dgm:cxn modelId="{532A8831-1576-4EB6-9437-CB7D595B8FD3}" type="presParOf" srcId="{B7A5B312-48C9-4C39-A710-5CEED42F3AEA}" destId="{E4D597FD-2F22-4357-8DF3-59A255A7870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1F6414-CEAA-4CB8-9252-91386098F84B}"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zh-TW" altLang="en-US"/>
        </a:p>
      </dgm:t>
    </dgm:pt>
    <dgm:pt modelId="{6AF0A7CB-1C1E-4458-B501-95F371F7E3FE}">
      <dgm:prSet phldrT="[文字]" custT="1"/>
      <dgm:spPr/>
      <dgm:t>
        <a:bodyPr/>
        <a:lstStyle/>
        <a:p>
          <a:r>
            <a:rPr lang="zh-TW" altLang="en-US" sz="1000" b="1" dirty="0">
              <a:latin typeface="微軟正黑體" panose="020B0604030504040204" pitchFamily="34" charset="-120"/>
              <a:ea typeface="微軟正黑體" panose="020B0604030504040204" pitchFamily="34" charset="-120"/>
            </a:rPr>
            <a:t>構想書</a:t>
          </a:r>
        </a:p>
      </dgm:t>
    </dgm:pt>
    <dgm:pt modelId="{91398F2F-0FDF-4F36-A652-FE987772EED6}" type="parTrans" cxnId="{78F5751B-B32D-42C8-A332-980A0CDA187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04C43B-0B12-4CF2-992F-4F58F3DCBCD8}" type="sibTrans" cxnId="{78F5751B-B32D-42C8-A332-980A0CDA187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A650190-1DEF-402E-94CD-1202A49D21CC}">
      <dgm:prSet phldrT="[文字]"/>
      <dgm:spPr/>
      <dgm:t>
        <a:bodyPr/>
        <a:lstStyle/>
        <a:p>
          <a:r>
            <a:rPr lang="zh-TW" altLang="en-US" dirty="0">
              <a:latin typeface="微軟正黑體" panose="020B0604030504040204" pitchFamily="34" charset="-120"/>
              <a:ea typeface="微軟正黑體" panose="020B0604030504040204" pitchFamily="34" charset="-120"/>
            </a:rPr>
            <a:t>申請設權</a:t>
          </a:r>
        </a:p>
      </dgm:t>
    </dgm:pt>
    <dgm:pt modelId="{B2E0C638-31ED-4A40-8205-26B8630A9A62}" type="parTrans" cxnId="{4AF047A9-A0D4-4FF3-92EE-A6FCA5E7C7A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C9D0FAD-173C-4B39-95DF-BDAE5F5CE39A}" type="sibTrans" cxnId="{4AF047A9-A0D4-4FF3-92EE-A6FCA5E7C7A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B95CA9B-C7F9-4029-B6A1-50ADF29EDB40}">
      <dgm:prSet phldrT="[文字]"/>
      <dgm:spPr/>
      <dgm:t>
        <a:bodyPr/>
        <a:lstStyle/>
        <a:p>
          <a:r>
            <a:rPr lang="zh-TW" altLang="en-US" dirty="0">
              <a:latin typeface="微軟正黑體" panose="020B0604030504040204" pitchFamily="34" charset="-120"/>
              <a:ea typeface="微軟正黑體" panose="020B0604030504040204" pitchFamily="34" charset="-120"/>
            </a:rPr>
            <a:t>申請展限</a:t>
          </a:r>
        </a:p>
      </dgm:t>
    </dgm:pt>
    <dgm:pt modelId="{3E9178D5-6DED-440F-A2CB-EAB50B1CFF7D}" type="parTrans" cxnId="{82BE8B62-9406-4ED1-BEC0-7ABF030136E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6D33166-4E65-49A8-92C3-27F9E0EA9A33}" type="sibTrans" cxnId="{82BE8B62-9406-4ED1-BEC0-7ABF030136E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DCC8388-C047-4166-9CC0-075651C96544}">
      <dgm:prSet phldrT="[文字]" custT="1"/>
      <dgm:spPr/>
      <dgm:t>
        <a:bodyPr/>
        <a:lstStyle/>
        <a:p>
          <a:r>
            <a:rPr lang="zh-TW" altLang="en-US" sz="1000" b="1" dirty="0">
              <a:latin typeface="微軟正黑體" panose="020B0604030504040204" pitchFamily="34" charset="-120"/>
              <a:ea typeface="微軟正黑體" panose="020B0604030504040204" pitchFamily="34" charset="-120"/>
            </a:rPr>
            <a:t>開採及施工計畫書</a:t>
          </a:r>
        </a:p>
      </dgm:t>
    </dgm:pt>
    <dgm:pt modelId="{72A2CDF1-457D-407B-B648-D1637693ABDE}" type="parTrans" cxnId="{11A97731-20AF-4CC7-9FFE-79B45021F43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602219-CBD2-466A-8509-5066A4E4E979}" type="sibTrans" cxnId="{11A97731-20AF-4CC7-9FFE-79B45021F43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1E1DC7-C2C3-4AA4-A069-1144FC34DDA5}">
      <dgm:prSet phldrT="[文字]"/>
      <dgm:spPr/>
      <dgm:t>
        <a:bodyPr/>
        <a:lstStyle/>
        <a:p>
          <a:r>
            <a:rPr lang="zh-TW" altLang="en-US" dirty="0">
              <a:latin typeface="微軟正黑體" panose="020B0604030504040204" pitchFamily="34" charset="-120"/>
              <a:ea typeface="微軟正黑體" panose="020B0604030504040204" pitchFamily="34" charset="-120"/>
            </a:rPr>
            <a:t>申請新用地</a:t>
          </a:r>
        </a:p>
      </dgm:t>
    </dgm:pt>
    <dgm:pt modelId="{CCABF63F-1DA7-412D-B24A-DAD16F2AB15E}" type="parTrans" cxnId="{E1E8BB9A-6160-436E-BC13-FB91F2A15E7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725485-ED35-47B5-ACF2-DCD18CDB59E3}" type="sibTrans" cxnId="{E1E8BB9A-6160-436E-BC13-FB91F2A15E7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1A4AFD-6CCD-43BD-9B4B-0E9EBCDA014F}">
      <dgm:prSet phldrT="[文字]"/>
      <dgm:spPr/>
      <dgm:t>
        <a:bodyPr/>
        <a:lstStyle/>
        <a:p>
          <a:r>
            <a:rPr lang="zh-TW" altLang="en-US" dirty="0">
              <a:latin typeface="微軟正黑體" panose="020B0604030504040204" pitchFamily="34" charset="-120"/>
              <a:ea typeface="微軟正黑體" panose="020B0604030504040204" pitchFamily="34" charset="-120"/>
            </a:rPr>
            <a:t>申請變更用地</a:t>
          </a:r>
        </a:p>
      </dgm:t>
    </dgm:pt>
    <dgm:pt modelId="{5D85B60E-7435-4FBB-95AC-C4221B40DF28}" type="parTrans" cxnId="{1241334F-C762-456B-BAB7-F5D01878D4B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D53662-BB7D-41B9-A07D-CE7BAA432ABF}" type="sibTrans" cxnId="{1241334F-C762-456B-BAB7-F5D01878D4B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064B80B-959F-411C-B6C9-206956D1CADC}">
      <dgm:prSet phldrT="[文字]" custT="1"/>
      <dgm:spPr/>
      <dgm:t>
        <a:bodyPr/>
        <a:lstStyle/>
        <a:p>
          <a:r>
            <a:rPr lang="zh-TW" altLang="en-US" sz="1000" b="1" dirty="0">
              <a:latin typeface="微軟正黑體" panose="020B0604030504040204" pitchFamily="34" charset="-120"/>
              <a:ea typeface="微軟正黑體" panose="020B0604030504040204" pitchFamily="34" charset="-120"/>
            </a:rPr>
            <a:t>年度施工計畫書</a:t>
          </a:r>
        </a:p>
      </dgm:t>
    </dgm:pt>
    <dgm:pt modelId="{DF1CEE6A-CDC3-4EA6-8209-EB4227A272A2}" type="parTrans" cxnId="{E784A9C8-0E69-4A30-B27F-EAD2269D2F3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FCA6683-127C-42AB-8853-0C6B2BCA3D25}" type="sibTrans" cxnId="{E784A9C8-0E69-4A30-B27F-EAD2269D2F3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B36B36-1F50-46A3-BCA5-5749CA11D00E}">
      <dgm:prSet phldrT="[文字]"/>
      <dgm:spPr/>
      <dgm:t>
        <a:bodyPr/>
        <a:lstStyle/>
        <a:p>
          <a:r>
            <a:rPr lang="zh-TW" altLang="en-US" dirty="0">
              <a:latin typeface="微軟正黑體" panose="020B0604030504040204" pitchFamily="34" charset="-120"/>
              <a:ea typeface="微軟正黑體" panose="020B0604030504040204" pitchFamily="34" charset="-120"/>
            </a:rPr>
            <a:t>開工後申報</a:t>
          </a:r>
        </a:p>
      </dgm:t>
    </dgm:pt>
    <dgm:pt modelId="{16D9A219-2F7A-4650-AF96-93459A3714FA}" type="parTrans" cxnId="{8CF61B0F-EDAD-41C5-9669-AF899293569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472061-F4D4-4AFD-B229-30BEB53EA6AE}" type="sibTrans" cxnId="{8CF61B0F-EDAD-41C5-9669-AF899293569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4D29C1B-557A-4AF9-9111-B3EC58DBB275}">
      <dgm:prSet phldrT="[文字]"/>
      <dgm:spPr/>
      <dgm:t>
        <a:bodyPr/>
        <a:lstStyle/>
        <a:p>
          <a:r>
            <a:rPr lang="zh-TW" altLang="en-US" dirty="0">
              <a:latin typeface="微軟正黑體" panose="020B0604030504040204" pitchFamily="34" charset="-120"/>
              <a:ea typeface="微軟正黑體" panose="020B0604030504040204" pitchFamily="34" charset="-120"/>
            </a:rPr>
            <a:t>時點</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每年</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月</a:t>
          </a:r>
        </a:p>
      </dgm:t>
    </dgm:pt>
    <dgm:pt modelId="{73A1519F-2CB4-47FB-B4FF-253DC880A54C}" type="parTrans" cxnId="{A175626A-0B97-4486-8EDC-87E02158DEF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B14CE4B-65E0-41D1-AA9F-98EB732601C0}" type="sibTrans" cxnId="{A175626A-0B97-4486-8EDC-87E02158DEF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3700048-AB2A-4AD3-A2A0-3411971060B0}" type="pres">
      <dgm:prSet presAssocID="{F61F6414-CEAA-4CB8-9252-91386098F84B}" presName="Name0" presStyleCnt="0">
        <dgm:presLayoutVars>
          <dgm:chMax val="7"/>
          <dgm:dir/>
          <dgm:animLvl val="lvl"/>
          <dgm:resizeHandles val="exact"/>
        </dgm:presLayoutVars>
      </dgm:prSet>
      <dgm:spPr/>
    </dgm:pt>
    <dgm:pt modelId="{CD0C1E9E-A46C-46D3-81B7-EC9AB59C169F}" type="pres">
      <dgm:prSet presAssocID="{6AF0A7CB-1C1E-4458-B501-95F371F7E3FE}" presName="circle1" presStyleLbl="node1" presStyleIdx="0" presStyleCnt="3"/>
      <dgm:spPr/>
    </dgm:pt>
    <dgm:pt modelId="{B2C03432-7950-4627-B2F3-99A4E54A1591}" type="pres">
      <dgm:prSet presAssocID="{6AF0A7CB-1C1E-4458-B501-95F371F7E3FE}" presName="space" presStyleCnt="0"/>
      <dgm:spPr/>
    </dgm:pt>
    <dgm:pt modelId="{9E4B3B17-9AB8-4C19-9E79-38D947739489}" type="pres">
      <dgm:prSet presAssocID="{6AF0A7CB-1C1E-4458-B501-95F371F7E3FE}" presName="rect1" presStyleLbl="alignAcc1" presStyleIdx="0" presStyleCnt="3" custLinFactY="7383" custLinFactNeighborX="43660" custLinFactNeighborY="100000"/>
      <dgm:spPr/>
    </dgm:pt>
    <dgm:pt modelId="{45E520FB-9C15-45EC-BEBC-FED5A8561AC4}" type="pres">
      <dgm:prSet presAssocID="{8DCC8388-C047-4166-9CC0-075651C96544}" presName="vertSpace2" presStyleLbl="node1" presStyleIdx="0" presStyleCnt="3"/>
      <dgm:spPr/>
    </dgm:pt>
    <dgm:pt modelId="{A11346A8-441D-46D5-A4AB-D56D4E71488C}" type="pres">
      <dgm:prSet presAssocID="{8DCC8388-C047-4166-9CC0-075651C96544}" presName="circle2" presStyleLbl="node1" presStyleIdx="1" presStyleCnt="3"/>
      <dgm:spPr/>
    </dgm:pt>
    <dgm:pt modelId="{59C71239-6D5F-4081-9A28-8EDD85D35B7E}" type="pres">
      <dgm:prSet presAssocID="{8DCC8388-C047-4166-9CC0-075651C96544}" presName="rect2" presStyleLbl="alignAcc1" presStyleIdx="1" presStyleCnt="3"/>
      <dgm:spPr/>
    </dgm:pt>
    <dgm:pt modelId="{855347D9-911B-4288-A43A-7EE00EAACD36}" type="pres">
      <dgm:prSet presAssocID="{9064B80B-959F-411C-B6C9-206956D1CADC}" presName="vertSpace3" presStyleLbl="node1" presStyleIdx="1" presStyleCnt="3"/>
      <dgm:spPr/>
    </dgm:pt>
    <dgm:pt modelId="{DDE839C5-C14B-4060-90BA-E4EC1DB5C188}" type="pres">
      <dgm:prSet presAssocID="{9064B80B-959F-411C-B6C9-206956D1CADC}" presName="circle3" presStyleLbl="node1" presStyleIdx="2" presStyleCnt="3"/>
      <dgm:spPr/>
    </dgm:pt>
    <dgm:pt modelId="{39C779F7-6B2A-4A38-8189-69D4C41BFE70}" type="pres">
      <dgm:prSet presAssocID="{9064B80B-959F-411C-B6C9-206956D1CADC}" presName="rect3" presStyleLbl="alignAcc1" presStyleIdx="2" presStyleCnt="3"/>
      <dgm:spPr/>
    </dgm:pt>
    <dgm:pt modelId="{A5D560C3-0933-46CF-9419-6F11A42B47F0}" type="pres">
      <dgm:prSet presAssocID="{6AF0A7CB-1C1E-4458-B501-95F371F7E3FE}" presName="rect1ParTx" presStyleLbl="alignAcc1" presStyleIdx="2" presStyleCnt="3">
        <dgm:presLayoutVars>
          <dgm:chMax val="1"/>
          <dgm:bulletEnabled val="1"/>
        </dgm:presLayoutVars>
      </dgm:prSet>
      <dgm:spPr/>
    </dgm:pt>
    <dgm:pt modelId="{787E1924-BDD5-4E2A-AF47-9748B86F9A65}" type="pres">
      <dgm:prSet presAssocID="{6AF0A7CB-1C1E-4458-B501-95F371F7E3FE}" presName="rect1ChTx" presStyleLbl="alignAcc1" presStyleIdx="2" presStyleCnt="3">
        <dgm:presLayoutVars>
          <dgm:bulletEnabled val="1"/>
        </dgm:presLayoutVars>
      </dgm:prSet>
      <dgm:spPr/>
    </dgm:pt>
    <dgm:pt modelId="{DE6287FE-DAC7-4E6A-B45D-3ACCFCCBB4BC}" type="pres">
      <dgm:prSet presAssocID="{8DCC8388-C047-4166-9CC0-075651C96544}" presName="rect2ParTx" presStyleLbl="alignAcc1" presStyleIdx="2" presStyleCnt="3">
        <dgm:presLayoutVars>
          <dgm:chMax val="1"/>
          <dgm:bulletEnabled val="1"/>
        </dgm:presLayoutVars>
      </dgm:prSet>
      <dgm:spPr/>
    </dgm:pt>
    <dgm:pt modelId="{670BBC44-DE09-4CBE-91C0-40C129A8E177}" type="pres">
      <dgm:prSet presAssocID="{8DCC8388-C047-4166-9CC0-075651C96544}" presName="rect2ChTx" presStyleLbl="alignAcc1" presStyleIdx="2" presStyleCnt="3">
        <dgm:presLayoutVars>
          <dgm:bulletEnabled val="1"/>
        </dgm:presLayoutVars>
      </dgm:prSet>
      <dgm:spPr/>
    </dgm:pt>
    <dgm:pt modelId="{7D5E0E43-ACC8-4A2B-81E2-E763C1741AC8}" type="pres">
      <dgm:prSet presAssocID="{9064B80B-959F-411C-B6C9-206956D1CADC}" presName="rect3ParTx" presStyleLbl="alignAcc1" presStyleIdx="2" presStyleCnt="3">
        <dgm:presLayoutVars>
          <dgm:chMax val="1"/>
          <dgm:bulletEnabled val="1"/>
        </dgm:presLayoutVars>
      </dgm:prSet>
      <dgm:spPr/>
    </dgm:pt>
    <dgm:pt modelId="{B5E5CED1-1F31-405C-9305-57E4E77B426E}" type="pres">
      <dgm:prSet presAssocID="{9064B80B-959F-411C-B6C9-206956D1CADC}" presName="rect3ChTx" presStyleLbl="alignAcc1" presStyleIdx="2" presStyleCnt="3">
        <dgm:presLayoutVars>
          <dgm:bulletEnabled val="1"/>
        </dgm:presLayoutVars>
      </dgm:prSet>
      <dgm:spPr/>
    </dgm:pt>
  </dgm:ptLst>
  <dgm:cxnLst>
    <dgm:cxn modelId="{3790B40A-6A9D-48B7-9381-BA454923370B}" type="presOf" srcId="{8DCC8388-C047-4166-9CC0-075651C96544}" destId="{59C71239-6D5F-4081-9A28-8EDD85D35B7E}" srcOrd="0" destOrd="0" presId="urn:microsoft.com/office/officeart/2005/8/layout/target3"/>
    <dgm:cxn modelId="{8CF61B0F-EDAD-41C5-9669-AF8992935699}" srcId="{9064B80B-959F-411C-B6C9-206956D1CADC}" destId="{1BB36B36-1F50-46A3-BCA5-5749CA11D00E}" srcOrd="0" destOrd="0" parTransId="{16D9A219-2F7A-4650-AF96-93459A3714FA}" sibTransId="{64472061-F4D4-4AFD-B229-30BEB53EA6AE}"/>
    <dgm:cxn modelId="{7903E80F-104A-4EF7-A58B-7C8150E7E222}" type="presOf" srcId="{2B95CA9B-C7F9-4029-B6A1-50ADF29EDB40}" destId="{787E1924-BDD5-4E2A-AF47-9748B86F9A65}" srcOrd="0" destOrd="1" presId="urn:microsoft.com/office/officeart/2005/8/layout/target3"/>
    <dgm:cxn modelId="{88DDF314-B0A3-460C-9784-CF5A4E4868D2}" type="presOf" srcId="{9064B80B-959F-411C-B6C9-206956D1CADC}" destId="{7D5E0E43-ACC8-4A2B-81E2-E763C1741AC8}" srcOrd="1" destOrd="0" presId="urn:microsoft.com/office/officeart/2005/8/layout/target3"/>
    <dgm:cxn modelId="{78F5751B-B32D-42C8-A332-980A0CDA1879}" srcId="{F61F6414-CEAA-4CB8-9252-91386098F84B}" destId="{6AF0A7CB-1C1E-4458-B501-95F371F7E3FE}" srcOrd="0" destOrd="0" parTransId="{91398F2F-0FDF-4F36-A652-FE987772EED6}" sibTransId="{F504C43B-0B12-4CF2-992F-4F58F3DCBCD8}"/>
    <dgm:cxn modelId="{A511751E-944C-4F2E-9A25-7CF26694773C}" type="presOf" srcId="{6AF0A7CB-1C1E-4458-B501-95F371F7E3FE}" destId="{9E4B3B17-9AB8-4C19-9E79-38D947739489}" srcOrd="0" destOrd="0" presId="urn:microsoft.com/office/officeart/2005/8/layout/target3"/>
    <dgm:cxn modelId="{1CBE0A28-F7DB-4B5E-B1A9-F50DA2152CD3}" type="presOf" srcId="{1BB36B36-1F50-46A3-BCA5-5749CA11D00E}" destId="{B5E5CED1-1F31-405C-9305-57E4E77B426E}" srcOrd="0" destOrd="0" presId="urn:microsoft.com/office/officeart/2005/8/layout/target3"/>
    <dgm:cxn modelId="{11A97731-20AF-4CC7-9FFE-79B45021F437}" srcId="{F61F6414-CEAA-4CB8-9252-91386098F84B}" destId="{8DCC8388-C047-4166-9CC0-075651C96544}" srcOrd="1" destOrd="0" parTransId="{72A2CDF1-457D-407B-B648-D1637693ABDE}" sibTransId="{37602219-CBD2-466A-8509-5066A4E4E979}"/>
    <dgm:cxn modelId="{EA3A1D3A-3162-4C9D-85FF-BDD6FD2B61AF}" type="presOf" srcId="{9064B80B-959F-411C-B6C9-206956D1CADC}" destId="{39C779F7-6B2A-4A38-8189-69D4C41BFE70}" srcOrd="0" destOrd="0" presId="urn:microsoft.com/office/officeart/2005/8/layout/target3"/>
    <dgm:cxn modelId="{82BE8B62-9406-4ED1-BEC0-7ABF030136ED}" srcId="{6AF0A7CB-1C1E-4458-B501-95F371F7E3FE}" destId="{2B95CA9B-C7F9-4029-B6A1-50ADF29EDB40}" srcOrd="1" destOrd="0" parTransId="{3E9178D5-6DED-440F-A2CB-EAB50B1CFF7D}" sibTransId="{B6D33166-4E65-49A8-92C3-27F9E0EA9A33}"/>
    <dgm:cxn modelId="{A175626A-0B97-4486-8EDC-87E02158DEFD}" srcId="{9064B80B-959F-411C-B6C9-206956D1CADC}" destId="{74D29C1B-557A-4AF9-9111-B3EC58DBB275}" srcOrd="1" destOrd="0" parTransId="{73A1519F-2CB4-47FB-B4FF-253DC880A54C}" sibTransId="{FB14CE4B-65E0-41D1-AA9F-98EB732601C0}"/>
    <dgm:cxn modelId="{6800F34A-C771-476B-B247-0E2D4FED978E}" type="presOf" srcId="{74D29C1B-557A-4AF9-9111-B3EC58DBB275}" destId="{B5E5CED1-1F31-405C-9305-57E4E77B426E}" srcOrd="0" destOrd="1" presId="urn:microsoft.com/office/officeart/2005/8/layout/target3"/>
    <dgm:cxn modelId="{29F83A4D-AD57-4C31-A4B3-065293320095}" type="presOf" srcId="{F61F6414-CEAA-4CB8-9252-91386098F84B}" destId="{D3700048-AB2A-4AD3-A2A0-3411971060B0}" srcOrd="0" destOrd="0" presId="urn:microsoft.com/office/officeart/2005/8/layout/target3"/>
    <dgm:cxn modelId="{E520C34D-B76B-433A-B4BA-0A78D1172BB0}" type="presOf" srcId="{661A4AFD-6CCD-43BD-9B4B-0E9EBCDA014F}" destId="{670BBC44-DE09-4CBE-91C0-40C129A8E177}" srcOrd="0" destOrd="1" presId="urn:microsoft.com/office/officeart/2005/8/layout/target3"/>
    <dgm:cxn modelId="{1241334F-C762-456B-BAB7-F5D01878D4BA}" srcId="{8DCC8388-C047-4166-9CC0-075651C96544}" destId="{661A4AFD-6CCD-43BD-9B4B-0E9EBCDA014F}" srcOrd="1" destOrd="0" parTransId="{5D85B60E-7435-4FBB-95AC-C4221B40DF28}" sibTransId="{3CD53662-BB7D-41B9-A07D-CE7BAA432ABF}"/>
    <dgm:cxn modelId="{47A52371-78F6-4532-B16D-C44735F672C1}" type="presOf" srcId="{6AF0A7CB-1C1E-4458-B501-95F371F7E3FE}" destId="{A5D560C3-0933-46CF-9419-6F11A42B47F0}" srcOrd="1" destOrd="0" presId="urn:microsoft.com/office/officeart/2005/8/layout/target3"/>
    <dgm:cxn modelId="{D9AB9784-BD58-40EB-B92C-AD8C343BF1AF}" type="presOf" srcId="{641E1DC7-C2C3-4AA4-A069-1144FC34DDA5}" destId="{670BBC44-DE09-4CBE-91C0-40C129A8E177}" srcOrd="0" destOrd="0" presId="urn:microsoft.com/office/officeart/2005/8/layout/target3"/>
    <dgm:cxn modelId="{E1E8BB9A-6160-436E-BC13-FB91F2A15E71}" srcId="{8DCC8388-C047-4166-9CC0-075651C96544}" destId="{641E1DC7-C2C3-4AA4-A069-1144FC34DDA5}" srcOrd="0" destOrd="0" parTransId="{CCABF63F-1DA7-412D-B24A-DAD16F2AB15E}" sibTransId="{1B725485-ED35-47B5-ACF2-DCD18CDB59E3}"/>
    <dgm:cxn modelId="{4AF047A9-A0D4-4FF3-92EE-A6FCA5E7C7AF}" srcId="{6AF0A7CB-1C1E-4458-B501-95F371F7E3FE}" destId="{8A650190-1DEF-402E-94CD-1202A49D21CC}" srcOrd="0" destOrd="0" parTransId="{B2E0C638-31ED-4A40-8205-26B8630A9A62}" sibTransId="{9C9D0FAD-173C-4B39-95DF-BDAE5F5CE39A}"/>
    <dgm:cxn modelId="{E784A9C8-0E69-4A30-B27F-EAD2269D2F3C}" srcId="{F61F6414-CEAA-4CB8-9252-91386098F84B}" destId="{9064B80B-959F-411C-B6C9-206956D1CADC}" srcOrd="2" destOrd="0" parTransId="{DF1CEE6A-CDC3-4EA6-8209-EB4227A272A2}" sibTransId="{FFCA6683-127C-42AB-8853-0C6B2BCA3D25}"/>
    <dgm:cxn modelId="{F3A40BF0-7253-489D-A08E-BED393485474}" type="presOf" srcId="{8A650190-1DEF-402E-94CD-1202A49D21CC}" destId="{787E1924-BDD5-4E2A-AF47-9748B86F9A65}" srcOrd="0" destOrd="0" presId="urn:microsoft.com/office/officeart/2005/8/layout/target3"/>
    <dgm:cxn modelId="{99CCBFF7-5DA2-4CE9-A58D-D70509BB824B}" type="presOf" srcId="{8DCC8388-C047-4166-9CC0-075651C96544}" destId="{DE6287FE-DAC7-4E6A-B45D-3ACCFCCBB4BC}" srcOrd="1" destOrd="0" presId="urn:microsoft.com/office/officeart/2005/8/layout/target3"/>
    <dgm:cxn modelId="{B092CE4E-8611-440E-82F9-A8219E441606}" type="presParOf" srcId="{D3700048-AB2A-4AD3-A2A0-3411971060B0}" destId="{CD0C1E9E-A46C-46D3-81B7-EC9AB59C169F}" srcOrd="0" destOrd="0" presId="urn:microsoft.com/office/officeart/2005/8/layout/target3"/>
    <dgm:cxn modelId="{8A9037F6-8221-4562-B0FA-43C998D15C4F}" type="presParOf" srcId="{D3700048-AB2A-4AD3-A2A0-3411971060B0}" destId="{B2C03432-7950-4627-B2F3-99A4E54A1591}" srcOrd="1" destOrd="0" presId="urn:microsoft.com/office/officeart/2005/8/layout/target3"/>
    <dgm:cxn modelId="{4E8F86E2-80CA-4869-A158-BBBAEB96115B}" type="presParOf" srcId="{D3700048-AB2A-4AD3-A2A0-3411971060B0}" destId="{9E4B3B17-9AB8-4C19-9E79-38D947739489}" srcOrd="2" destOrd="0" presId="urn:microsoft.com/office/officeart/2005/8/layout/target3"/>
    <dgm:cxn modelId="{A405FFDF-5644-41D7-971A-6B838787AD24}" type="presParOf" srcId="{D3700048-AB2A-4AD3-A2A0-3411971060B0}" destId="{45E520FB-9C15-45EC-BEBC-FED5A8561AC4}" srcOrd="3" destOrd="0" presId="urn:microsoft.com/office/officeart/2005/8/layout/target3"/>
    <dgm:cxn modelId="{550EB052-1E3B-4260-88AA-1B4236016566}" type="presParOf" srcId="{D3700048-AB2A-4AD3-A2A0-3411971060B0}" destId="{A11346A8-441D-46D5-A4AB-D56D4E71488C}" srcOrd="4" destOrd="0" presId="urn:microsoft.com/office/officeart/2005/8/layout/target3"/>
    <dgm:cxn modelId="{A70494AF-6CE9-4BF6-8261-34847CCD4CEA}" type="presParOf" srcId="{D3700048-AB2A-4AD3-A2A0-3411971060B0}" destId="{59C71239-6D5F-4081-9A28-8EDD85D35B7E}" srcOrd="5" destOrd="0" presId="urn:microsoft.com/office/officeart/2005/8/layout/target3"/>
    <dgm:cxn modelId="{274937BA-5390-49B9-A1C7-B15A80DCB5F4}" type="presParOf" srcId="{D3700048-AB2A-4AD3-A2A0-3411971060B0}" destId="{855347D9-911B-4288-A43A-7EE00EAACD36}" srcOrd="6" destOrd="0" presId="urn:microsoft.com/office/officeart/2005/8/layout/target3"/>
    <dgm:cxn modelId="{0422B7DB-A3D4-42CC-BD55-6AD77250F829}" type="presParOf" srcId="{D3700048-AB2A-4AD3-A2A0-3411971060B0}" destId="{DDE839C5-C14B-4060-90BA-E4EC1DB5C188}" srcOrd="7" destOrd="0" presId="urn:microsoft.com/office/officeart/2005/8/layout/target3"/>
    <dgm:cxn modelId="{8D856FD6-BFD8-4AA9-BD66-C879B488F4A0}" type="presParOf" srcId="{D3700048-AB2A-4AD3-A2A0-3411971060B0}" destId="{39C779F7-6B2A-4A38-8189-69D4C41BFE70}" srcOrd="8" destOrd="0" presId="urn:microsoft.com/office/officeart/2005/8/layout/target3"/>
    <dgm:cxn modelId="{1754AA28-EF7A-4526-B2B9-E8751BD491C4}" type="presParOf" srcId="{D3700048-AB2A-4AD3-A2A0-3411971060B0}" destId="{A5D560C3-0933-46CF-9419-6F11A42B47F0}" srcOrd="9" destOrd="0" presId="urn:microsoft.com/office/officeart/2005/8/layout/target3"/>
    <dgm:cxn modelId="{39969A06-306C-4795-B37E-2F88E7BBE736}" type="presParOf" srcId="{D3700048-AB2A-4AD3-A2A0-3411971060B0}" destId="{787E1924-BDD5-4E2A-AF47-9748B86F9A65}" srcOrd="10" destOrd="0" presId="urn:microsoft.com/office/officeart/2005/8/layout/target3"/>
    <dgm:cxn modelId="{2C5A59E2-A7AF-4A1D-912D-114E0934CAA7}" type="presParOf" srcId="{D3700048-AB2A-4AD3-A2A0-3411971060B0}" destId="{DE6287FE-DAC7-4E6A-B45D-3ACCFCCBB4BC}" srcOrd="11" destOrd="0" presId="urn:microsoft.com/office/officeart/2005/8/layout/target3"/>
    <dgm:cxn modelId="{9E815B45-69E6-49ED-997E-DF62768400DF}" type="presParOf" srcId="{D3700048-AB2A-4AD3-A2A0-3411971060B0}" destId="{670BBC44-DE09-4CBE-91C0-40C129A8E177}" srcOrd="12" destOrd="0" presId="urn:microsoft.com/office/officeart/2005/8/layout/target3"/>
    <dgm:cxn modelId="{E42C3F52-FB89-4C97-90C6-4D07720AE3D5}" type="presParOf" srcId="{D3700048-AB2A-4AD3-A2A0-3411971060B0}" destId="{7D5E0E43-ACC8-4A2B-81E2-E763C1741AC8}" srcOrd="13" destOrd="0" presId="urn:microsoft.com/office/officeart/2005/8/layout/target3"/>
    <dgm:cxn modelId="{CEFDF8EA-335F-4E00-873F-9C4CD1CA6264}" type="presParOf" srcId="{D3700048-AB2A-4AD3-A2A0-3411971060B0}" destId="{B5E5CED1-1F31-405C-9305-57E4E77B426E}" srcOrd="14"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E95FD6-C41F-489B-BE12-BBB37217141C}" type="doc">
      <dgm:prSet loTypeId="urn:microsoft.com/office/officeart/2009/3/layout/RandomtoResultProcess" loCatId="process" qsTypeId="urn:microsoft.com/office/officeart/2005/8/quickstyle/simple3" qsCatId="simple" csTypeId="urn:microsoft.com/office/officeart/2005/8/colors/colorful5" csCatId="colorful" phldr="1"/>
      <dgm:spPr/>
      <dgm:t>
        <a:bodyPr/>
        <a:lstStyle/>
        <a:p>
          <a:endParaRPr lang="zh-TW" altLang="en-US"/>
        </a:p>
      </dgm:t>
    </dgm:pt>
    <dgm:pt modelId="{0F189485-FE5B-4C3D-9AA7-5EA65DF5E5FB}">
      <dgm:prSet phldrT="[文字]"/>
      <dgm:spPr/>
      <dgm:t>
        <a:bodyPr/>
        <a:lstStyle/>
        <a:p>
          <a:r>
            <a:rPr lang="zh-TW" altLang="en-US" b="1" dirty="0">
              <a:latin typeface="微軟正黑體" panose="020B0604030504040204" pitchFamily="34" charset="-120"/>
              <a:ea typeface="微軟正黑體" panose="020B0604030504040204" pitchFamily="34" charset="-120"/>
            </a:rPr>
            <a:t>礦產調查、統計</a:t>
          </a:r>
        </a:p>
      </dgm:t>
    </dgm:pt>
    <dgm:pt modelId="{12733BA6-05AF-459A-B6DC-598986F6D9CF}" type="parTrans" cxnId="{8D113208-F87D-4569-8D83-CF71A9A66FA4}">
      <dgm:prSet/>
      <dgm:spPr/>
      <dgm:t>
        <a:bodyPr/>
        <a:lstStyle/>
        <a:p>
          <a:endParaRPr lang="zh-TW" altLang="en-US"/>
        </a:p>
      </dgm:t>
    </dgm:pt>
    <dgm:pt modelId="{8FAA87D6-1159-42E3-8EA1-ECA9FC8055ED}" type="sibTrans" cxnId="{8D113208-F87D-4569-8D83-CF71A9A66FA4}">
      <dgm:prSet/>
      <dgm:spPr/>
      <dgm:t>
        <a:bodyPr/>
        <a:lstStyle/>
        <a:p>
          <a:endParaRPr lang="zh-TW" altLang="en-US"/>
        </a:p>
      </dgm:t>
    </dgm:pt>
    <dgm:pt modelId="{9D26360E-386F-448A-B3AC-491DEC506833}">
      <dgm:prSet phldrT="[文字]"/>
      <dgm:spPr/>
      <dgm:t>
        <a:bodyPr anchor="b"/>
        <a:lstStyle/>
        <a:p>
          <a:r>
            <a:rPr lang="zh-TW" altLang="en-US" b="1" dirty="0">
              <a:latin typeface="微軟正黑體" panose="020B0604030504040204" pitchFamily="34" charset="-120"/>
              <a:ea typeface="微軟正黑體" panose="020B0604030504040204" pitchFamily="34" charset="-120"/>
            </a:rPr>
            <a:t>礦業權費、</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礦產權利金徵收</a:t>
          </a:r>
        </a:p>
      </dgm:t>
    </dgm:pt>
    <dgm:pt modelId="{8ECF09EA-4A5A-454A-8421-81677209A5B6}" type="parTrans" cxnId="{4C72159F-B4CE-494C-BC8E-1F83B8A225AF}">
      <dgm:prSet/>
      <dgm:spPr/>
      <dgm:t>
        <a:bodyPr/>
        <a:lstStyle/>
        <a:p>
          <a:endParaRPr lang="zh-TW" altLang="en-US"/>
        </a:p>
      </dgm:t>
    </dgm:pt>
    <dgm:pt modelId="{C39FECCF-2C54-4436-A998-2780A5C12633}" type="sibTrans" cxnId="{4C72159F-B4CE-494C-BC8E-1F83B8A225AF}">
      <dgm:prSet/>
      <dgm:spPr/>
      <dgm:t>
        <a:bodyPr/>
        <a:lstStyle/>
        <a:p>
          <a:endParaRPr lang="zh-TW" altLang="en-US"/>
        </a:p>
      </dgm:t>
    </dgm:pt>
    <dgm:pt modelId="{36AAF181-40E3-41B1-A895-B66BA8888C76}">
      <dgm:prSet phldrT="[文字]" custT="1"/>
      <dgm:spPr/>
      <dgm:t>
        <a:bodyPr/>
        <a:lstStyle/>
        <a:p>
          <a:pPr algn="l"/>
          <a:r>
            <a:rPr lang="zh-TW" altLang="en-US" sz="1800" b="1" dirty="0">
              <a:latin typeface="微軟正黑體" panose="020B0604030504040204" pitchFamily="34" charset="-120"/>
              <a:ea typeface="微軟正黑體" panose="020B0604030504040204" pitchFamily="34" charset="-120"/>
            </a:rPr>
            <a:t>依據礦區面積，</a:t>
          </a:r>
          <a:br>
            <a:rPr lang="en-US" altLang="zh-TW" sz="1800" b="1" dirty="0">
              <a:latin typeface="微軟正黑體" panose="020B0604030504040204" pitchFamily="34" charset="-120"/>
              <a:ea typeface="微軟正黑體" panose="020B0604030504040204" pitchFamily="34" charset="-120"/>
            </a:rPr>
          </a:br>
          <a:r>
            <a:rPr lang="zh-TW" altLang="en-US" sz="1800" b="1" dirty="0">
              <a:latin typeface="微軟正黑體" panose="020B0604030504040204" pitchFamily="34" charset="-120"/>
              <a:ea typeface="微軟正黑體" panose="020B0604030504040204" pitchFamily="34" charset="-120"/>
            </a:rPr>
            <a:t>徵收「礦業權費」</a:t>
          </a:r>
          <a:endParaRPr lang="zh-TW" altLang="en-US" sz="1800" dirty="0">
            <a:latin typeface="微軟正黑體" panose="020B0604030504040204" pitchFamily="34" charset="-120"/>
            <a:ea typeface="微軟正黑體" panose="020B0604030504040204" pitchFamily="34" charset="-120"/>
          </a:endParaRPr>
        </a:p>
      </dgm:t>
    </dgm:pt>
    <dgm:pt modelId="{CB5F8434-D793-45E4-B167-93A35D6E05AF}" type="parTrans" cxnId="{0FB0EFD4-F41D-45D9-9C0A-01398443C982}">
      <dgm:prSet/>
      <dgm:spPr/>
      <dgm:t>
        <a:bodyPr/>
        <a:lstStyle/>
        <a:p>
          <a:endParaRPr lang="zh-TW" altLang="en-US"/>
        </a:p>
      </dgm:t>
    </dgm:pt>
    <dgm:pt modelId="{9545C62F-D504-429C-A864-F5722DA5F0B5}" type="sibTrans" cxnId="{0FB0EFD4-F41D-45D9-9C0A-01398443C982}">
      <dgm:prSet/>
      <dgm:spPr/>
      <dgm:t>
        <a:bodyPr/>
        <a:lstStyle/>
        <a:p>
          <a:endParaRPr lang="zh-TW" altLang="en-US"/>
        </a:p>
      </dgm:t>
    </dgm:pt>
    <dgm:pt modelId="{3A054A42-0DBE-4696-94E1-18F4AAC7D321}">
      <dgm:prSet phldrT="[文字]"/>
      <dgm:spPr/>
      <dgm:t>
        <a:bodyPr anchor="b"/>
        <a:lstStyle/>
        <a:p>
          <a:r>
            <a:rPr lang="zh-TW" altLang="en-US" b="1" dirty="0">
              <a:effectLst/>
              <a:latin typeface="微軟正黑體" panose="020B0604030504040204" pitchFamily="34" charset="-120"/>
              <a:ea typeface="微軟正黑體" panose="020B0604030504040204" pitchFamily="34" charset="-120"/>
            </a:rPr>
            <a:t>地方回饋</a:t>
          </a:r>
        </a:p>
      </dgm:t>
    </dgm:pt>
    <dgm:pt modelId="{E2B62D82-E7F8-4103-8C64-33EE59EEBADE}" type="parTrans" cxnId="{C691EA84-A611-43E4-8F67-34F2863C6383}">
      <dgm:prSet/>
      <dgm:spPr/>
      <dgm:t>
        <a:bodyPr/>
        <a:lstStyle/>
        <a:p>
          <a:endParaRPr lang="zh-TW" altLang="en-US"/>
        </a:p>
      </dgm:t>
    </dgm:pt>
    <dgm:pt modelId="{A48C9E0C-8573-4FDE-8867-241F237136B0}" type="sibTrans" cxnId="{C691EA84-A611-43E4-8F67-34F2863C6383}">
      <dgm:prSet/>
      <dgm:spPr/>
      <dgm:t>
        <a:bodyPr/>
        <a:lstStyle/>
        <a:p>
          <a:endParaRPr lang="zh-TW" altLang="en-US"/>
        </a:p>
      </dgm:t>
    </dgm:pt>
    <dgm:pt modelId="{20F08983-77B2-4F56-B38D-F35A825567C6}">
      <dgm:prSet phldrT="[文字]" custT="1"/>
      <dgm:spPr/>
      <dgm:t>
        <a:bodyPr anchor="t"/>
        <a:lstStyle/>
        <a:p>
          <a:pPr marL="0" algn="l">
            <a:spcAft>
              <a:spcPts val="0"/>
            </a:spcAft>
          </a:pP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 回饋金撥放：</a:t>
          </a:r>
          <a:endParaRPr lang="en-US" altLang="zh-TW" sz="1800" b="1" dirty="0">
            <a:latin typeface="微軟正黑體" panose="020B0604030504040204" pitchFamily="34" charset="-120"/>
            <a:ea typeface="微軟正黑體" panose="020B0604030504040204" pitchFamily="34" charset="-120"/>
          </a:endParaRPr>
        </a:p>
        <a:p>
          <a:pPr marL="179388" indent="0" algn="l">
            <a:spcAft>
              <a:spcPts val="0"/>
            </a:spcAft>
          </a:pPr>
          <a:r>
            <a:rPr lang="zh-TW" altLang="en-US" sz="1800" b="1" dirty="0">
              <a:latin typeface="微軟正黑體" panose="020B0604030504040204" pitchFamily="34" charset="-120"/>
              <a:ea typeface="微軟正黑體" panose="020B0604030504040204" pitchFamily="34" charset="-120"/>
            </a:rPr>
            <a:t>提撥一部分「礦產權利金」回饋礦業用地</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或井位</a:t>
          </a:r>
          <a:r>
            <a:rPr lang="en-US" altLang="zh-TW" sz="1800" b="1" dirty="0">
              <a:latin typeface="微軟正黑體" panose="020B0604030504040204" pitchFamily="34" charset="-120"/>
              <a:ea typeface="微軟正黑體" panose="020B0604030504040204" pitchFamily="34" charset="-120"/>
            </a:rPr>
            <a:t>)</a:t>
          </a:r>
          <a:br>
            <a:rPr lang="en-US" altLang="zh-TW" sz="1800" b="1" dirty="0">
              <a:latin typeface="微軟正黑體" panose="020B0604030504040204" pitchFamily="34" charset="-120"/>
              <a:ea typeface="微軟正黑體" panose="020B0604030504040204" pitchFamily="34" charset="-120"/>
            </a:rPr>
          </a:br>
          <a:r>
            <a:rPr lang="zh-TW" altLang="en-US" sz="1800" b="1" dirty="0">
              <a:latin typeface="微軟正黑體" panose="020B0604030504040204" pitchFamily="34" charset="-120"/>
              <a:ea typeface="微軟正黑體" panose="020B0604030504040204" pitchFamily="34" charset="-120"/>
            </a:rPr>
            <a:t>所在鄉鎮村里。</a:t>
          </a:r>
          <a:endParaRPr lang="zh-TW" altLang="en-US" sz="1800" dirty="0">
            <a:latin typeface="微軟正黑體" panose="020B0604030504040204" pitchFamily="34" charset="-120"/>
            <a:ea typeface="微軟正黑體" panose="020B0604030504040204" pitchFamily="34" charset="-120"/>
          </a:endParaRPr>
        </a:p>
      </dgm:t>
    </dgm:pt>
    <dgm:pt modelId="{6F839601-D1D8-450B-A6AD-F524B278A5BC}" type="parTrans" cxnId="{C3C875B1-769C-49B6-B4F7-25ECC6E2AE8C}">
      <dgm:prSet/>
      <dgm:spPr/>
      <dgm:t>
        <a:bodyPr/>
        <a:lstStyle/>
        <a:p>
          <a:endParaRPr lang="zh-TW" altLang="en-US"/>
        </a:p>
      </dgm:t>
    </dgm:pt>
    <dgm:pt modelId="{119A14F3-E86D-45A8-BF2C-7ED1E9BAAF4A}" type="sibTrans" cxnId="{C3C875B1-769C-49B6-B4F7-25ECC6E2AE8C}">
      <dgm:prSet/>
      <dgm:spPr/>
      <dgm:t>
        <a:bodyPr/>
        <a:lstStyle/>
        <a:p>
          <a:endParaRPr lang="zh-TW" altLang="en-US"/>
        </a:p>
      </dgm:t>
    </dgm:pt>
    <dgm:pt modelId="{3CB21AA9-8CD1-4042-8A7F-BDAEE4F15A60}">
      <dgm:prSet phldrT="[文字]" custT="1"/>
      <dgm:spPr/>
      <dgm:t>
        <a:bodyPr anchor="t"/>
        <a:lstStyle/>
        <a:p>
          <a:pPr marL="268288" indent="-179388" algn="l">
            <a:spcAft>
              <a:spcPts val="600"/>
            </a:spcAft>
            <a:buFont typeface="Wingdings" panose="05000000000000000000" pitchFamily="2" charset="2"/>
            <a:buChar char="l"/>
            <a:tabLst/>
          </a:pPr>
          <a:r>
            <a:rPr lang="en-US" altLang="zh-TW" sz="1800" b="1" kern="1200" dirty="0">
              <a:latin typeface="微軟正黑體" panose="020B0604030504040204" pitchFamily="34" charset="-120"/>
              <a:ea typeface="微軟正黑體" panose="020B0604030504040204" pitchFamily="34" charset="-120"/>
            </a:rPr>
            <a:t>•</a:t>
          </a:r>
          <a:r>
            <a:rPr lang="zh-TW" altLang="en-US" sz="1800" b="1" kern="1200" dirty="0">
              <a:latin typeface="微軟正黑體" panose="020B0604030504040204" pitchFamily="34" charset="-120"/>
              <a:ea typeface="微軟正黑體" panose="020B0604030504040204" pitchFamily="34" charset="-120"/>
            </a:rPr>
            <a:t> 礦業簿收報及礦業統計編報</a:t>
          </a:r>
          <a:br>
            <a:rPr lang="en-US" altLang="zh-TW" sz="1800" b="1" kern="1200" dirty="0">
              <a:latin typeface="微軟正黑體" panose="020B0604030504040204" pitchFamily="34" charset="-120"/>
              <a:ea typeface="微軟正黑體" panose="020B0604030504040204" pitchFamily="34" charset="-120"/>
            </a:rPr>
          </a:br>
          <a:r>
            <a:rPr lang="zh-TW" altLang="en-US" sz="1200" b="1" kern="1200" dirty="0">
              <a:latin typeface="微軟正黑體" panose="020B0604030504040204" pitchFamily="34" charset="-120"/>
              <a:ea typeface="微軟正黑體" panose="020B0604030504040204" pitchFamily="34" charset="-120"/>
            </a:rPr>
            <a:t>員工人數及薪資；開採礦量、銷售概況等</a:t>
          </a:r>
          <a:endParaRPr lang="en-US" altLang="zh-TW" sz="1200" b="1" kern="1200" dirty="0">
            <a:latin typeface="微軟正黑體" panose="020B0604030504040204" pitchFamily="34" charset="-120"/>
            <a:ea typeface="微軟正黑體" panose="020B0604030504040204" pitchFamily="34" charset="-120"/>
          </a:endParaRPr>
        </a:p>
        <a:p>
          <a:pPr marL="85725" indent="0" algn="l">
            <a:spcAft>
              <a:spcPts val="0"/>
            </a:spcAft>
            <a:buFont typeface="Wingdings" panose="05000000000000000000" pitchFamily="2" charset="2"/>
            <a:buChar char="l"/>
            <a:tabLst/>
          </a:pPr>
          <a:r>
            <a:rPr lang="en-US" altLang="zh-TW" sz="1800" b="1" kern="1200" dirty="0">
              <a:latin typeface="微軟正黑體" panose="020B0604030504040204" pitchFamily="34" charset="-120"/>
              <a:ea typeface="微軟正黑體" panose="020B0604030504040204" pitchFamily="34" charset="-120"/>
            </a:rPr>
            <a:t>•</a:t>
          </a:r>
          <a:r>
            <a:rPr lang="zh-TW" altLang="en-US" sz="1800" b="1" kern="1200" dirty="0">
              <a:latin typeface="微軟正黑體" panose="020B0604030504040204" pitchFamily="34" charset="-120"/>
              <a:ea typeface="微軟正黑體" panose="020B0604030504040204" pitchFamily="34" charset="-120"/>
            </a:rPr>
            <a:t> </a:t>
          </a:r>
          <a:r>
            <a:rPr lang="zh-TW" altLang="en-US" sz="1800" b="1" kern="1200" dirty="0">
              <a:latin typeface="微軟正黑體" panose="020B0604030504040204" pitchFamily="34" charset="-120"/>
              <a:ea typeface="微軟正黑體" panose="020B0604030504040204" pitchFamily="34" charset="-120"/>
              <a:cs typeface="+mn-cs"/>
            </a:rPr>
            <a:t>礦業簿生產量查核</a:t>
          </a:r>
          <a:endParaRPr lang="en-US" altLang="zh-TW" sz="1800" b="1" kern="1200" dirty="0">
            <a:latin typeface="微軟正黑體" panose="020B0604030504040204" pitchFamily="34" charset="-120"/>
            <a:ea typeface="微軟正黑體" panose="020B0604030504040204" pitchFamily="34" charset="-120"/>
            <a:cs typeface="+mn-cs"/>
          </a:endParaRPr>
        </a:p>
        <a:p>
          <a:pPr marL="85725" indent="0" algn="l">
            <a:spcAft>
              <a:spcPts val="0"/>
            </a:spcAft>
            <a:buFont typeface="Wingdings" panose="05000000000000000000" pitchFamily="2" charset="2"/>
            <a:buChar char="l"/>
            <a:tabLst/>
          </a:pPr>
          <a:r>
            <a:rPr lang="en-US" altLang="zh-TW" sz="1800" b="1" kern="1200" dirty="0">
              <a:latin typeface="微軟正黑體" panose="020B0604030504040204" pitchFamily="34" charset="-120"/>
              <a:ea typeface="微軟正黑體" panose="020B0604030504040204" pitchFamily="34" charset="-120"/>
              <a:cs typeface="+mn-cs"/>
            </a:rPr>
            <a:t>•</a:t>
          </a:r>
          <a:r>
            <a:rPr lang="zh-TW" altLang="en-US" sz="1800" b="1" kern="1200" dirty="0">
              <a:latin typeface="微軟正黑體" panose="020B0604030504040204" pitchFamily="34" charset="-120"/>
              <a:ea typeface="微軟正黑體" panose="020B0604030504040204" pitchFamily="34" charset="-120"/>
              <a:cs typeface="+mn-cs"/>
            </a:rPr>
            <a:t> 礦產品專案輸入審查</a:t>
          </a:r>
          <a:endParaRPr lang="en-US" altLang="zh-TW" sz="1800" b="1" kern="1200" dirty="0">
            <a:latin typeface="微軟正黑體" panose="020B0604030504040204" pitchFamily="34" charset="-120"/>
            <a:ea typeface="微軟正黑體" panose="020B0604030504040204" pitchFamily="34" charset="-120"/>
            <a:cs typeface="+mn-cs"/>
          </a:endParaRPr>
        </a:p>
        <a:p>
          <a:pPr marL="276225" indent="-187325" algn="l">
            <a:spcAft>
              <a:spcPts val="0"/>
            </a:spcAft>
            <a:buFont typeface="Wingdings" panose="05000000000000000000" pitchFamily="2" charset="2"/>
            <a:buChar char="l"/>
            <a:tabLst/>
          </a:pPr>
          <a:r>
            <a:rPr lang="en-US" altLang="zh-TW" sz="1800" b="1" kern="1200" dirty="0">
              <a:latin typeface="微軟正黑體" panose="020B0604030504040204" pitchFamily="34" charset="-120"/>
              <a:ea typeface="微軟正黑體" panose="020B0604030504040204" pitchFamily="34" charset="-120"/>
              <a:cs typeface="+mn-cs"/>
            </a:rPr>
            <a:t>• </a:t>
          </a:r>
          <a:r>
            <a:rPr lang="zh-TW" altLang="en-US" sz="1800" b="1" kern="1200" dirty="0">
              <a:latin typeface="微軟正黑體" panose="020B0604030504040204" pitchFamily="34" charset="-120"/>
              <a:ea typeface="微軟正黑體" panose="020B0604030504040204" pitchFamily="34" charset="-120"/>
              <a:cs typeface="+mn-cs"/>
            </a:rPr>
            <a:t>協辦鹽業用地變更編定、用途評估事宜等</a:t>
          </a:r>
        </a:p>
      </dgm:t>
    </dgm:pt>
    <dgm:pt modelId="{A8D5D1B1-08A4-46BE-AE6F-0DE3C7934A29}" type="sibTrans" cxnId="{27F1D8C6-89BB-4B2E-8A0A-87BA24340D9F}">
      <dgm:prSet/>
      <dgm:spPr/>
      <dgm:t>
        <a:bodyPr/>
        <a:lstStyle/>
        <a:p>
          <a:endParaRPr lang="zh-TW" altLang="en-US"/>
        </a:p>
      </dgm:t>
    </dgm:pt>
    <dgm:pt modelId="{7C49A14A-9C24-4560-9B19-FC738C3DF8BE}" type="parTrans" cxnId="{27F1D8C6-89BB-4B2E-8A0A-87BA24340D9F}">
      <dgm:prSet/>
      <dgm:spPr/>
      <dgm:t>
        <a:bodyPr/>
        <a:lstStyle/>
        <a:p>
          <a:endParaRPr lang="zh-TW" altLang="en-US"/>
        </a:p>
      </dgm:t>
    </dgm:pt>
    <dgm:pt modelId="{7DDAAA11-54DF-4BF1-B66A-BF663117FB41}">
      <dgm:prSet phldrT="[文字]" custT="1"/>
      <dgm:spPr/>
      <dgm:t>
        <a:bodyPr/>
        <a:lstStyle/>
        <a:p>
          <a:pPr algn="l"/>
          <a:endParaRPr lang="zh-TW" altLang="en-US" sz="1800" dirty="0">
            <a:latin typeface="微軟正黑體" panose="020B0604030504040204" pitchFamily="34" charset="-120"/>
            <a:ea typeface="微軟正黑體" panose="020B0604030504040204" pitchFamily="34" charset="-120"/>
          </a:endParaRPr>
        </a:p>
      </dgm:t>
    </dgm:pt>
    <dgm:pt modelId="{70A40539-3D68-4769-85D5-7B5F6CF604FB}" type="parTrans" cxnId="{84AF5939-922D-4D9B-8B75-BA0D367D77FF}">
      <dgm:prSet/>
      <dgm:spPr/>
      <dgm:t>
        <a:bodyPr/>
        <a:lstStyle/>
        <a:p>
          <a:endParaRPr lang="zh-TW" altLang="en-US"/>
        </a:p>
      </dgm:t>
    </dgm:pt>
    <dgm:pt modelId="{F4043B8F-9297-432F-AE98-F9CA6913E1B4}" type="sibTrans" cxnId="{84AF5939-922D-4D9B-8B75-BA0D367D77FF}">
      <dgm:prSet/>
      <dgm:spPr/>
      <dgm:t>
        <a:bodyPr/>
        <a:lstStyle/>
        <a:p>
          <a:endParaRPr lang="zh-TW" altLang="en-US"/>
        </a:p>
      </dgm:t>
    </dgm:pt>
    <dgm:pt modelId="{4BD68846-091D-4565-88B7-FBC2E0405A98}">
      <dgm:prSet phldrT="[文字]" custT="1"/>
      <dgm:spPr/>
      <dgm:t>
        <a:bodyPr/>
        <a:lstStyle/>
        <a:p>
          <a:pPr algn="l"/>
          <a:r>
            <a:rPr lang="zh-TW" altLang="en-US" sz="1800" b="1" dirty="0">
              <a:latin typeface="微軟正黑體" panose="020B0604030504040204" pitchFamily="34" charset="-120"/>
              <a:ea typeface="微軟正黑體" panose="020B0604030504040204" pitchFamily="34" charset="-120"/>
            </a:rPr>
            <a:t>依據開採礦量，</a:t>
          </a:r>
          <a:br>
            <a:rPr lang="en-US" altLang="zh-TW" sz="1800" b="1" dirty="0">
              <a:latin typeface="微軟正黑體" panose="020B0604030504040204" pitchFamily="34" charset="-120"/>
              <a:ea typeface="微軟正黑體" panose="020B0604030504040204" pitchFamily="34" charset="-120"/>
            </a:rPr>
          </a:br>
          <a:r>
            <a:rPr lang="zh-TW" altLang="en-US" sz="1800" b="1" dirty="0">
              <a:latin typeface="微軟正黑體" panose="020B0604030504040204" pitchFamily="34" charset="-120"/>
              <a:ea typeface="微軟正黑體" panose="020B0604030504040204" pitchFamily="34" charset="-120"/>
            </a:rPr>
            <a:t>徵收「礦產權利金」</a:t>
          </a:r>
          <a:endParaRPr lang="zh-TW" altLang="en-US" sz="1800" dirty="0">
            <a:latin typeface="微軟正黑體" panose="020B0604030504040204" pitchFamily="34" charset="-120"/>
            <a:ea typeface="微軟正黑體" panose="020B0604030504040204" pitchFamily="34" charset="-120"/>
          </a:endParaRPr>
        </a:p>
      </dgm:t>
    </dgm:pt>
    <dgm:pt modelId="{2DF4D9F5-FB50-4F53-9FFD-2A58039040DD}" type="parTrans" cxnId="{80D62FCC-9BC8-4FDB-9AC7-A797CAD9DDE6}">
      <dgm:prSet/>
      <dgm:spPr/>
      <dgm:t>
        <a:bodyPr/>
        <a:lstStyle/>
        <a:p>
          <a:endParaRPr lang="zh-TW" altLang="en-US"/>
        </a:p>
      </dgm:t>
    </dgm:pt>
    <dgm:pt modelId="{A05532CF-BD67-4595-9629-8F258380E27E}" type="sibTrans" cxnId="{80D62FCC-9BC8-4FDB-9AC7-A797CAD9DDE6}">
      <dgm:prSet/>
      <dgm:spPr/>
      <dgm:t>
        <a:bodyPr/>
        <a:lstStyle/>
        <a:p>
          <a:endParaRPr lang="zh-TW" altLang="en-US"/>
        </a:p>
      </dgm:t>
    </dgm:pt>
    <dgm:pt modelId="{9E4B3188-1514-40A0-8340-796F8D0B5157}" type="pres">
      <dgm:prSet presAssocID="{42E95FD6-C41F-489B-BE12-BBB37217141C}" presName="Name0" presStyleCnt="0">
        <dgm:presLayoutVars>
          <dgm:dir/>
          <dgm:animOne val="branch"/>
          <dgm:animLvl val="lvl"/>
        </dgm:presLayoutVars>
      </dgm:prSet>
      <dgm:spPr/>
    </dgm:pt>
    <dgm:pt modelId="{75000B63-2D06-4D06-92A2-6A5C2A325F34}" type="pres">
      <dgm:prSet presAssocID="{0F189485-FE5B-4C3D-9AA7-5EA65DF5E5FB}" presName="chaos" presStyleCnt="0"/>
      <dgm:spPr/>
    </dgm:pt>
    <dgm:pt modelId="{18F253E1-C29C-469C-AC1C-D3251CAF9197}" type="pres">
      <dgm:prSet presAssocID="{0F189485-FE5B-4C3D-9AA7-5EA65DF5E5FB}" presName="parTx1" presStyleLbl="revTx" presStyleIdx="0" presStyleCnt="5"/>
      <dgm:spPr/>
    </dgm:pt>
    <dgm:pt modelId="{90694A4B-13F3-470E-BF1C-5149FE220F12}" type="pres">
      <dgm:prSet presAssocID="{0F189485-FE5B-4C3D-9AA7-5EA65DF5E5FB}" presName="desTx1" presStyleLbl="revTx" presStyleIdx="1" presStyleCnt="5" custScaleX="129821" custScaleY="194548" custLinFactNeighborX="11955" custLinFactNeighborY="49629">
        <dgm:presLayoutVars>
          <dgm:bulletEnabled val="1"/>
        </dgm:presLayoutVars>
      </dgm:prSet>
      <dgm:spPr/>
    </dgm:pt>
    <dgm:pt modelId="{AEE156AC-90AE-4D49-87A4-263904131A15}" type="pres">
      <dgm:prSet presAssocID="{0F189485-FE5B-4C3D-9AA7-5EA65DF5E5FB}" presName="c1" presStyleLbl="node1" presStyleIdx="0" presStyleCnt="19"/>
      <dgm:spPr/>
    </dgm:pt>
    <dgm:pt modelId="{E9633F5F-82B4-44D5-AA98-FACF1EA4FC25}" type="pres">
      <dgm:prSet presAssocID="{0F189485-FE5B-4C3D-9AA7-5EA65DF5E5FB}" presName="c2" presStyleLbl="node1" presStyleIdx="1" presStyleCnt="19"/>
      <dgm:spPr/>
    </dgm:pt>
    <dgm:pt modelId="{A038C3FB-CBD4-4524-84E8-90BAE378AB45}" type="pres">
      <dgm:prSet presAssocID="{0F189485-FE5B-4C3D-9AA7-5EA65DF5E5FB}" presName="c3" presStyleLbl="node1" presStyleIdx="2" presStyleCnt="19"/>
      <dgm:spPr/>
    </dgm:pt>
    <dgm:pt modelId="{52B8ED65-0CAC-4902-BB57-1D36CD9D66C0}" type="pres">
      <dgm:prSet presAssocID="{0F189485-FE5B-4C3D-9AA7-5EA65DF5E5FB}" presName="c4" presStyleLbl="node1" presStyleIdx="3" presStyleCnt="19"/>
      <dgm:spPr/>
    </dgm:pt>
    <dgm:pt modelId="{53CC37F4-4F6C-46B5-8D08-3ACE21ADEFCE}" type="pres">
      <dgm:prSet presAssocID="{0F189485-FE5B-4C3D-9AA7-5EA65DF5E5FB}" presName="c5" presStyleLbl="node1" presStyleIdx="4" presStyleCnt="19"/>
      <dgm:spPr/>
    </dgm:pt>
    <dgm:pt modelId="{C721B8FC-BA6F-4334-B573-10DD023A987F}" type="pres">
      <dgm:prSet presAssocID="{0F189485-FE5B-4C3D-9AA7-5EA65DF5E5FB}" presName="c6" presStyleLbl="node1" presStyleIdx="5" presStyleCnt="19"/>
      <dgm:spPr/>
    </dgm:pt>
    <dgm:pt modelId="{61C77E17-52BF-4051-AF45-13B3856F077C}" type="pres">
      <dgm:prSet presAssocID="{0F189485-FE5B-4C3D-9AA7-5EA65DF5E5FB}" presName="c7" presStyleLbl="node1" presStyleIdx="6" presStyleCnt="19"/>
      <dgm:spPr/>
    </dgm:pt>
    <dgm:pt modelId="{98CFBD06-4CC7-47B1-BEAE-BC91DA2DE7FD}" type="pres">
      <dgm:prSet presAssocID="{0F189485-FE5B-4C3D-9AA7-5EA65DF5E5FB}" presName="c8" presStyleLbl="node1" presStyleIdx="7" presStyleCnt="19"/>
      <dgm:spPr/>
    </dgm:pt>
    <dgm:pt modelId="{247D0554-6BF7-4CFF-A030-24B68FAFD8A5}" type="pres">
      <dgm:prSet presAssocID="{0F189485-FE5B-4C3D-9AA7-5EA65DF5E5FB}" presName="c9" presStyleLbl="node1" presStyleIdx="8" presStyleCnt="19"/>
      <dgm:spPr/>
    </dgm:pt>
    <dgm:pt modelId="{6048688E-6BCB-4B30-BAA5-A5BA221A9BF1}" type="pres">
      <dgm:prSet presAssocID="{0F189485-FE5B-4C3D-9AA7-5EA65DF5E5FB}" presName="c10" presStyleLbl="node1" presStyleIdx="9" presStyleCnt="19"/>
      <dgm:spPr>
        <a:ln>
          <a:noFill/>
        </a:ln>
      </dgm:spPr>
    </dgm:pt>
    <dgm:pt modelId="{9CDC49A3-9C9C-4E05-A615-08F0205EDA8F}" type="pres">
      <dgm:prSet presAssocID="{0F189485-FE5B-4C3D-9AA7-5EA65DF5E5FB}" presName="c11" presStyleLbl="node1" presStyleIdx="10" presStyleCnt="19"/>
      <dgm:spPr/>
    </dgm:pt>
    <dgm:pt modelId="{22D6373B-9245-4E4F-BAAC-4B06025A715D}" type="pres">
      <dgm:prSet presAssocID="{0F189485-FE5B-4C3D-9AA7-5EA65DF5E5FB}" presName="c12" presStyleLbl="node1" presStyleIdx="11" presStyleCnt="19"/>
      <dgm:spPr/>
    </dgm:pt>
    <dgm:pt modelId="{25521ADA-D8B4-4B1B-A53D-1003B377280C}" type="pres">
      <dgm:prSet presAssocID="{0F189485-FE5B-4C3D-9AA7-5EA65DF5E5FB}" presName="c13" presStyleLbl="node1" presStyleIdx="12" presStyleCnt="19"/>
      <dgm:spPr/>
    </dgm:pt>
    <dgm:pt modelId="{EBB9BD20-3829-4760-ACB8-D1CEB466035C}" type="pres">
      <dgm:prSet presAssocID="{0F189485-FE5B-4C3D-9AA7-5EA65DF5E5FB}" presName="c14" presStyleLbl="node1" presStyleIdx="13" presStyleCnt="19"/>
      <dgm:spPr/>
    </dgm:pt>
    <dgm:pt modelId="{ED07C953-4025-4E91-A3DC-17FB61A31A11}" type="pres">
      <dgm:prSet presAssocID="{0F189485-FE5B-4C3D-9AA7-5EA65DF5E5FB}" presName="c15" presStyleLbl="node1" presStyleIdx="14" presStyleCnt="19"/>
      <dgm:spPr/>
    </dgm:pt>
    <dgm:pt modelId="{5411E844-DD1C-4C89-AA90-325AD089E510}" type="pres">
      <dgm:prSet presAssocID="{0F189485-FE5B-4C3D-9AA7-5EA65DF5E5FB}" presName="c16" presStyleLbl="node1" presStyleIdx="15" presStyleCnt="19"/>
      <dgm:spPr/>
    </dgm:pt>
    <dgm:pt modelId="{970E12C4-4F7C-4909-A554-BFC831FF0195}" type="pres">
      <dgm:prSet presAssocID="{0F189485-FE5B-4C3D-9AA7-5EA65DF5E5FB}" presName="c17" presStyleLbl="node1" presStyleIdx="16" presStyleCnt="19"/>
      <dgm:spPr/>
    </dgm:pt>
    <dgm:pt modelId="{8EDCE18D-3FD5-4EA5-8FE3-CEA90EFE9256}" type="pres">
      <dgm:prSet presAssocID="{0F189485-FE5B-4C3D-9AA7-5EA65DF5E5FB}" presName="c18" presStyleLbl="node1" presStyleIdx="17" presStyleCnt="19"/>
      <dgm:spPr/>
    </dgm:pt>
    <dgm:pt modelId="{114DECCA-E8FF-404B-AB9D-04028CDEE4B4}" type="pres">
      <dgm:prSet presAssocID="{8FAA87D6-1159-42E3-8EA1-ECA9FC8055ED}" presName="chevronComposite1" presStyleCnt="0"/>
      <dgm:spPr/>
    </dgm:pt>
    <dgm:pt modelId="{DB484061-FBE6-4C1F-8FA2-C0F8EE358EFA}" type="pres">
      <dgm:prSet presAssocID="{8FAA87D6-1159-42E3-8EA1-ECA9FC8055ED}" presName="chevron1" presStyleLbl="sibTrans2D1" presStyleIdx="0" presStyleCnt="2"/>
      <dgm:spPr/>
    </dgm:pt>
    <dgm:pt modelId="{3B3AA7F8-BB81-4CA3-B256-B37053A1F825}" type="pres">
      <dgm:prSet presAssocID="{8FAA87D6-1159-42E3-8EA1-ECA9FC8055ED}" presName="spChevron1" presStyleCnt="0"/>
      <dgm:spPr/>
    </dgm:pt>
    <dgm:pt modelId="{CEAA7A70-1527-4124-AEA2-6A40CAE58A71}" type="pres">
      <dgm:prSet presAssocID="{9D26360E-386F-448A-B3AC-491DEC506833}" presName="middle" presStyleCnt="0"/>
      <dgm:spPr/>
    </dgm:pt>
    <dgm:pt modelId="{D53F1105-10FA-4A86-BD08-37723795DD50}" type="pres">
      <dgm:prSet presAssocID="{9D26360E-386F-448A-B3AC-491DEC506833}" presName="parTxMid" presStyleLbl="revTx" presStyleIdx="2" presStyleCnt="5"/>
      <dgm:spPr/>
    </dgm:pt>
    <dgm:pt modelId="{8A314791-8668-4433-A787-09464F069D04}" type="pres">
      <dgm:prSet presAssocID="{9D26360E-386F-448A-B3AC-491DEC506833}" presName="desTxMid" presStyleLbl="revTx" presStyleIdx="3" presStyleCnt="5" custScaleY="175414" custLinFactNeighborX="2206" custLinFactNeighborY="37515">
        <dgm:presLayoutVars>
          <dgm:bulletEnabled val="1"/>
        </dgm:presLayoutVars>
      </dgm:prSet>
      <dgm:spPr/>
    </dgm:pt>
    <dgm:pt modelId="{4D3759D5-B616-4745-BD01-C63AA44C82C1}" type="pres">
      <dgm:prSet presAssocID="{9D26360E-386F-448A-B3AC-491DEC506833}" presName="spMid" presStyleCnt="0"/>
      <dgm:spPr/>
    </dgm:pt>
    <dgm:pt modelId="{FFC1AB60-2961-4354-A418-355A64BCA863}" type="pres">
      <dgm:prSet presAssocID="{C39FECCF-2C54-4436-A998-2780A5C12633}" presName="chevronComposite1" presStyleCnt="0"/>
      <dgm:spPr/>
    </dgm:pt>
    <dgm:pt modelId="{7EA777D7-6AFA-46E6-8E58-2F18E9413C83}" type="pres">
      <dgm:prSet presAssocID="{C39FECCF-2C54-4436-A998-2780A5C12633}" presName="chevron1" presStyleLbl="sibTrans2D1" presStyleIdx="1" presStyleCnt="2"/>
      <dgm:spPr/>
    </dgm:pt>
    <dgm:pt modelId="{34585156-9349-45DC-A9B8-E1920A6EBD9B}" type="pres">
      <dgm:prSet presAssocID="{C39FECCF-2C54-4436-A998-2780A5C12633}" presName="spChevron1" presStyleCnt="0"/>
      <dgm:spPr/>
    </dgm:pt>
    <dgm:pt modelId="{EC499190-00E8-401B-AE1B-6C4D0A632137}" type="pres">
      <dgm:prSet presAssocID="{3A054A42-0DBE-4696-94E1-18F4AAC7D321}" presName="last" presStyleCnt="0"/>
      <dgm:spPr/>
    </dgm:pt>
    <dgm:pt modelId="{F298D62F-F2BE-489E-B6B0-FB0B87856E8C}" type="pres">
      <dgm:prSet presAssocID="{3A054A42-0DBE-4696-94E1-18F4AAC7D321}" presName="circleTx" presStyleLbl="node1" presStyleIdx="18" presStyleCnt="19"/>
      <dgm:spPr/>
    </dgm:pt>
    <dgm:pt modelId="{5007256C-EDB7-4A75-BF68-3EDB62614B29}" type="pres">
      <dgm:prSet presAssocID="{3A054A42-0DBE-4696-94E1-18F4AAC7D321}" presName="desTxN" presStyleLbl="revTx" presStyleIdx="4" presStyleCnt="5" custScaleX="113970" custScaleY="110111" custLinFactNeighborX="4866" custLinFactNeighborY="9290">
        <dgm:presLayoutVars>
          <dgm:bulletEnabled val="1"/>
        </dgm:presLayoutVars>
      </dgm:prSet>
      <dgm:spPr/>
    </dgm:pt>
    <dgm:pt modelId="{33F6448C-0F8C-4818-A998-1CA68C7E870E}" type="pres">
      <dgm:prSet presAssocID="{3A054A42-0DBE-4696-94E1-18F4AAC7D321}" presName="spN" presStyleCnt="0"/>
      <dgm:spPr/>
    </dgm:pt>
  </dgm:ptLst>
  <dgm:cxnLst>
    <dgm:cxn modelId="{8D113208-F87D-4569-8D83-CF71A9A66FA4}" srcId="{42E95FD6-C41F-489B-BE12-BBB37217141C}" destId="{0F189485-FE5B-4C3D-9AA7-5EA65DF5E5FB}" srcOrd="0" destOrd="0" parTransId="{12733BA6-05AF-459A-B6DC-598986F6D9CF}" sibTransId="{8FAA87D6-1159-42E3-8EA1-ECA9FC8055ED}"/>
    <dgm:cxn modelId="{32B5942A-B4FE-43C5-9A3E-B7BE63C7EB63}" type="presOf" srcId="{4BD68846-091D-4565-88B7-FBC2E0405A98}" destId="{8A314791-8668-4433-A787-09464F069D04}" srcOrd="0" destOrd="1" presId="urn:microsoft.com/office/officeart/2009/3/layout/RandomtoResultProcess"/>
    <dgm:cxn modelId="{C530F635-ADB4-4C23-97AE-7B08725D4FE4}" type="presOf" srcId="{3A054A42-0DBE-4696-94E1-18F4AAC7D321}" destId="{F298D62F-F2BE-489E-B6B0-FB0B87856E8C}" srcOrd="0" destOrd="0" presId="urn:microsoft.com/office/officeart/2009/3/layout/RandomtoResultProcess"/>
    <dgm:cxn modelId="{84AF5939-922D-4D9B-8B75-BA0D367D77FF}" srcId="{9D26360E-386F-448A-B3AC-491DEC506833}" destId="{7DDAAA11-54DF-4BF1-B66A-BF663117FB41}" srcOrd="2" destOrd="0" parTransId="{70A40539-3D68-4769-85D5-7B5F6CF604FB}" sibTransId="{F4043B8F-9297-432F-AE98-F9CA6913E1B4}"/>
    <dgm:cxn modelId="{FD180B5F-D519-429A-A770-279ED275B8E8}" type="presOf" srcId="{0F189485-FE5B-4C3D-9AA7-5EA65DF5E5FB}" destId="{18F253E1-C29C-469C-AC1C-D3251CAF9197}" srcOrd="0" destOrd="0" presId="urn:microsoft.com/office/officeart/2009/3/layout/RandomtoResultProcess"/>
    <dgm:cxn modelId="{C691EA84-A611-43E4-8F67-34F2863C6383}" srcId="{42E95FD6-C41F-489B-BE12-BBB37217141C}" destId="{3A054A42-0DBE-4696-94E1-18F4AAC7D321}" srcOrd="2" destOrd="0" parTransId="{E2B62D82-E7F8-4103-8C64-33EE59EEBADE}" sibTransId="{A48C9E0C-8573-4FDE-8867-241F237136B0}"/>
    <dgm:cxn modelId="{3965EE88-8144-40C8-9BDF-D29AFD331ACB}" type="presOf" srcId="{9D26360E-386F-448A-B3AC-491DEC506833}" destId="{D53F1105-10FA-4A86-BD08-37723795DD50}" srcOrd="0" destOrd="0" presId="urn:microsoft.com/office/officeart/2009/3/layout/RandomtoResultProcess"/>
    <dgm:cxn modelId="{4C72159F-B4CE-494C-BC8E-1F83B8A225AF}" srcId="{42E95FD6-C41F-489B-BE12-BBB37217141C}" destId="{9D26360E-386F-448A-B3AC-491DEC506833}" srcOrd="1" destOrd="0" parTransId="{8ECF09EA-4A5A-454A-8421-81677209A5B6}" sibTransId="{C39FECCF-2C54-4436-A998-2780A5C12633}"/>
    <dgm:cxn modelId="{C9E6ABA8-74AF-40F4-AA44-AF7283FD46A1}" type="presOf" srcId="{7DDAAA11-54DF-4BF1-B66A-BF663117FB41}" destId="{8A314791-8668-4433-A787-09464F069D04}" srcOrd="0" destOrd="2" presId="urn:microsoft.com/office/officeart/2009/3/layout/RandomtoResultProcess"/>
    <dgm:cxn modelId="{C3C875B1-769C-49B6-B4F7-25ECC6E2AE8C}" srcId="{3A054A42-0DBE-4696-94E1-18F4AAC7D321}" destId="{20F08983-77B2-4F56-B38D-F35A825567C6}" srcOrd="0" destOrd="0" parTransId="{6F839601-D1D8-450B-A6AD-F524B278A5BC}" sibTransId="{119A14F3-E86D-45A8-BF2C-7ED1E9BAAF4A}"/>
    <dgm:cxn modelId="{3C8D41C1-533E-470D-97D6-BF3AD0AFC11A}" type="presOf" srcId="{20F08983-77B2-4F56-B38D-F35A825567C6}" destId="{5007256C-EDB7-4A75-BF68-3EDB62614B29}" srcOrd="0" destOrd="0" presId="urn:microsoft.com/office/officeart/2009/3/layout/RandomtoResultProcess"/>
    <dgm:cxn modelId="{FE87BEC2-ADE7-4ACD-9CFB-BA7DB620E794}" type="presOf" srcId="{3CB21AA9-8CD1-4042-8A7F-BDAEE4F15A60}" destId="{90694A4B-13F3-470E-BF1C-5149FE220F12}" srcOrd="0" destOrd="0" presId="urn:microsoft.com/office/officeart/2009/3/layout/RandomtoResultProcess"/>
    <dgm:cxn modelId="{27F1D8C6-89BB-4B2E-8A0A-87BA24340D9F}" srcId="{0F189485-FE5B-4C3D-9AA7-5EA65DF5E5FB}" destId="{3CB21AA9-8CD1-4042-8A7F-BDAEE4F15A60}" srcOrd="0" destOrd="0" parTransId="{7C49A14A-9C24-4560-9B19-FC738C3DF8BE}" sibTransId="{A8D5D1B1-08A4-46BE-AE6F-0DE3C7934A29}"/>
    <dgm:cxn modelId="{526889C9-C065-4C16-80E1-78A045A56A0E}" type="presOf" srcId="{42E95FD6-C41F-489B-BE12-BBB37217141C}" destId="{9E4B3188-1514-40A0-8340-796F8D0B5157}" srcOrd="0" destOrd="0" presId="urn:microsoft.com/office/officeart/2009/3/layout/RandomtoResultProcess"/>
    <dgm:cxn modelId="{80D62FCC-9BC8-4FDB-9AC7-A797CAD9DDE6}" srcId="{9D26360E-386F-448A-B3AC-491DEC506833}" destId="{4BD68846-091D-4565-88B7-FBC2E0405A98}" srcOrd="1" destOrd="0" parTransId="{2DF4D9F5-FB50-4F53-9FFD-2A58039040DD}" sibTransId="{A05532CF-BD67-4595-9629-8F258380E27E}"/>
    <dgm:cxn modelId="{0FB0EFD4-F41D-45D9-9C0A-01398443C982}" srcId="{9D26360E-386F-448A-B3AC-491DEC506833}" destId="{36AAF181-40E3-41B1-A895-B66BA8888C76}" srcOrd="0" destOrd="0" parTransId="{CB5F8434-D793-45E4-B167-93A35D6E05AF}" sibTransId="{9545C62F-D504-429C-A864-F5722DA5F0B5}"/>
    <dgm:cxn modelId="{064F96F1-93DD-4B24-931E-5360D975A004}" type="presOf" srcId="{36AAF181-40E3-41B1-A895-B66BA8888C76}" destId="{8A314791-8668-4433-A787-09464F069D04}" srcOrd="0" destOrd="0" presId="urn:microsoft.com/office/officeart/2009/3/layout/RandomtoResultProcess"/>
    <dgm:cxn modelId="{22B1251D-EDFE-40AC-9B3E-4C1C739311C3}" type="presParOf" srcId="{9E4B3188-1514-40A0-8340-796F8D0B5157}" destId="{75000B63-2D06-4D06-92A2-6A5C2A325F34}" srcOrd="0" destOrd="0" presId="urn:microsoft.com/office/officeart/2009/3/layout/RandomtoResultProcess"/>
    <dgm:cxn modelId="{7057B3B5-C04D-41DD-BF0F-891AB831F343}" type="presParOf" srcId="{75000B63-2D06-4D06-92A2-6A5C2A325F34}" destId="{18F253E1-C29C-469C-AC1C-D3251CAF9197}" srcOrd="0" destOrd="0" presId="urn:microsoft.com/office/officeart/2009/3/layout/RandomtoResultProcess"/>
    <dgm:cxn modelId="{6F9AA941-E599-4AF9-B582-4AC0BAF9E55B}" type="presParOf" srcId="{75000B63-2D06-4D06-92A2-6A5C2A325F34}" destId="{90694A4B-13F3-470E-BF1C-5149FE220F12}" srcOrd="1" destOrd="0" presId="urn:microsoft.com/office/officeart/2009/3/layout/RandomtoResultProcess"/>
    <dgm:cxn modelId="{BA7A4568-E006-4E44-8CA5-DCC4269589E8}" type="presParOf" srcId="{75000B63-2D06-4D06-92A2-6A5C2A325F34}" destId="{AEE156AC-90AE-4D49-87A4-263904131A15}" srcOrd="2" destOrd="0" presId="urn:microsoft.com/office/officeart/2009/3/layout/RandomtoResultProcess"/>
    <dgm:cxn modelId="{E0CEDF95-8551-4B2A-AD94-31E45B15AB2D}" type="presParOf" srcId="{75000B63-2D06-4D06-92A2-6A5C2A325F34}" destId="{E9633F5F-82B4-44D5-AA98-FACF1EA4FC25}" srcOrd="3" destOrd="0" presId="urn:microsoft.com/office/officeart/2009/3/layout/RandomtoResultProcess"/>
    <dgm:cxn modelId="{BA675B81-D823-4A2C-963E-DC53A0F97474}" type="presParOf" srcId="{75000B63-2D06-4D06-92A2-6A5C2A325F34}" destId="{A038C3FB-CBD4-4524-84E8-90BAE378AB45}" srcOrd="4" destOrd="0" presId="urn:microsoft.com/office/officeart/2009/3/layout/RandomtoResultProcess"/>
    <dgm:cxn modelId="{D2DE91D9-D8C8-4957-BEC0-A5A37AA6E7FF}" type="presParOf" srcId="{75000B63-2D06-4D06-92A2-6A5C2A325F34}" destId="{52B8ED65-0CAC-4902-BB57-1D36CD9D66C0}" srcOrd="5" destOrd="0" presId="urn:microsoft.com/office/officeart/2009/3/layout/RandomtoResultProcess"/>
    <dgm:cxn modelId="{B41CA92A-BDDF-4845-80DB-2DFF98235CE4}" type="presParOf" srcId="{75000B63-2D06-4D06-92A2-6A5C2A325F34}" destId="{53CC37F4-4F6C-46B5-8D08-3ACE21ADEFCE}" srcOrd="6" destOrd="0" presId="urn:microsoft.com/office/officeart/2009/3/layout/RandomtoResultProcess"/>
    <dgm:cxn modelId="{480A4FC0-E344-4248-8887-73EE05011E75}" type="presParOf" srcId="{75000B63-2D06-4D06-92A2-6A5C2A325F34}" destId="{C721B8FC-BA6F-4334-B573-10DD023A987F}" srcOrd="7" destOrd="0" presId="urn:microsoft.com/office/officeart/2009/3/layout/RandomtoResultProcess"/>
    <dgm:cxn modelId="{E8F28ADF-C42B-4B45-91D3-7CBCC989396E}" type="presParOf" srcId="{75000B63-2D06-4D06-92A2-6A5C2A325F34}" destId="{61C77E17-52BF-4051-AF45-13B3856F077C}" srcOrd="8" destOrd="0" presId="urn:microsoft.com/office/officeart/2009/3/layout/RandomtoResultProcess"/>
    <dgm:cxn modelId="{A0B6C3C0-1A9D-4B90-8084-3DA66B619F99}" type="presParOf" srcId="{75000B63-2D06-4D06-92A2-6A5C2A325F34}" destId="{98CFBD06-4CC7-47B1-BEAE-BC91DA2DE7FD}" srcOrd="9" destOrd="0" presId="urn:microsoft.com/office/officeart/2009/3/layout/RandomtoResultProcess"/>
    <dgm:cxn modelId="{740DEF00-54DF-49AD-B31B-0016512F6CA5}" type="presParOf" srcId="{75000B63-2D06-4D06-92A2-6A5C2A325F34}" destId="{247D0554-6BF7-4CFF-A030-24B68FAFD8A5}" srcOrd="10" destOrd="0" presId="urn:microsoft.com/office/officeart/2009/3/layout/RandomtoResultProcess"/>
    <dgm:cxn modelId="{50FABE82-963E-4735-9B21-B96494C477B7}" type="presParOf" srcId="{75000B63-2D06-4D06-92A2-6A5C2A325F34}" destId="{6048688E-6BCB-4B30-BAA5-A5BA221A9BF1}" srcOrd="11" destOrd="0" presId="urn:microsoft.com/office/officeart/2009/3/layout/RandomtoResultProcess"/>
    <dgm:cxn modelId="{271939EC-29D9-4C5A-816E-E9BF203A9EA1}" type="presParOf" srcId="{75000B63-2D06-4D06-92A2-6A5C2A325F34}" destId="{9CDC49A3-9C9C-4E05-A615-08F0205EDA8F}" srcOrd="12" destOrd="0" presId="urn:microsoft.com/office/officeart/2009/3/layout/RandomtoResultProcess"/>
    <dgm:cxn modelId="{F7FF4933-515F-4921-B2B3-6FD97FA8BAE3}" type="presParOf" srcId="{75000B63-2D06-4D06-92A2-6A5C2A325F34}" destId="{22D6373B-9245-4E4F-BAAC-4B06025A715D}" srcOrd="13" destOrd="0" presId="urn:microsoft.com/office/officeart/2009/3/layout/RandomtoResultProcess"/>
    <dgm:cxn modelId="{195274E8-573B-4648-A8A6-00DFBB23D9A0}" type="presParOf" srcId="{75000B63-2D06-4D06-92A2-6A5C2A325F34}" destId="{25521ADA-D8B4-4B1B-A53D-1003B377280C}" srcOrd="14" destOrd="0" presId="urn:microsoft.com/office/officeart/2009/3/layout/RandomtoResultProcess"/>
    <dgm:cxn modelId="{3761A190-F4ED-4F64-8E84-82DBCD1DB747}" type="presParOf" srcId="{75000B63-2D06-4D06-92A2-6A5C2A325F34}" destId="{EBB9BD20-3829-4760-ACB8-D1CEB466035C}" srcOrd="15" destOrd="0" presId="urn:microsoft.com/office/officeart/2009/3/layout/RandomtoResultProcess"/>
    <dgm:cxn modelId="{41A7AAF3-D8E8-44C4-BEF9-D420BACED64C}" type="presParOf" srcId="{75000B63-2D06-4D06-92A2-6A5C2A325F34}" destId="{ED07C953-4025-4E91-A3DC-17FB61A31A11}" srcOrd="16" destOrd="0" presId="urn:microsoft.com/office/officeart/2009/3/layout/RandomtoResultProcess"/>
    <dgm:cxn modelId="{49CCFDA0-0740-49AE-977F-F4C687E564CA}" type="presParOf" srcId="{75000B63-2D06-4D06-92A2-6A5C2A325F34}" destId="{5411E844-DD1C-4C89-AA90-325AD089E510}" srcOrd="17" destOrd="0" presId="urn:microsoft.com/office/officeart/2009/3/layout/RandomtoResultProcess"/>
    <dgm:cxn modelId="{1F0C3279-08F3-416E-B93D-893E4B01BB57}" type="presParOf" srcId="{75000B63-2D06-4D06-92A2-6A5C2A325F34}" destId="{970E12C4-4F7C-4909-A554-BFC831FF0195}" srcOrd="18" destOrd="0" presId="urn:microsoft.com/office/officeart/2009/3/layout/RandomtoResultProcess"/>
    <dgm:cxn modelId="{AB406AA5-4C00-459C-8BB4-40415F54B0C5}" type="presParOf" srcId="{75000B63-2D06-4D06-92A2-6A5C2A325F34}" destId="{8EDCE18D-3FD5-4EA5-8FE3-CEA90EFE9256}" srcOrd="19" destOrd="0" presId="urn:microsoft.com/office/officeart/2009/3/layout/RandomtoResultProcess"/>
    <dgm:cxn modelId="{DC5C96D6-46D5-40E2-8AFA-F42CFDA8883B}" type="presParOf" srcId="{9E4B3188-1514-40A0-8340-796F8D0B5157}" destId="{114DECCA-E8FF-404B-AB9D-04028CDEE4B4}" srcOrd="1" destOrd="0" presId="urn:microsoft.com/office/officeart/2009/3/layout/RandomtoResultProcess"/>
    <dgm:cxn modelId="{B48DD4BA-3A7B-459C-B06F-311EBC9CC6F6}" type="presParOf" srcId="{114DECCA-E8FF-404B-AB9D-04028CDEE4B4}" destId="{DB484061-FBE6-4C1F-8FA2-C0F8EE358EFA}" srcOrd="0" destOrd="0" presId="urn:microsoft.com/office/officeart/2009/3/layout/RandomtoResultProcess"/>
    <dgm:cxn modelId="{F84C9E39-F1D2-4E9A-90EF-921E90E11A5F}" type="presParOf" srcId="{114DECCA-E8FF-404B-AB9D-04028CDEE4B4}" destId="{3B3AA7F8-BB81-4CA3-B256-B37053A1F825}" srcOrd="1" destOrd="0" presId="urn:microsoft.com/office/officeart/2009/3/layout/RandomtoResultProcess"/>
    <dgm:cxn modelId="{D94377F8-DC22-4EB6-A288-7CC01531594C}" type="presParOf" srcId="{9E4B3188-1514-40A0-8340-796F8D0B5157}" destId="{CEAA7A70-1527-4124-AEA2-6A40CAE58A71}" srcOrd="2" destOrd="0" presId="urn:microsoft.com/office/officeart/2009/3/layout/RandomtoResultProcess"/>
    <dgm:cxn modelId="{2673AB97-C478-4F72-8D7B-0E95DEF6808E}" type="presParOf" srcId="{CEAA7A70-1527-4124-AEA2-6A40CAE58A71}" destId="{D53F1105-10FA-4A86-BD08-37723795DD50}" srcOrd="0" destOrd="0" presId="urn:microsoft.com/office/officeart/2009/3/layout/RandomtoResultProcess"/>
    <dgm:cxn modelId="{C5DF5C00-E0E7-4CD5-8851-3FE282403F61}" type="presParOf" srcId="{CEAA7A70-1527-4124-AEA2-6A40CAE58A71}" destId="{8A314791-8668-4433-A787-09464F069D04}" srcOrd="1" destOrd="0" presId="urn:microsoft.com/office/officeart/2009/3/layout/RandomtoResultProcess"/>
    <dgm:cxn modelId="{3C4BED74-1069-4D53-8A9C-C08B72BE6D65}" type="presParOf" srcId="{CEAA7A70-1527-4124-AEA2-6A40CAE58A71}" destId="{4D3759D5-B616-4745-BD01-C63AA44C82C1}" srcOrd="2" destOrd="0" presId="urn:microsoft.com/office/officeart/2009/3/layout/RandomtoResultProcess"/>
    <dgm:cxn modelId="{6E497323-7CA1-4098-B9FC-41160723CF9D}" type="presParOf" srcId="{9E4B3188-1514-40A0-8340-796F8D0B5157}" destId="{FFC1AB60-2961-4354-A418-355A64BCA863}" srcOrd="3" destOrd="0" presId="urn:microsoft.com/office/officeart/2009/3/layout/RandomtoResultProcess"/>
    <dgm:cxn modelId="{06095E9F-3ADB-4C0B-A11B-4398EA896CAE}" type="presParOf" srcId="{FFC1AB60-2961-4354-A418-355A64BCA863}" destId="{7EA777D7-6AFA-46E6-8E58-2F18E9413C83}" srcOrd="0" destOrd="0" presId="urn:microsoft.com/office/officeart/2009/3/layout/RandomtoResultProcess"/>
    <dgm:cxn modelId="{C5258AF1-2E1B-436E-B8CB-BAA50A6C9890}" type="presParOf" srcId="{FFC1AB60-2961-4354-A418-355A64BCA863}" destId="{34585156-9349-45DC-A9B8-E1920A6EBD9B}" srcOrd="1" destOrd="0" presId="urn:microsoft.com/office/officeart/2009/3/layout/RandomtoResultProcess"/>
    <dgm:cxn modelId="{1E624368-B74A-4968-8E37-87C44196B985}" type="presParOf" srcId="{9E4B3188-1514-40A0-8340-796F8D0B5157}" destId="{EC499190-00E8-401B-AE1B-6C4D0A632137}" srcOrd="4" destOrd="0" presId="urn:microsoft.com/office/officeart/2009/3/layout/RandomtoResultProcess"/>
    <dgm:cxn modelId="{379E4827-2021-4AA2-BCA9-46248224C317}" type="presParOf" srcId="{EC499190-00E8-401B-AE1B-6C4D0A632137}" destId="{F298D62F-F2BE-489E-B6B0-FB0B87856E8C}" srcOrd="0" destOrd="0" presId="urn:microsoft.com/office/officeart/2009/3/layout/RandomtoResultProcess"/>
    <dgm:cxn modelId="{DE509C90-F089-429A-AC20-C0518F0B73A0}" type="presParOf" srcId="{EC499190-00E8-401B-AE1B-6C4D0A632137}" destId="{5007256C-EDB7-4A75-BF68-3EDB62614B29}" srcOrd="1" destOrd="0" presId="urn:microsoft.com/office/officeart/2009/3/layout/RandomtoResultProcess"/>
    <dgm:cxn modelId="{19FE06C5-9637-40AC-9E51-C66DDEC8CB1A}" type="presParOf" srcId="{EC499190-00E8-401B-AE1B-6C4D0A632137}" destId="{33F6448C-0F8C-4818-A998-1CA68C7E870E}"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B46E9-C428-48DA-96E8-83983B6A50DF}">
      <dsp:nvSpPr>
        <dsp:cNvPr id="0" name=""/>
        <dsp:cNvSpPr/>
      </dsp:nvSpPr>
      <dsp:spPr>
        <a:xfrm>
          <a:off x="3847" y="0"/>
          <a:ext cx="2239601" cy="823590"/>
        </a:xfrm>
        <a:prstGeom prst="chevron">
          <a:avLst/>
        </a:prstGeom>
        <a:solidFill>
          <a:srgbClr val="D8B25C">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TW" altLang="en-US" sz="2000" b="1" u="sng" kern="1200" dirty="0">
              <a:solidFill>
                <a:srgbClr val="D8B25C">
                  <a:lumMod val="50000"/>
                </a:srgbClr>
              </a:solidFill>
              <a:latin typeface="微軟正黑體" panose="020B0604030504040204" pitchFamily="34" charset="-120"/>
              <a:ea typeface="微軟正黑體" panose="020B0604030504040204" pitchFamily="34" charset="-120"/>
              <a:cs typeface="+mn-cs"/>
            </a:rPr>
            <a:t>礦業權</a:t>
          </a:r>
          <a:r>
            <a:rPr lang="zh-TW" altLang="en-US" sz="2000" b="1" kern="1200" dirty="0">
              <a:solidFill>
                <a:srgbClr val="D8B25C">
                  <a:lumMod val="50000"/>
                </a:srgbClr>
              </a:solidFill>
              <a:latin typeface="微軟正黑體" panose="020B0604030504040204" pitchFamily="34" charset="-120"/>
              <a:ea typeface="微軟正黑體" panose="020B0604030504040204" pitchFamily="34" charset="-120"/>
              <a:cs typeface="+mn-cs"/>
            </a:rPr>
            <a:t>設定</a:t>
          </a:r>
        </a:p>
      </dsp:txBody>
      <dsp:txXfrm>
        <a:off x="415642" y="0"/>
        <a:ext cx="1416011" cy="823590"/>
      </dsp:txXfrm>
    </dsp:sp>
    <dsp:sp modelId="{BF563DF0-6CC4-4F6E-B2E6-B8285B970AC7}">
      <dsp:nvSpPr>
        <dsp:cNvPr id="0" name=""/>
        <dsp:cNvSpPr/>
      </dsp:nvSpPr>
      <dsp:spPr>
        <a:xfrm>
          <a:off x="2019488" y="0"/>
          <a:ext cx="2239601" cy="823590"/>
        </a:xfrm>
        <a:prstGeom prst="chevron">
          <a:avLst/>
        </a:prstGeom>
        <a:solidFill>
          <a:srgbClr val="DD8047">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ts val="2600"/>
            </a:lnSpc>
            <a:spcBef>
              <a:spcPct val="0"/>
            </a:spcBef>
            <a:spcAft>
              <a:spcPts val="0"/>
            </a:spcAft>
            <a:buNone/>
          </a:pPr>
          <a:endParaRPr lang="zh-TW" altLang="en-US" sz="2000" b="1" kern="1200" dirty="0">
            <a:solidFill>
              <a:srgbClr val="FF0000"/>
            </a:solidFill>
            <a:latin typeface="微軟正黑體" panose="020B0604030504040204" pitchFamily="34" charset="-120"/>
            <a:ea typeface="微軟正黑體" panose="020B0604030504040204" pitchFamily="34" charset="-120"/>
            <a:cs typeface="+mn-cs"/>
          </a:endParaRPr>
        </a:p>
      </dsp:txBody>
      <dsp:txXfrm>
        <a:off x="2431283" y="0"/>
        <a:ext cx="1416011" cy="823590"/>
      </dsp:txXfrm>
    </dsp:sp>
    <dsp:sp modelId="{4816C91E-418A-4CC6-B226-8FD70CB67104}">
      <dsp:nvSpPr>
        <dsp:cNvPr id="0" name=""/>
        <dsp:cNvSpPr/>
      </dsp:nvSpPr>
      <dsp:spPr>
        <a:xfrm>
          <a:off x="4035129" y="0"/>
          <a:ext cx="2239601" cy="823590"/>
        </a:xfrm>
        <a:prstGeom prst="chevron">
          <a:avLst/>
        </a:prstGeom>
        <a:solidFill>
          <a:srgbClr val="7BA79D">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ysClr val="windowText" lastClr="000000"/>
              </a:solidFill>
              <a:latin typeface="微軟正黑體" panose="020B0604030504040204" pitchFamily="34" charset="-120"/>
              <a:ea typeface="微軟正黑體" panose="020B0604030504040204" pitchFamily="34" charset="-120"/>
              <a:cs typeface="+mn-cs"/>
            </a:rPr>
            <a:t>礦場開採</a:t>
          </a:r>
        </a:p>
      </dsp:txBody>
      <dsp:txXfrm>
        <a:off x="4446924" y="0"/>
        <a:ext cx="1416011" cy="823590"/>
      </dsp:txXfrm>
    </dsp:sp>
    <dsp:sp modelId="{E4D597FD-2F22-4357-8DF3-59A255A7870E}">
      <dsp:nvSpPr>
        <dsp:cNvPr id="0" name=""/>
        <dsp:cNvSpPr/>
      </dsp:nvSpPr>
      <dsp:spPr>
        <a:xfrm>
          <a:off x="6054618" y="0"/>
          <a:ext cx="2239601" cy="823590"/>
        </a:xfrm>
        <a:prstGeom prst="chevron">
          <a:avLst/>
        </a:prstGeom>
        <a:solidFill>
          <a:srgbClr val="968C8C">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ts val="2600"/>
            </a:lnSpc>
            <a:spcBef>
              <a:spcPct val="0"/>
            </a:spcBef>
            <a:spcAft>
              <a:spcPts val="0"/>
            </a:spcAft>
            <a:buNone/>
          </a:pPr>
          <a:endParaRPr lang="zh-TW" altLang="en-US" sz="2000" b="1" kern="1200" dirty="0">
            <a:solidFill>
              <a:sysClr val="windowText" lastClr="000000"/>
            </a:solidFill>
            <a:latin typeface="微軟正黑體" panose="020B0604030504040204" pitchFamily="34" charset="-120"/>
            <a:ea typeface="微軟正黑體" panose="020B0604030504040204" pitchFamily="34" charset="-120"/>
            <a:cs typeface="+mn-cs"/>
          </a:endParaRPr>
        </a:p>
      </dsp:txBody>
      <dsp:txXfrm>
        <a:off x="6466413" y="0"/>
        <a:ext cx="1416011" cy="823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C1E9E-A46C-46D3-81B7-EC9AB59C169F}">
      <dsp:nvSpPr>
        <dsp:cNvPr id="0" name=""/>
        <dsp:cNvSpPr/>
      </dsp:nvSpPr>
      <dsp:spPr>
        <a:xfrm>
          <a:off x="0" y="8989"/>
          <a:ext cx="1396723" cy="1396723"/>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B3B17-9AB8-4C19-9E79-38D947739489}">
      <dsp:nvSpPr>
        <dsp:cNvPr id="0" name=""/>
        <dsp:cNvSpPr/>
      </dsp:nvSpPr>
      <dsp:spPr>
        <a:xfrm>
          <a:off x="698361" y="17979"/>
          <a:ext cx="1629511" cy="1396723"/>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TW" altLang="en-US" sz="1000" b="1" kern="1200" dirty="0">
              <a:latin typeface="微軟正黑體" panose="020B0604030504040204" pitchFamily="34" charset="-120"/>
              <a:ea typeface="微軟正黑體" panose="020B0604030504040204" pitchFamily="34" charset="-120"/>
            </a:rPr>
            <a:t>構想書</a:t>
          </a:r>
        </a:p>
      </dsp:txBody>
      <dsp:txXfrm>
        <a:off x="698361" y="17979"/>
        <a:ext cx="814755" cy="419018"/>
      </dsp:txXfrm>
    </dsp:sp>
    <dsp:sp modelId="{A11346A8-441D-46D5-A4AB-D56D4E71488C}">
      <dsp:nvSpPr>
        <dsp:cNvPr id="0" name=""/>
        <dsp:cNvSpPr/>
      </dsp:nvSpPr>
      <dsp:spPr>
        <a:xfrm>
          <a:off x="244427" y="428007"/>
          <a:ext cx="907869" cy="907869"/>
        </a:xfrm>
        <a:prstGeom prst="pie">
          <a:avLst>
            <a:gd name="adj1" fmla="val 5400000"/>
            <a:gd name="adj2" fmla="val 16200000"/>
          </a:avLst>
        </a:prstGeom>
        <a:solidFill>
          <a:schemeClr val="accent2">
            <a:hueOff val="-729781"/>
            <a:satOff val="-6367"/>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C71239-6D5F-4081-9A28-8EDD85D35B7E}">
      <dsp:nvSpPr>
        <dsp:cNvPr id="0" name=""/>
        <dsp:cNvSpPr/>
      </dsp:nvSpPr>
      <dsp:spPr>
        <a:xfrm>
          <a:off x="698361" y="428007"/>
          <a:ext cx="1629511" cy="907869"/>
        </a:xfrm>
        <a:prstGeom prst="rect">
          <a:avLst/>
        </a:prstGeom>
        <a:solidFill>
          <a:schemeClr val="lt1">
            <a:alpha val="90000"/>
            <a:hueOff val="0"/>
            <a:satOff val="0"/>
            <a:lumOff val="0"/>
            <a:alphaOff val="0"/>
          </a:schemeClr>
        </a:solidFill>
        <a:ln w="12700" cap="flat" cmpd="sng" algn="ctr">
          <a:solidFill>
            <a:schemeClr val="accent2">
              <a:hueOff val="-729781"/>
              <a:satOff val="-6367"/>
              <a:lumOff val="-823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TW" altLang="en-US" sz="1000" b="1" kern="1200" dirty="0">
              <a:latin typeface="微軟正黑體" panose="020B0604030504040204" pitchFamily="34" charset="-120"/>
              <a:ea typeface="微軟正黑體" panose="020B0604030504040204" pitchFamily="34" charset="-120"/>
            </a:rPr>
            <a:t>開採及施工計畫書</a:t>
          </a:r>
        </a:p>
      </dsp:txBody>
      <dsp:txXfrm>
        <a:off x="698361" y="428007"/>
        <a:ext cx="814755" cy="419016"/>
      </dsp:txXfrm>
    </dsp:sp>
    <dsp:sp modelId="{DDE839C5-C14B-4060-90BA-E4EC1DB5C188}">
      <dsp:nvSpPr>
        <dsp:cNvPr id="0" name=""/>
        <dsp:cNvSpPr/>
      </dsp:nvSpPr>
      <dsp:spPr>
        <a:xfrm>
          <a:off x="488853" y="847024"/>
          <a:ext cx="419016" cy="419016"/>
        </a:xfrm>
        <a:prstGeom prst="pie">
          <a:avLst>
            <a:gd name="adj1" fmla="val 5400000"/>
            <a:gd name="adj2" fmla="val 16200000"/>
          </a:avLst>
        </a:prstGeom>
        <a:solidFill>
          <a:schemeClr val="accent2">
            <a:hueOff val="-1459563"/>
            <a:satOff val="-12734"/>
            <a:lumOff val="-1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779F7-6B2A-4A38-8189-69D4C41BFE70}">
      <dsp:nvSpPr>
        <dsp:cNvPr id="0" name=""/>
        <dsp:cNvSpPr/>
      </dsp:nvSpPr>
      <dsp:spPr>
        <a:xfrm>
          <a:off x="698361" y="847024"/>
          <a:ext cx="1629511" cy="419016"/>
        </a:xfrm>
        <a:prstGeom prst="rect">
          <a:avLst/>
        </a:prstGeom>
        <a:solidFill>
          <a:schemeClr val="lt1">
            <a:alpha val="90000"/>
            <a:hueOff val="0"/>
            <a:satOff val="0"/>
            <a:lumOff val="0"/>
            <a:alphaOff val="0"/>
          </a:schemeClr>
        </a:solidFill>
        <a:ln w="12700" cap="flat" cmpd="sng" algn="ctr">
          <a:solidFill>
            <a:schemeClr val="accent2">
              <a:hueOff val="-1459563"/>
              <a:satOff val="-12734"/>
              <a:lumOff val="-1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TW" altLang="en-US" sz="1000" b="1" kern="1200" dirty="0">
              <a:latin typeface="微軟正黑體" panose="020B0604030504040204" pitchFamily="34" charset="-120"/>
              <a:ea typeface="微軟正黑體" panose="020B0604030504040204" pitchFamily="34" charset="-120"/>
            </a:rPr>
            <a:t>年度施工計畫書</a:t>
          </a:r>
        </a:p>
      </dsp:txBody>
      <dsp:txXfrm>
        <a:off x="698361" y="847024"/>
        <a:ext cx="814755" cy="419016"/>
      </dsp:txXfrm>
    </dsp:sp>
    <dsp:sp modelId="{787E1924-BDD5-4E2A-AF47-9748B86F9A65}">
      <dsp:nvSpPr>
        <dsp:cNvPr id="0" name=""/>
        <dsp:cNvSpPr/>
      </dsp:nvSpPr>
      <dsp:spPr>
        <a:xfrm>
          <a:off x="1513117" y="8989"/>
          <a:ext cx="814755" cy="41901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zh-TW" altLang="en-US" sz="800" kern="1200" dirty="0">
              <a:latin typeface="微軟正黑體" panose="020B0604030504040204" pitchFamily="34" charset="-120"/>
              <a:ea typeface="微軟正黑體" panose="020B0604030504040204" pitchFamily="34" charset="-120"/>
            </a:rPr>
            <a:t>申請設權</a:t>
          </a:r>
        </a:p>
        <a:p>
          <a:pPr marL="57150" lvl="1" indent="-57150" algn="l" defTabSz="355600">
            <a:lnSpc>
              <a:spcPct val="90000"/>
            </a:lnSpc>
            <a:spcBef>
              <a:spcPct val="0"/>
            </a:spcBef>
            <a:spcAft>
              <a:spcPct val="15000"/>
            </a:spcAft>
            <a:buChar char="•"/>
          </a:pPr>
          <a:r>
            <a:rPr lang="zh-TW" altLang="en-US" sz="800" kern="1200" dirty="0">
              <a:latin typeface="微軟正黑體" panose="020B0604030504040204" pitchFamily="34" charset="-120"/>
              <a:ea typeface="微軟正黑體" panose="020B0604030504040204" pitchFamily="34" charset="-120"/>
            </a:rPr>
            <a:t>申請展限</a:t>
          </a:r>
        </a:p>
      </dsp:txBody>
      <dsp:txXfrm>
        <a:off x="1513117" y="8989"/>
        <a:ext cx="814755" cy="419018"/>
      </dsp:txXfrm>
    </dsp:sp>
    <dsp:sp modelId="{670BBC44-DE09-4CBE-91C0-40C129A8E177}">
      <dsp:nvSpPr>
        <dsp:cNvPr id="0" name=""/>
        <dsp:cNvSpPr/>
      </dsp:nvSpPr>
      <dsp:spPr>
        <a:xfrm>
          <a:off x="1513117" y="428007"/>
          <a:ext cx="814755" cy="4190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zh-TW" altLang="en-US" sz="800" kern="1200" dirty="0">
              <a:latin typeface="微軟正黑體" panose="020B0604030504040204" pitchFamily="34" charset="-120"/>
              <a:ea typeface="微軟正黑體" panose="020B0604030504040204" pitchFamily="34" charset="-120"/>
            </a:rPr>
            <a:t>申請新用地</a:t>
          </a:r>
        </a:p>
        <a:p>
          <a:pPr marL="57150" lvl="1" indent="-57150" algn="l" defTabSz="355600">
            <a:lnSpc>
              <a:spcPct val="90000"/>
            </a:lnSpc>
            <a:spcBef>
              <a:spcPct val="0"/>
            </a:spcBef>
            <a:spcAft>
              <a:spcPct val="15000"/>
            </a:spcAft>
            <a:buChar char="•"/>
          </a:pPr>
          <a:r>
            <a:rPr lang="zh-TW" altLang="en-US" sz="800" kern="1200" dirty="0">
              <a:latin typeface="微軟正黑體" panose="020B0604030504040204" pitchFamily="34" charset="-120"/>
              <a:ea typeface="微軟正黑體" panose="020B0604030504040204" pitchFamily="34" charset="-120"/>
            </a:rPr>
            <a:t>申請變更用地</a:t>
          </a:r>
        </a:p>
      </dsp:txBody>
      <dsp:txXfrm>
        <a:off x="1513117" y="428007"/>
        <a:ext cx="814755" cy="419016"/>
      </dsp:txXfrm>
    </dsp:sp>
    <dsp:sp modelId="{B5E5CED1-1F31-405C-9305-57E4E77B426E}">
      <dsp:nvSpPr>
        <dsp:cNvPr id="0" name=""/>
        <dsp:cNvSpPr/>
      </dsp:nvSpPr>
      <dsp:spPr>
        <a:xfrm>
          <a:off x="1513117" y="847024"/>
          <a:ext cx="814755" cy="4190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zh-TW" altLang="en-US" sz="800" kern="1200" dirty="0">
              <a:latin typeface="微軟正黑體" panose="020B0604030504040204" pitchFamily="34" charset="-120"/>
              <a:ea typeface="微軟正黑體" panose="020B0604030504040204" pitchFamily="34" charset="-120"/>
            </a:rPr>
            <a:t>開工後申報</a:t>
          </a:r>
        </a:p>
        <a:p>
          <a:pPr marL="57150" lvl="1" indent="-57150" algn="l" defTabSz="355600">
            <a:lnSpc>
              <a:spcPct val="90000"/>
            </a:lnSpc>
            <a:spcBef>
              <a:spcPct val="0"/>
            </a:spcBef>
            <a:spcAft>
              <a:spcPct val="15000"/>
            </a:spcAft>
            <a:buChar char="•"/>
          </a:pPr>
          <a:r>
            <a:rPr lang="zh-TW" altLang="en-US" sz="800" kern="1200" dirty="0">
              <a:latin typeface="微軟正黑體" panose="020B0604030504040204" pitchFamily="34" charset="-120"/>
              <a:ea typeface="微軟正黑體" panose="020B0604030504040204" pitchFamily="34" charset="-120"/>
            </a:rPr>
            <a:t>時點</a:t>
          </a:r>
          <a:r>
            <a:rPr lang="en-US" altLang="zh-TW" sz="800" kern="1200" dirty="0">
              <a:latin typeface="微軟正黑體" panose="020B0604030504040204" pitchFamily="34" charset="-120"/>
              <a:ea typeface="微軟正黑體" panose="020B0604030504040204" pitchFamily="34" charset="-120"/>
            </a:rPr>
            <a:t>:</a:t>
          </a:r>
          <a:r>
            <a:rPr lang="zh-TW" altLang="en-US" sz="800" kern="1200" dirty="0">
              <a:latin typeface="微軟正黑體" panose="020B0604030504040204" pitchFamily="34" charset="-120"/>
              <a:ea typeface="微軟正黑體" panose="020B0604030504040204" pitchFamily="34" charset="-120"/>
            </a:rPr>
            <a:t>每年</a:t>
          </a:r>
          <a:r>
            <a:rPr lang="en-US" altLang="zh-TW" sz="800" kern="1200" dirty="0">
              <a:latin typeface="微軟正黑體" panose="020B0604030504040204" pitchFamily="34" charset="-120"/>
              <a:ea typeface="微軟正黑體" panose="020B0604030504040204" pitchFamily="34" charset="-120"/>
            </a:rPr>
            <a:t>1</a:t>
          </a:r>
          <a:r>
            <a:rPr lang="zh-TW" altLang="en-US" sz="800" kern="1200" dirty="0">
              <a:latin typeface="微軟正黑體" panose="020B0604030504040204" pitchFamily="34" charset="-120"/>
              <a:ea typeface="微軟正黑體" panose="020B0604030504040204" pitchFamily="34" charset="-120"/>
            </a:rPr>
            <a:t>月</a:t>
          </a:r>
        </a:p>
      </dsp:txBody>
      <dsp:txXfrm>
        <a:off x="1513117" y="847024"/>
        <a:ext cx="814755" cy="419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253E1-C29C-469C-AC1C-D3251CAF9197}">
      <dsp:nvSpPr>
        <dsp:cNvPr id="0" name=""/>
        <dsp:cNvSpPr/>
      </dsp:nvSpPr>
      <dsp:spPr>
        <a:xfrm>
          <a:off x="365667" y="1744689"/>
          <a:ext cx="2439400" cy="803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zh-TW" altLang="en-US" sz="2600" b="1" kern="1200" dirty="0">
              <a:latin typeface="微軟正黑體" panose="020B0604030504040204" pitchFamily="34" charset="-120"/>
              <a:ea typeface="微軟正黑體" panose="020B0604030504040204" pitchFamily="34" charset="-120"/>
            </a:rPr>
            <a:t>礦產調查、統計</a:t>
          </a:r>
        </a:p>
      </dsp:txBody>
      <dsp:txXfrm>
        <a:off x="365667" y="1744689"/>
        <a:ext cx="2439400" cy="803893"/>
      </dsp:txXfrm>
    </dsp:sp>
    <dsp:sp modelId="{90694A4B-13F3-470E-BF1C-5149FE220F12}">
      <dsp:nvSpPr>
        <dsp:cNvPr id="0" name=""/>
        <dsp:cNvSpPr/>
      </dsp:nvSpPr>
      <dsp:spPr>
        <a:xfrm>
          <a:off x="293570" y="3475293"/>
          <a:ext cx="3166854" cy="2930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268288" lvl="0" indent="-179388" algn="l" defTabSz="800100">
            <a:lnSpc>
              <a:spcPct val="90000"/>
            </a:lnSpc>
            <a:spcBef>
              <a:spcPct val="0"/>
            </a:spcBef>
            <a:spcAft>
              <a:spcPts val="600"/>
            </a:spcAft>
            <a:buFont typeface="Wingdings" panose="05000000000000000000" pitchFamily="2" charset="2"/>
            <a:buNone/>
            <a:tabLst/>
          </a:pPr>
          <a:r>
            <a:rPr lang="en-US" altLang="zh-TW" sz="1800" b="1" kern="1200" dirty="0">
              <a:latin typeface="微軟正黑體" panose="020B0604030504040204" pitchFamily="34" charset="-120"/>
              <a:ea typeface="微軟正黑體" panose="020B0604030504040204" pitchFamily="34" charset="-120"/>
            </a:rPr>
            <a:t>•</a:t>
          </a:r>
          <a:r>
            <a:rPr lang="zh-TW" altLang="en-US" sz="1800" b="1" kern="1200" dirty="0">
              <a:latin typeface="微軟正黑體" panose="020B0604030504040204" pitchFamily="34" charset="-120"/>
              <a:ea typeface="微軟正黑體" panose="020B0604030504040204" pitchFamily="34" charset="-120"/>
            </a:rPr>
            <a:t> 礦業簿收報及礦業統計編報</a:t>
          </a:r>
          <a:br>
            <a:rPr lang="en-US" altLang="zh-TW" sz="1800" b="1" kern="1200" dirty="0">
              <a:latin typeface="微軟正黑體" panose="020B0604030504040204" pitchFamily="34" charset="-120"/>
              <a:ea typeface="微軟正黑體" panose="020B0604030504040204" pitchFamily="34" charset="-120"/>
            </a:rPr>
          </a:br>
          <a:r>
            <a:rPr lang="zh-TW" altLang="en-US" sz="1200" b="1" kern="1200" dirty="0">
              <a:latin typeface="微軟正黑體" panose="020B0604030504040204" pitchFamily="34" charset="-120"/>
              <a:ea typeface="微軟正黑體" panose="020B0604030504040204" pitchFamily="34" charset="-120"/>
            </a:rPr>
            <a:t>員工人數及薪資；開採礦量、銷售概況等</a:t>
          </a:r>
          <a:endParaRPr lang="en-US" altLang="zh-TW" sz="1200" b="1" kern="1200" dirty="0">
            <a:latin typeface="微軟正黑體" panose="020B0604030504040204" pitchFamily="34" charset="-120"/>
            <a:ea typeface="微軟正黑體" panose="020B0604030504040204" pitchFamily="34" charset="-120"/>
          </a:endParaRPr>
        </a:p>
        <a:p>
          <a:pPr marL="85725" lvl="0" indent="0" algn="l" defTabSz="800100">
            <a:lnSpc>
              <a:spcPct val="90000"/>
            </a:lnSpc>
            <a:spcBef>
              <a:spcPct val="0"/>
            </a:spcBef>
            <a:spcAft>
              <a:spcPts val="0"/>
            </a:spcAft>
            <a:buFont typeface="Wingdings" panose="05000000000000000000" pitchFamily="2" charset="2"/>
            <a:buNone/>
            <a:tabLst/>
          </a:pPr>
          <a:r>
            <a:rPr lang="en-US" altLang="zh-TW" sz="1800" b="1" kern="1200" dirty="0">
              <a:latin typeface="微軟正黑體" panose="020B0604030504040204" pitchFamily="34" charset="-120"/>
              <a:ea typeface="微軟正黑體" panose="020B0604030504040204" pitchFamily="34" charset="-120"/>
            </a:rPr>
            <a:t>•</a:t>
          </a:r>
          <a:r>
            <a:rPr lang="zh-TW" altLang="en-US" sz="1800" b="1" kern="1200" dirty="0">
              <a:latin typeface="微軟正黑體" panose="020B0604030504040204" pitchFamily="34" charset="-120"/>
              <a:ea typeface="微軟正黑體" panose="020B0604030504040204" pitchFamily="34" charset="-120"/>
            </a:rPr>
            <a:t> </a:t>
          </a:r>
          <a:r>
            <a:rPr lang="zh-TW" altLang="en-US" sz="1800" b="1" kern="1200" dirty="0">
              <a:latin typeface="微軟正黑體" panose="020B0604030504040204" pitchFamily="34" charset="-120"/>
              <a:ea typeface="微軟正黑體" panose="020B0604030504040204" pitchFamily="34" charset="-120"/>
              <a:cs typeface="+mn-cs"/>
            </a:rPr>
            <a:t>礦業簿生產量查核</a:t>
          </a:r>
          <a:endParaRPr lang="en-US" altLang="zh-TW" sz="1800" b="1" kern="1200" dirty="0">
            <a:latin typeface="微軟正黑體" panose="020B0604030504040204" pitchFamily="34" charset="-120"/>
            <a:ea typeface="微軟正黑體" panose="020B0604030504040204" pitchFamily="34" charset="-120"/>
            <a:cs typeface="+mn-cs"/>
          </a:endParaRPr>
        </a:p>
        <a:p>
          <a:pPr marL="85725" lvl="0" indent="0" algn="l" defTabSz="800100">
            <a:lnSpc>
              <a:spcPct val="90000"/>
            </a:lnSpc>
            <a:spcBef>
              <a:spcPct val="0"/>
            </a:spcBef>
            <a:spcAft>
              <a:spcPts val="0"/>
            </a:spcAft>
            <a:buFont typeface="Wingdings" panose="05000000000000000000" pitchFamily="2" charset="2"/>
            <a:buNone/>
            <a:tabLst/>
          </a:pPr>
          <a:r>
            <a:rPr lang="en-US" altLang="zh-TW" sz="1800" b="1" kern="1200" dirty="0">
              <a:latin typeface="微軟正黑體" panose="020B0604030504040204" pitchFamily="34" charset="-120"/>
              <a:ea typeface="微軟正黑體" panose="020B0604030504040204" pitchFamily="34" charset="-120"/>
              <a:cs typeface="+mn-cs"/>
            </a:rPr>
            <a:t>•</a:t>
          </a:r>
          <a:r>
            <a:rPr lang="zh-TW" altLang="en-US" sz="1800" b="1" kern="1200" dirty="0">
              <a:latin typeface="微軟正黑體" panose="020B0604030504040204" pitchFamily="34" charset="-120"/>
              <a:ea typeface="微軟正黑體" panose="020B0604030504040204" pitchFamily="34" charset="-120"/>
              <a:cs typeface="+mn-cs"/>
            </a:rPr>
            <a:t> 礦產品專案輸入審查</a:t>
          </a:r>
          <a:endParaRPr lang="en-US" altLang="zh-TW" sz="1800" b="1" kern="1200" dirty="0">
            <a:latin typeface="微軟正黑體" panose="020B0604030504040204" pitchFamily="34" charset="-120"/>
            <a:ea typeface="微軟正黑體" panose="020B0604030504040204" pitchFamily="34" charset="-120"/>
            <a:cs typeface="+mn-cs"/>
          </a:endParaRPr>
        </a:p>
        <a:p>
          <a:pPr marL="276225" lvl="0" indent="-187325" algn="l" defTabSz="800100">
            <a:lnSpc>
              <a:spcPct val="90000"/>
            </a:lnSpc>
            <a:spcBef>
              <a:spcPct val="0"/>
            </a:spcBef>
            <a:spcAft>
              <a:spcPts val="0"/>
            </a:spcAft>
            <a:buFont typeface="Wingdings" panose="05000000000000000000" pitchFamily="2" charset="2"/>
            <a:buNone/>
            <a:tabLst/>
          </a:pPr>
          <a:r>
            <a:rPr lang="en-US" altLang="zh-TW" sz="1800" b="1" kern="1200" dirty="0">
              <a:latin typeface="微軟正黑體" panose="020B0604030504040204" pitchFamily="34" charset="-120"/>
              <a:ea typeface="微軟正黑體" panose="020B0604030504040204" pitchFamily="34" charset="-120"/>
              <a:cs typeface="+mn-cs"/>
            </a:rPr>
            <a:t>• </a:t>
          </a:r>
          <a:r>
            <a:rPr lang="zh-TW" altLang="en-US" sz="1800" b="1" kern="1200" dirty="0">
              <a:latin typeface="微軟正黑體" panose="020B0604030504040204" pitchFamily="34" charset="-120"/>
              <a:ea typeface="微軟正黑體" panose="020B0604030504040204" pitchFamily="34" charset="-120"/>
              <a:cs typeface="+mn-cs"/>
            </a:rPr>
            <a:t>協辦鹽業用地變更編定、用途評估事宜等</a:t>
          </a:r>
        </a:p>
      </dsp:txBody>
      <dsp:txXfrm>
        <a:off x="293570" y="3475293"/>
        <a:ext cx="3166854" cy="2930096"/>
      </dsp:txXfrm>
    </dsp:sp>
    <dsp:sp modelId="{AEE156AC-90AE-4D49-87A4-263904131A15}">
      <dsp:nvSpPr>
        <dsp:cNvPr id="0" name=""/>
        <dsp:cNvSpPr/>
      </dsp:nvSpPr>
      <dsp:spPr>
        <a:xfrm>
          <a:off x="362895" y="1500195"/>
          <a:ext cx="194043" cy="194043"/>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9633F5F-82B4-44D5-AA98-FACF1EA4FC25}">
      <dsp:nvSpPr>
        <dsp:cNvPr id="0" name=""/>
        <dsp:cNvSpPr/>
      </dsp:nvSpPr>
      <dsp:spPr>
        <a:xfrm>
          <a:off x="498725" y="1228534"/>
          <a:ext cx="194043" cy="194043"/>
        </a:xfrm>
        <a:prstGeom prst="ellipse">
          <a:avLst/>
        </a:prstGeom>
        <a:gradFill rotWithShape="0">
          <a:gsLst>
            <a:gs pos="0">
              <a:schemeClr val="accent5">
                <a:hueOff val="-20001"/>
                <a:satOff val="-958"/>
                <a:lumOff val="-784"/>
                <a:alphaOff val="0"/>
                <a:lumMod val="110000"/>
                <a:satMod val="105000"/>
                <a:tint val="67000"/>
              </a:schemeClr>
            </a:gs>
            <a:gs pos="50000">
              <a:schemeClr val="accent5">
                <a:hueOff val="-20001"/>
                <a:satOff val="-958"/>
                <a:lumOff val="-784"/>
                <a:alphaOff val="0"/>
                <a:lumMod val="105000"/>
                <a:satMod val="103000"/>
                <a:tint val="73000"/>
              </a:schemeClr>
            </a:gs>
            <a:gs pos="100000">
              <a:schemeClr val="accent5">
                <a:hueOff val="-20001"/>
                <a:satOff val="-958"/>
                <a:lumOff val="-78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38C3FB-CBD4-4524-84E8-90BAE378AB45}">
      <dsp:nvSpPr>
        <dsp:cNvPr id="0" name=""/>
        <dsp:cNvSpPr/>
      </dsp:nvSpPr>
      <dsp:spPr>
        <a:xfrm>
          <a:off x="824718" y="1282867"/>
          <a:ext cx="304925" cy="304925"/>
        </a:xfrm>
        <a:prstGeom prst="ellipse">
          <a:avLst/>
        </a:prstGeom>
        <a:gradFill rotWithShape="0">
          <a:gsLst>
            <a:gs pos="0">
              <a:schemeClr val="accent5">
                <a:hueOff val="-40001"/>
                <a:satOff val="-1916"/>
                <a:lumOff val="-1569"/>
                <a:alphaOff val="0"/>
                <a:lumMod val="110000"/>
                <a:satMod val="105000"/>
                <a:tint val="67000"/>
              </a:schemeClr>
            </a:gs>
            <a:gs pos="50000">
              <a:schemeClr val="accent5">
                <a:hueOff val="-40001"/>
                <a:satOff val="-1916"/>
                <a:lumOff val="-1569"/>
                <a:alphaOff val="0"/>
                <a:lumMod val="105000"/>
                <a:satMod val="103000"/>
                <a:tint val="73000"/>
              </a:schemeClr>
            </a:gs>
            <a:gs pos="100000">
              <a:schemeClr val="accent5">
                <a:hueOff val="-40001"/>
                <a:satOff val="-1916"/>
                <a:lumOff val="-15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2B8ED65-0CAC-4902-BB57-1D36CD9D66C0}">
      <dsp:nvSpPr>
        <dsp:cNvPr id="0" name=""/>
        <dsp:cNvSpPr/>
      </dsp:nvSpPr>
      <dsp:spPr>
        <a:xfrm>
          <a:off x="1096378" y="984040"/>
          <a:ext cx="194043" cy="194043"/>
        </a:xfrm>
        <a:prstGeom prst="ellipse">
          <a:avLst/>
        </a:prstGeom>
        <a:gradFill rotWithShape="0">
          <a:gsLst>
            <a:gs pos="0">
              <a:schemeClr val="accent5">
                <a:hueOff val="-60002"/>
                <a:satOff val="-2874"/>
                <a:lumOff val="-2353"/>
                <a:alphaOff val="0"/>
                <a:lumMod val="110000"/>
                <a:satMod val="105000"/>
                <a:tint val="67000"/>
              </a:schemeClr>
            </a:gs>
            <a:gs pos="50000">
              <a:schemeClr val="accent5">
                <a:hueOff val="-60002"/>
                <a:satOff val="-2874"/>
                <a:lumOff val="-2353"/>
                <a:alphaOff val="0"/>
                <a:lumMod val="105000"/>
                <a:satMod val="103000"/>
                <a:tint val="73000"/>
              </a:schemeClr>
            </a:gs>
            <a:gs pos="100000">
              <a:schemeClr val="accent5">
                <a:hueOff val="-60002"/>
                <a:satOff val="-2874"/>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CC37F4-4F6C-46B5-8D08-3ACE21ADEFCE}">
      <dsp:nvSpPr>
        <dsp:cNvPr id="0" name=""/>
        <dsp:cNvSpPr/>
      </dsp:nvSpPr>
      <dsp:spPr>
        <a:xfrm>
          <a:off x="1449537" y="875376"/>
          <a:ext cx="194043" cy="194043"/>
        </a:xfrm>
        <a:prstGeom prst="ellipse">
          <a:avLst/>
        </a:prstGeom>
        <a:gradFill rotWithShape="0">
          <a:gsLst>
            <a:gs pos="0">
              <a:schemeClr val="accent5">
                <a:hueOff val="-80002"/>
                <a:satOff val="-3832"/>
                <a:lumOff val="-3137"/>
                <a:alphaOff val="0"/>
                <a:lumMod val="110000"/>
                <a:satMod val="105000"/>
                <a:tint val="67000"/>
              </a:schemeClr>
            </a:gs>
            <a:gs pos="50000">
              <a:schemeClr val="accent5">
                <a:hueOff val="-80002"/>
                <a:satOff val="-3832"/>
                <a:lumOff val="-3137"/>
                <a:alphaOff val="0"/>
                <a:lumMod val="105000"/>
                <a:satMod val="103000"/>
                <a:tint val="73000"/>
              </a:schemeClr>
            </a:gs>
            <a:gs pos="100000">
              <a:schemeClr val="accent5">
                <a:hueOff val="-80002"/>
                <a:satOff val="-3832"/>
                <a:lumOff val="-31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21B8FC-BA6F-4334-B573-10DD023A987F}">
      <dsp:nvSpPr>
        <dsp:cNvPr id="0" name=""/>
        <dsp:cNvSpPr/>
      </dsp:nvSpPr>
      <dsp:spPr>
        <a:xfrm>
          <a:off x="1884194" y="1065538"/>
          <a:ext cx="194043" cy="194043"/>
        </a:xfrm>
        <a:prstGeom prst="ellipse">
          <a:avLst/>
        </a:prstGeom>
        <a:gradFill rotWithShape="0">
          <a:gsLst>
            <a:gs pos="0">
              <a:schemeClr val="accent5">
                <a:hueOff val="-100003"/>
                <a:satOff val="-4790"/>
                <a:lumOff val="-3921"/>
                <a:alphaOff val="0"/>
                <a:lumMod val="110000"/>
                <a:satMod val="105000"/>
                <a:tint val="67000"/>
              </a:schemeClr>
            </a:gs>
            <a:gs pos="50000">
              <a:schemeClr val="accent5">
                <a:hueOff val="-100003"/>
                <a:satOff val="-4790"/>
                <a:lumOff val="-3921"/>
                <a:alphaOff val="0"/>
                <a:lumMod val="105000"/>
                <a:satMod val="103000"/>
                <a:tint val="73000"/>
              </a:schemeClr>
            </a:gs>
            <a:gs pos="100000">
              <a:schemeClr val="accent5">
                <a:hueOff val="-100003"/>
                <a:satOff val="-4790"/>
                <a:lumOff val="-39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C77E17-52BF-4051-AF45-13B3856F077C}">
      <dsp:nvSpPr>
        <dsp:cNvPr id="0" name=""/>
        <dsp:cNvSpPr/>
      </dsp:nvSpPr>
      <dsp:spPr>
        <a:xfrm>
          <a:off x="2155855" y="1201368"/>
          <a:ext cx="304925" cy="304925"/>
        </a:xfrm>
        <a:prstGeom prst="ellipse">
          <a:avLst/>
        </a:prstGeom>
        <a:gradFill rotWithShape="0">
          <a:gsLst>
            <a:gs pos="0">
              <a:schemeClr val="accent5">
                <a:hueOff val="-120004"/>
                <a:satOff val="-5748"/>
                <a:lumOff val="-4706"/>
                <a:alphaOff val="0"/>
                <a:lumMod val="110000"/>
                <a:satMod val="105000"/>
                <a:tint val="67000"/>
              </a:schemeClr>
            </a:gs>
            <a:gs pos="50000">
              <a:schemeClr val="accent5">
                <a:hueOff val="-120004"/>
                <a:satOff val="-5748"/>
                <a:lumOff val="-4706"/>
                <a:alphaOff val="0"/>
                <a:lumMod val="105000"/>
                <a:satMod val="103000"/>
                <a:tint val="73000"/>
              </a:schemeClr>
            </a:gs>
            <a:gs pos="100000">
              <a:schemeClr val="accent5">
                <a:hueOff val="-120004"/>
                <a:satOff val="-5748"/>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CFBD06-4CC7-47B1-BEAE-BC91DA2DE7FD}">
      <dsp:nvSpPr>
        <dsp:cNvPr id="0" name=""/>
        <dsp:cNvSpPr/>
      </dsp:nvSpPr>
      <dsp:spPr>
        <a:xfrm>
          <a:off x="2536179" y="1500195"/>
          <a:ext cx="194043" cy="194043"/>
        </a:xfrm>
        <a:prstGeom prst="ellipse">
          <a:avLst/>
        </a:prstGeom>
        <a:gradFill rotWithShape="0">
          <a:gsLst>
            <a:gs pos="0">
              <a:schemeClr val="accent5">
                <a:hueOff val="-140004"/>
                <a:satOff val="-6706"/>
                <a:lumOff val="-5490"/>
                <a:alphaOff val="0"/>
                <a:lumMod val="110000"/>
                <a:satMod val="105000"/>
                <a:tint val="67000"/>
              </a:schemeClr>
            </a:gs>
            <a:gs pos="50000">
              <a:schemeClr val="accent5">
                <a:hueOff val="-140004"/>
                <a:satOff val="-6706"/>
                <a:lumOff val="-5490"/>
                <a:alphaOff val="0"/>
                <a:lumMod val="105000"/>
                <a:satMod val="103000"/>
                <a:tint val="73000"/>
              </a:schemeClr>
            </a:gs>
            <a:gs pos="100000">
              <a:schemeClr val="accent5">
                <a:hueOff val="-140004"/>
                <a:satOff val="-6706"/>
                <a:lumOff val="-54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47D0554-6BF7-4CFF-A030-24B68FAFD8A5}">
      <dsp:nvSpPr>
        <dsp:cNvPr id="0" name=""/>
        <dsp:cNvSpPr/>
      </dsp:nvSpPr>
      <dsp:spPr>
        <a:xfrm>
          <a:off x="2699176" y="1799022"/>
          <a:ext cx="194043" cy="194043"/>
        </a:xfrm>
        <a:prstGeom prst="ellipse">
          <a:avLst/>
        </a:prstGeom>
        <a:gradFill rotWithShape="0">
          <a:gsLst>
            <a:gs pos="0">
              <a:schemeClr val="accent5">
                <a:hueOff val="-160005"/>
                <a:satOff val="-7664"/>
                <a:lumOff val="-6274"/>
                <a:alphaOff val="0"/>
                <a:lumMod val="110000"/>
                <a:satMod val="105000"/>
                <a:tint val="67000"/>
              </a:schemeClr>
            </a:gs>
            <a:gs pos="50000">
              <a:schemeClr val="accent5">
                <a:hueOff val="-160005"/>
                <a:satOff val="-7664"/>
                <a:lumOff val="-6274"/>
                <a:alphaOff val="0"/>
                <a:lumMod val="105000"/>
                <a:satMod val="103000"/>
                <a:tint val="73000"/>
              </a:schemeClr>
            </a:gs>
            <a:gs pos="100000">
              <a:schemeClr val="accent5">
                <a:hueOff val="-160005"/>
                <a:satOff val="-7664"/>
                <a:lumOff val="-627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048688E-6BCB-4B30-BAA5-A5BA221A9BF1}">
      <dsp:nvSpPr>
        <dsp:cNvPr id="0" name=""/>
        <dsp:cNvSpPr/>
      </dsp:nvSpPr>
      <dsp:spPr>
        <a:xfrm>
          <a:off x="1286541" y="1228534"/>
          <a:ext cx="498968" cy="498968"/>
        </a:xfrm>
        <a:prstGeom prst="ellipse">
          <a:avLst/>
        </a:prstGeom>
        <a:gradFill rotWithShape="0">
          <a:gsLst>
            <a:gs pos="0">
              <a:schemeClr val="accent5">
                <a:hueOff val="-180005"/>
                <a:satOff val="-8623"/>
                <a:lumOff val="-7058"/>
                <a:alphaOff val="0"/>
                <a:lumMod val="110000"/>
                <a:satMod val="105000"/>
                <a:tint val="67000"/>
              </a:schemeClr>
            </a:gs>
            <a:gs pos="50000">
              <a:schemeClr val="accent5">
                <a:hueOff val="-180005"/>
                <a:satOff val="-8623"/>
                <a:lumOff val="-7058"/>
                <a:alphaOff val="0"/>
                <a:lumMod val="105000"/>
                <a:satMod val="103000"/>
                <a:tint val="73000"/>
              </a:schemeClr>
            </a:gs>
            <a:gs pos="100000">
              <a:schemeClr val="accent5">
                <a:hueOff val="-180005"/>
                <a:satOff val="-8623"/>
                <a:lumOff val="-70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CDC49A3-9C9C-4E05-A615-08F0205EDA8F}">
      <dsp:nvSpPr>
        <dsp:cNvPr id="0" name=""/>
        <dsp:cNvSpPr/>
      </dsp:nvSpPr>
      <dsp:spPr>
        <a:xfrm>
          <a:off x="227065" y="2260844"/>
          <a:ext cx="194043" cy="194043"/>
        </a:xfrm>
        <a:prstGeom prst="ellipse">
          <a:avLst/>
        </a:prstGeom>
        <a:gradFill rotWithShape="0">
          <a:gsLst>
            <a:gs pos="0">
              <a:schemeClr val="accent5">
                <a:hueOff val="-200006"/>
                <a:satOff val="-9581"/>
                <a:lumOff val="-7843"/>
                <a:alphaOff val="0"/>
                <a:lumMod val="110000"/>
                <a:satMod val="105000"/>
                <a:tint val="67000"/>
              </a:schemeClr>
            </a:gs>
            <a:gs pos="50000">
              <a:schemeClr val="accent5">
                <a:hueOff val="-200006"/>
                <a:satOff val="-9581"/>
                <a:lumOff val="-7843"/>
                <a:alphaOff val="0"/>
                <a:lumMod val="105000"/>
                <a:satMod val="103000"/>
                <a:tint val="73000"/>
              </a:schemeClr>
            </a:gs>
            <a:gs pos="100000">
              <a:schemeClr val="accent5">
                <a:hueOff val="-200006"/>
                <a:satOff val="-9581"/>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2D6373B-9245-4E4F-BAAC-4B06025A715D}">
      <dsp:nvSpPr>
        <dsp:cNvPr id="0" name=""/>
        <dsp:cNvSpPr/>
      </dsp:nvSpPr>
      <dsp:spPr>
        <a:xfrm>
          <a:off x="390061" y="2505339"/>
          <a:ext cx="304925" cy="304925"/>
        </a:xfrm>
        <a:prstGeom prst="ellipse">
          <a:avLst/>
        </a:prstGeom>
        <a:gradFill rotWithShape="0">
          <a:gsLst>
            <a:gs pos="0">
              <a:schemeClr val="accent5">
                <a:hueOff val="-220007"/>
                <a:satOff val="-10539"/>
                <a:lumOff val="-8627"/>
                <a:alphaOff val="0"/>
                <a:lumMod val="110000"/>
                <a:satMod val="105000"/>
                <a:tint val="67000"/>
              </a:schemeClr>
            </a:gs>
            <a:gs pos="50000">
              <a:schemeClr val="accent5">
                <a:hueOff val="-220007"/>
                <a:satOff val="-10539"/>
                <a:lumOff val="-8627"/>
                <a:alphaOff val="0"/>
                <a:lumMod val="105000"/>
                <a:satMod val="103000"/>
                <a:tint val="73000"/>
              </a:schemeClr>
            </a:gs>
            <a:gs pos="100000">
              <a:schemeClr val="accent5">
                <a:hueOff val="-220007"/>
                <a:satOff val="-10539"/>
                <a:lumOff val="-86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5521ADA-D8B4-4B1B-A53D-1003B377280C}">
      <dsp:nvSpPr>
        <dsp:cNvPr id="0" name=""/>
        <dsp:cNvSpPr/>
      </dsp:nvSpPr>
      <dsp:spPr>
        <a:xfrm>
          <a:off x="797552" y="2722667"/>
          <a:ext cx="443527" cy="443527"/>
        </a:xfrm>
        <a:prstGeom prst="ellipse">
          <a:avLst/>
        </a:prstGeom>
        <a:gradFill rotWithShape="0">
          <a:gsLst>
            <a:gs pos="0">
              <a:schemeClr val="accent5">
                <a:hueOff val="-240007"/>
                <a:satOff val="-11497"/>
                <a:lumOff val="-9411"/>
                <a:alphaOff val="0"/>
                <a:lumMod val="110000"/>
                <a:satMod val="105000"/>
                <a:tint val="67000"/>
              </a:schemeClr>
            </a:gs>
            <a:gs pos="50000">
              <a:schemeClr val="accent5">
                <a:hueOff val="-240007"/>
                <a:satOff val="-11497"/>
                <a:lumOff val="-9411"/>
                <a:alphaOff val="0"/>
                <a:lumMod val="105000"/>
                <a:satMod val="103000"/>
                <a:tint val="73000"/>
              </a:schemeClr>
            </a:gs>
            <a:gs pos="100000">
              <a:schemeClr val="accent5">
                <a:hueOff val="-240007"/>
                <a:satOff val="-11497"/>
                <a:lumOff val="-941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B9BD20-3829-4760-ACB8-D1CEB466035C}">
      <dsp:nvSpPr>
        <dsp:cNvPr id="0" name=""/>
        <dsp:cNvSpPr/>
      </dsp:nvSpPr>
      <dsp:spPr>
        <a:xfrm>
          <a:off x="1368039" y="3075826"/>
          <a:ext cx="194043" cy="194043"/>
        </a:xfrm>
        <a:prstGeom prst="ellipse">
          <a:avLst/>
        </a:prstGeom>
        <a:gradFill rotWithShape="0">
          <a:gsLst>
            <a:gs pos="0">
              <a:schemeClr val="accent5">
                <a:hueOff val="-260008"/>
                <a:satOff val="-12455"/>
                <a:lumOff val="-10196"/>
                <a:alphaOff val="0"/>
                <a:lumMod val="110000"/>
                <a:satMod val="105000"/>
                <a:tint val="67000"/>
              </a:schemeClr>
            </a:gs>
            <a:gs pos="50000">
              <a:schemeClr val="accent5">
                <a:hueOff val="-260008"/>
                <a:satOff val="-12455"/>
                <a:lumOff val="-10196"/>
                <a:alphaOff val="0"/>
                <a:lumMod val="105000"/>
                <a:satMod val="103000"/>
                <a:tint val="73000"/>
              </a:schemeClr>
            </a:gs>
            <a:gs pos="100000">
              <a:schemeClr val="accent5">
                <a:hueOff val="-260008"/>
                <a:satOff val="-12455"/>
                <a:lumOff val="-101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D07C953-4025-4E91-A3DC-17FB61A31A11}">
      <dsp:nvSpPr>
        <dsp:cNvPr id="0" name=""/>
        <dsp:cNvSpPr/>
      </dsp:nvSpPr>
      <dsp:spPr>
        <a:xfrm>
          <a:off x="1476703" y="2722667"/>
          <a:ext cx="304925" cy="304925"/>
        </a:xfrm>
        <a:prstGeom prst="ellipse">
          <a:avLst/>
        </a:prstGeom>
        <a:gradFill rotWithShape="0">
          <a:gsLst>
            <a:gs pos="0">
              <a:schemeClr val="accent5">
                <a:hueOff val="-280009"/>
                <a:satOff val="-13413"/>
                <a:lumOff val="-10980"/>
                <a:alphaOff val="0"/>
                <a:lumMod val="110000"/>
                <a:satMod val="105000"/>
                <a:tint val="67000"/>
              </a:schemeClr>
            </a:gs>
            <a:gs pos="50000">
              <a:schemeClr val="accent5">
                <a:hueOff val="-280009"/>
                <a:satOff val="-13413"/>
                <a:lumOff val="-10980"/>
                <a:alphaOff val="0"/>
                <a:lumMod val="105000"/>
                <a:satMod val="103000"/>
                <a:tint val="73000"/>
              </a:schemeClr>
            </a:gs>
            <a:gs pos="100000">
              <a:schemeClr val="accent5">
                <a:hueOff val="-280009"/>
                <a:satOff val="-13413"/>
                <a:lumOff val="-1098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411E844-DD1C-4C89-AA90-325AD089E510}">
      <dsp:nvSpPr>
        <dsp:cNvPr id="0" name=""/>
        <dsp:cNvSpPr/>
      </dsp:nvSpPr>
      <dsp:spPr>
        <a:xfrm>
          <a:off x="1748364" y="3102992"/>
          <a:ext cx="194043" cy="194043"/>
        </a:xfrm>
        <a:prstGeom prst="ellipse">
          <a:avLst/>
        </a:prstGeom>
        <a:gradFill rotWithShape="0">
          <a:gsLst>
            <a:gs pos="0">
              <a:schemeClr val="accent5">
                <a:hueOff val="-300009"/>
                <a:satOff val="-14371"/>
                <a:lumOff val="-11764"/>
                <a:alphaOff val="0"/>
                <a:lumMod val="110000"/>
                <a:satMod val="105000"/>
                <a:tint val="67000"/>
              </a:schemeClr>
            </a:gs>
            <a:gs pos="50000">
              <a:schemeClr val="accent5">
                <a:hueOff val="-300009"/>
                <a:satOff val="-14371"/>
                <a:lumOff val="-11764"/>
                <a:alphaOff val="0"/>
                <a:lumMod val="105000"/>
                <a:satMod val="103000"/>
                <a:tint val="73000"/>
              </a:schemeClr>
            </a:gs>
            <a:gs pos="100000">
              <a:schemeClr val="accent5">
                <a:hueOff val="-300009"/>
                <a:satOff val="-14371"/>
                <a:lumOff val="-1176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70E12C4-4F7C-4909-A554-BFC831FF0195}">
      <dsp:nvSpPr>
        <dsp:cNvPr id="0" name=""/>
        <dsp:cNvSpPr/>
      </dsp:nvSpPr>
      <dsp:spPr>
        <a:xfrm>
          <a:off x="1992858" y="2668335"/>
          <a:ext cx="443527" cy="443527"/>
        </a:xfrm>
        <a:prstGeom prst="ellipse">
          <a:avLst/>
        </a:prstGeom>
        <a:gradFill rotWithShape="0">
          <a:gsLst>
            <a:gs pos="0">
              <a:schemeClr val="accent5">
                <a:hueOff val="-320010"/>
                <a:satOff val="-15329"/>
                <a:lumOff val="-12548"/>
                <a:alphaOff val="0"/>
                <a:lumMod val="110000"/>
                <a:satMod val="105000"/>
                <a:tint val="67000"/>
              </a:schemeClr>
            </a:gs>
            <a:gs pos="50000">
              <a:schemeClr val="accent5">
                <a:hueOff val="-320010"/>
                <a:satOff val="-15329"/>
                <a:lumOff val="-12548"/>
                <a:alphaOff val="0"/>
                <a:lumMod val="105000"/>
                <a:satMod val="103000"/>
                <a:tint val="73000"/>
              </a:schemeClr>
            </a:gs>
            <a:gs pos="100000">
              <a:schemeClr val="accent5">
                <a:hueOff val="-320010"/>
                <a:satOff val="-15329"/>
                <a:lumOff val="-1254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EDCE18D-3FD5-4EA5-8FE3-CEA90EFE9256}">
      <dsp:nvSpPr>
        <dsp:cNvPr id="0" name=""/>
        <dsp:cNvSpPr/>
      </dsp:nvSpPr>
      <dsp:spPr>
        <a:xfrm>
          <a:off x="2590511" y="2559671"/>
          <a:ext cx="304925" cy="304925"/>
        </a:xfrm>
        <a:prstGeom prst="ellipse">
          <a:avLst/>
        </a:prstGeom>
        <a:gradFill rotWithShape="0">
          <a:gsLst>
            <a:gs pos="0">
              <a:schemeClr val="accent5">
                <a:hueOff val="-340010"/>
                <a:satOff val="-16287"/>
                <a:lumOff val="-13333"/>
                <a:alphaOff val="0"/>
                <a:lumMod val="110000"/>
                <a:satMod val="105000"/>
                <a:tint val="67000"/>
              </a:schemeClr>
            </a:gs>
            <a:gs pos="50000">
              <a:schemeClr val="accent5">
                <a:hueOff val="-340010"/>
                <a:satOff val="-16287"/>
                <a:lumOff val="-13333"/>
                <a:alphaOff val="0"/>
                <a:lumMod val="105000"/>
                <a:satMod val="103000"/>
                <a:tint val="73000"/>
              </a:schemeClr>
            </a:gs>
            <a:gs pos="100000">
              <a:schemeClr val="accent5">
                <a:hueOff val="-340010"/>
                <a:satOff val="-16287"/>
                <a:lumOff val="-1333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B484061-FBE6-4C1F-8FA2-C0F8EE358EFA}">
      <dsp:nvSpPr>
        <dsp:cNvPr id="0" name=""/>
        <dsp:cNvSpPr/>
      </dsp:nvSpPr>
      <dsp:spPr>
        <a:xfrm>
          <a:off x="3168795" y="1282415"/>
          <a:ext cx="895521" cy="1709648"/>
        </a:xfrm>
        <a:prstGeom prst="chevron">
          <a:avLst>
            <a:gd name="adj" fmla="val 6231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53F1105-10FA-4A86-BD08-37723795DD50}">
      <dsp:nvSpPr>
        <dsp:cNvPr id="0" name=""/>
        <dsp:cNvSpPr/>
      </dsp:nvSpPr>
      <dsp:spPr>
        <a:xfrm>
          <a:off x="4064316" y="1283245"/>
          <a:ext cx="2442331" cy="170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b" anchorCtr="0">
          <a:noAutofit/>
        </a:bodyPr>
        <a:lstStyle/>
        <a:p>
          <a:pPr marL="0" lvl="0" indent="0" algn="ctr" defTabSz="1155700">
            <a:lnSpc>
              <a:spcPct val="90000"/>
            </a:lnSpc>
            <a:spcBef>
              <a:spcPct val="0"/>
            </a:spcBef>
            <a:spcAft>
              <a:spcPct val="35000"/>
            </a:spcAft>
            <a:buNone/>
          </a:pPr>
          <a:r>
            <a:rPr lang="zh-TW" altLang="en-US" sz="2600" b="1" kern="1200" dirty="0">
              <a:latin typeface="微軟正黑體" panose="020B0604030504040204" pitchFamily="34" charset="-120"/>
              <a:ea typeface="微軟正黑體" panose="020B0604030504040204" pitchFamily="34" charset="-120"/>
            </a:rPr>
            <a:t>礦業權費、</a:t>
          </a:r>
          <a:br>
            <a:rPr lang="en-US" altLang="zh-TW" sz="2600" b="1" kern="1200" dirty="0">
              <a:latin typeface="微軟正黑體" panose="020B0604030504040204" pitchFamily="34" charset="-120"/>
              <a:ea typeface="微軟正黑體" panose="020B0604030504040204" pitchFamily="34" charset="-120"/>
            </a:rPr>
          </a:br>
          <a:r>
            <a:rPr lang="zh-TW" altLang="en-US" sz="2600" b="1" kern="1200" dirty="0">
              <a:latin typeface="微軟正黑體" panose="020B0604030504040204" pitchFamily="34" charset="-120"/>
              <a:ea typeface="微軟正黑體" panose="020B0604030504040204" pitchFamily="34" charset="-120"/>
            </a:rPr>
            <a:t>礦產權利金徵收</a:t>
          </a:r>
        </a:p>
      </dsp:txBody>
      <dsp:txXfrm>
        <a:off x="4064316" y="1283245"/>
        <a:ext cx="2442331" cy="1709632"/>
      </dsp:txXfrm>
    </dsp:sp>
    <dsp:sp modelId="{8A314791-8668-4433-A787-09464F069D04}">
      <dsp:nvSpPr>
        <dsp:cNvPr id="0" name=""/>
        <dsp:cNvSpPr/>
      </dsp:nvSpPr>
      <dsp:spPr>
        <a:xfrm>
          <a:off x="4118194" y="3436932"/>
          <a:ext cx="2442331" cy="264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依據礦區面積，</a:t>
          </a:r>
          <a:br>
            <a:rPr lang="en-US" altLang="zh-TW" sz="1800" b="1" kern="1200" dirty="0">
              <a:latin typeface="微軟正黑體" panose="020B0604030504040204" pitchFamily="34" charset="-120"/>
              <a:ea typeface="微軟正黑體" panose="020B0604030504040204" pitchFamily="34" charset="-120"/>
            </a:rPr>
          </a:br>
          <a:r>
            <a:rPr lang="zh-TW" altLang="en-US" sz="1800" b="1" kern="1200" dirty="0">
              <a:latin typeface="微軟正黑體" panose="020B0604030504040204" pitchFamily="34" charset="-120"/>
              <a:ea typeface="微軟正黑體" panose="020B0604030504040204" pitchFamily="34" charset="-120"/>
            </a:rPr>
            <a:t>徵收「礦業權費」</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依據開採礦量，</a:t>
          </a:r>
          <a:br>
            <a:rPr lang="en-US" altLang="zh-TW" sz="1800" b="1" kern="1200" dirty="0">
              <a:latin typeface="微軟正黑體" panose="020B0604030504040204" pitchFamily="34" charset="-120"/>
              <a:ea typeface="微軟正黑體" panose="020B0604030504040204" pitchFamily="34" charset="-120"/>
            </a:rPr>
          </a:br>
          <a:r>
            <a:rPr lang="zh-TW" altLang="en-US" sz="1800" b="1" kern="1200" dirty="0">
              <a:latin typeface="微軟正黑體" panose="020B0604030504040204" pitchFamily="34" charset="-120"/>
              <a:ea typeface="微軟正黑體" panose="020B0604030504040204" pitchFamily="34" charset="-120"/>
            </a:rPr>
            <a:t>徵收「礦產權利金」</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ct val="90000"/>
            </a:lnSpc>
            <a:spcBef>
              <a:spcPct val="0"/>
            </a:spcBef>
            <a:spcAft>
              <a:spcPct val="15000"/>
            </a:spcAft>
            <a:buChar char="•"/>
          </a:pPr>
          <a:endParaRPr lang="zh-TW" altLang="en-US" sz="1800" kern="1200" dirty="0">
            <a:latin typeface="微軟正黑體" panose="020B0604030504040204" pitchFamily="34" charset="-120"/>
            <a:ea typeface="微軟正黑體" panose="020B0604030504040204" pitchFamily="34" charset="-120"/>
          </a:endParaRPr>
        </a:p>
      </dsp:txBody>
      <dsp:txXfrm>
        <a:off x="4118194" y="3436932"/>
        <a:ext cx="2442331" cy="2641918"/>
      </dsp:txXfrm>
    </dsp:sp>
    <dsp:sp modelId="{7EA777D7-6AFA-46E6-8E58-2F18E9413C83}">
      <dsp:nvSpPr>
        <dsp:cNvPr id="0" name=""/>
        <dsp:cNvSpPr/>
      </dsp:nvSpPr>
      <dsp:spPr>
        <a:xfrm>
          <a:off x="6506648" y="1282415"/>
          <a:ext cx="895521" cy="1709648"/>
        </a:xfrm>
        <a:prstGeom prst="chevron">
          <a:avLst>
            <a:gd name="adj" fmla="val 62310"/>
          </a:avLst>
        </a:prstGeom>
        <a:gradFill rotWithShape="0">
          <a:gsLst>
            <a:gs pos="0">
              <a:schemeClr val="accent5">
                <a:hueOff val="-360011"/>
                <a:satOff val="-17245"/>
                <a:lumOff val="-14117"/>
                <a:alphaOff val="0"/>
                <a:lumMod val="110000"/>
                <a:satMod val="105000"/>
                <a:tint val="67000"/>
              </a:schemeClr>
            </a:gs>
            <a:gs pos="50000">
              <a:schemeClr val="accent5">
                <a:hueOff val="-360011"/>
                <a:satOff val="-17245"/>
                <a:lumOff val="-14117"/>
                <a:alphaOff val="0"/>
                <a:lumMod val="105000"/>
                <a:satMod val="103000"/>
                <a:tint val="73000"/>
              </a:schemeClr>
            </a:gs>
            <a:gs pos="100000">
              <a:schemeClr val="accent5">
                <a:hueOff val="-360011"/>
                <a:satOff val="-17245"/>
                <a:lumOff val="-1411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298D62F-F2BE-489E-B6B0-FB0B87856E8C}">
      <dsp:nvSpPr>
        <dsp:cNvPr id="0" name=""/>
        <dsp:cNvSpPr/>
      </dsp:nvSpPr>
      <dsp:spPr>
        <a:xfrm>
          <a:off x="7755941" y="1161128"/>
          <a:ext cx="2075981" cy="2075981"/>
        </a:xfrm>
        <a:prstGeom prst="ellipse">
          <a:avLst/>
        </a:prstGeom>
        <a:gradFill rotWithShape="0">
          <a:gsLst>
            <a:gs pos="0">
              <a:schemeClr val="accent5">
                <a:hueOff val="-360011"/>
                <a:satOff val="-17245"/>
                <a:lumOff val="-14117"/>
                <a:alphaOff val="0"/>
                <a:lumMod val="110000"/>
                <a:satMod val="105000"/>
                <a:tint val="67000"/>
              </a:schemeClr>
            </a:gs>
            <a:gs pos="50000">
              <a:schemeClr val="accent5">
                <a:hueOff val="-360011"/>
                <a:satOff val="-17245"/>
                <a:lumOff val="-14117"/>
                <a:alphaOff val="0"/>
                <a:lumMod val="105000"/>
                <a:satMod val="103000"/>
                <a:tint val="73000"/>
              </a:schemeClr>
            </a:gs>
            <a:gs pos="100000">
              <a:schemeClr val="accent5">
                <a:hueOff val="-360011"/>
                <a:satOff val="-17245"/>
                <a:lumOff val="-141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b" anchorCtr="0">
          <a:noAutofit/>
        </a:bodyPr>
        <a:lstStyle/>
        <a:p>
          <a:pPr marL="0" lvl="0" indent="0" algn="ctr" defTabSz="1155700">
            <a:lnSpc>
              <a:spcPct val="90000"/>
            </a:lnSpc>
            <a:spcBef>
              <a:spcPct val="0"/>
            </a:spcBef>
            <a:spcAft>
              <a:spcPct val="35000"/>
            </a:spcAft>
            <a:buNone/>
          </a:pPr>
          <a:r>
            <a:rPr lang="zh-TW" altLang="en-US" sz="2600" b="1" kern="1200" dirty="0">
              <a:effectLst/>
              <a:latin typeface="微軟正黑體" panose="020B0604030504040204" pitchFamily="34" charset="-120"/>
              <a:ea typeface="微軟正黑體" panose="020B0604030504040204" pitchFamily="34" charset="-120"/>
            </a:rPr>
            <a:t>地方回饋</a:t>
          </a:r>
        </a:p>
      </dsp:txBody>
      <dsp:txXfrm>
        <a:off x="8059961" y="1465148"/>
        <a:ext cx="1467941" cy="1467941"/>
      </dsp:txXfrm>
    </dsp:sp>
    <dsp:sp modelId="{5007256C-EDB7-4A75-BF68-3EDB62614B29}">
      <dsp:nvSpPr>
        <dsp:cNvPr id="0" name=""/>
        <dsp:cNvSpPr/>
      </dsp:nvSpPr>
      <dsp:spPr>
        <a:xfrm>
          <a:off x="7404110" y="3503600"/>
          <a:ext cx="2783525" cy="165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algn="l" defTabSz="800100">
            <a:lnSpc>
              <a:spcPct val="90000"/>
            </a:lnSpc>
            <a:spcBef>
              <a:spcPct val="0"/>
            </a:spcBef>
            <a:spcAft>
              <a:spcPts val="0"/>
            </a:spcAft>
            <a:buNone/>
          </a:pPr>
          <a:r>
            <a:rPr lang="en-US" altLang="zh-TW" sz="1800" b="1" kern="1200" dirty="0">
              <a:latin typeface="微軟正黑體" panose="020B0604030504040204" pitchFamily="34" charset="-120"/>
              <a:ea typeface="微軟正黑體" panose="020B0604030504040204" pitchFamily="34" charset="-120"/>
            </a:rPr>
            <a:t>•</a:t>
          </a:r>
          <a:r>
            <a:rPr lang="zh-TW" altLang="en-US" sz="1800" b="1" kern="1200" dirty="0">
              <a:latin typeface="微軟正黑體" panose="020B0604030504040204" pitchFamily="34" charset="-120"/>
              <a:ea typeface="微軟正黑體" panose="020B0604030504040204" pitchFamily="34" charset="-120"/>
            </a:rPr>
            <a:t> 回饋金撥放：</a:t>
          </a:r>
          <a:endParaRPr lang="en-US" altLang="zh-TW" sz="1800" b="1" kern="1200" dirty="0">
            <a:latin typeface="微軟正黑體" panose="020B0604030504040204" pitchFamily="34" charset="-120"/>
            <a:ea typeface="微軟正黑體" panose="020B0604030504040204" pitchFamily="34" charset="-120"/>
          </a:endParaRPr>
        </a:p>
        <a:p>
          <a:pPr marL="179388" lvl="0" indent="0" algn="l" defTabSz="800100">
            <a:lnSpc>
              <a:spcPct val="90000"/>
            </a:lnSpc>
            <a:spcBef>
              <a:spcPct val="0"/>
            </a:spcBef>
            <a:spcAft>
              <a:spcPts val="0"/>
            </a:spcAft>
            <a:buNone/>
          </a:pPr>
          <a:r>
            <a:rPr lang="zh-TW" altLang="en-US" sz="1800" b="1" kern="1200" dirty="0">
              <a:latin typeface="微軟正黑體" panose="020B0604030504040204" pitchFamily="34" charset="-120"/>
              <a:ea typeface="微軟正黑體" panose="020B0604030504040204" pitchFamily="34" charset="-120"/>
            </a:rPr>
            <a:t>提撥一部分「礦產權利金」回饋礦業用地</a:t>
          </a:r>
          <a:r>
            <a:rPr lang="en-US" altLang="zh-TW" sz="1800" b="1" kern="1200" dirty="0">
              <a:latin typeface="微軟正黑體" panose="020B0604030504040204" pitchFamily="34" charset="-120"/>
              <a:ea typeface="微軟正黑體" panose="020B0604030504040204" pitchFamily="34" charset="-120"/>
            </a:rPr>
            <a:t>(</a:t>
          </a:r>
          <a:r>
            <a:rPr lang="zh-TW" altLang="en-US" sz="1800" b="1" kern="1200" dirty="0">
              <a:latin typeface="微軟正黑體" panose="020B0604030504040204" pitchFamily="34" charset="-120"/>
              <a:ea typeface="微軟正黑體" panose="020B0604030504040204" pitchFamily="34" charset="-120"/>
            </a:rPr>
            <a:t>或井位</a:t>
          </a:r>
          <a:r>
            <a:rPr lang="en-US" altLang="zh-TW" sz="1800" b="1" kern="1200" dirty="0">
              <a:latin typeface="微軟正黑體" panose="020B0604030504040204" pitchFamily="34" charset="-120"/>
              <a:ea typeface="微軟正黑體" panose="020B0604030504040204" pitchFamily="34" charset="-120"/>
            </a:rPr>
            <a:t>)</a:t>
          </a:r>
          <a:br>
            <a:rPr lang="en-US" altLang="zh-TW" sz="1800" b="1" kern="1200" dirty="0">
              <a:latin typeface="微軟正黑體" panose="020B0604030504040204" pitchFamily="34" charset="-120"/>
              <a:ea typeface="微軟正黑體" panose="020B0604030504040204" pitchFamily="34" charset="-120"/>
            </a:rPr>
          </a:br>
          <a:r>
            <a:rPr lang="zh-TW" altLang="en-US" sz="1800" b="1" kern="1200" dirty="0">
              <a:latin typeface="微軟正黑體" panose="020B0604030504040204" pitchFamily="34" charset="-120"/>
              <a:ea typeface="微軟正黑體" panose="020B0604030504040204" pitchFamily="34" charset="-120"/>
            </a:rPr>
            <a:t>所在鄉鎮村里。</a:t>
          </a:r>
          <a:endParaRPr lang="zh-TW" altLang="en-US" sz="1800" kern="1200" dirty="0">
            <a:latin typeface="微軟正黑體" panose="020B0604030504040204" pitchFamily="34" charset="-120"/>
            <a:ea typeface="微軟正黑體" panose="020B0604030504040204" pitchFamily="34" charset="-120"/>
          </a:endParaRPr>
        </a:p>
      </dsp:txBody>
      <dsp:txXfrm>
        <a:off x="7404110" y="3503600"/>
        <a:ext cx="2783525" cy="16583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BA1C7D0-41C8-4014-8367-5AD2595DB21D}" type="datetimeFigureOut">
              <a:rPr lang="zh-TW" altLang="en-US" smtClean="0"/>
              <a:t>2026/1/2</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90A981D-1618-4C48-971B-099451959734}" type="slidenum">
              <a:rPr lang="zh-TW" altLang="en-US" smtClean="0"/>
              <a:t>‹#›</a:t>
            </a:fld>
            <a:endParaRPr lang="zh-TW" altLang="en-US"/>
          </a:p>
        </p:txBody>
      </p:sp>
    </p:spTree>
    <p:extLst>
      <p:ext uri="{BB962C8B-B14F-4D97-AF65-F5344CB8AC3E}">
        <p14:creationId xmlns:p14="http://schemas.microsoft.com/office/powerpoint/2010/main" val="30554972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10115B87-17E4-45A1-AA52-32AAE1E4AD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標題 1">
            <a:extLst>
              <a:ext uri="{FF2B5EF4-FFF2-40B4-BE49-F238E27FC236}">
                <a16:creationId xmlns:a16="http://schemas.microsoft.com/office/drawing/2014/main" id="{413DCCB1-24B0-4CA0-AE29-503EF434C75F}"/>
              </a:ext>
            </a:extLst>
          </p:cNvPr>
          <p:cNvSpPr>
            <a:spLocks noGrp="1"/>
          </p:cNvSpPr>
          <p:nvPr>
            <p:ph type="ctrTitle"/>
          </p:nvPr>
        </p:nvSpPr>
        <p:spPr>
          <a:xfrm>
            <a:off x="1524000" y="1122363"/>
            <a:ext cx="9144000" cy="2387600"/>
          </a:xfrm>
          <a:prstGeom prst="rect">
            <a:avLst/>
          </a:prstGeom>
        </p:spPr>
        <p:txBody>
          <a:bodyPr anchor="t"/>
          <a:lstStyle>
            <a:lvl1pPr algn="l">
              <a:defRPr sz="6000" b="1">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副標題 2">
            <a:extLst>
              <a:ext uri="{FF2B5EF4-FFF2-40B4-BE49-F238E27FC236}">
                <a16:creationId xmlns:a16="http://schemas.microsoft.com/office/drawing/2014/main" id="{D0287D25-A0FE-440F-AF27-DAC4B22D156D}"/>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b="1">
                <a:solidFill>
                  <a:schemeClr val="bg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
        <p:nvSpPr>
          <p:cNvPr id="4" name="日期版面配置區 3">
            <a:extLst>
              <a:ext uri="{FF2B5EF4-FFF2-40B4-BE49-F238E27FC236}">
                <a16:creationId xmlns:a16="http://schemas.microsoft.com/office/drawing/2014/main" id="{477E8615-EA0B-45E3-A3E0-7DA961DEF0B5}"/>
              </a:ext>
            </a:extLst>
          </p:cNvPr>
          <p:cNvSpPr>
            <a:spLocks noGrp="1"/>
          </p:cNvSpPr>
          <p:nvPr>
            <p:ph type="dt" sz="half" idx="10"/>
          </p:nvPr>
        </p:nvSpPr>
        <p:spPr/>
        <p:txBody>
          <a:bodyPr/>
          <a:lstStyle>
            <a:lvl1pPr>
              <a:defRPr b="1">
                <a:latin typeface="微軟正黑體" panose="020B0604030504040204" pitchFamily="34" charset="-120"/>
                <a:ea typeface="微軟正黑體" panose="020B0604030504040204" pitchFamily="34" charset="-120"/>
              </a:defRPr>
            </a:lvl1pPr>
          </a:lstStyle>
          <a:p>
            <a:fld id="{548F1390-3416-439F-9A3E-3616BF395968}" type="datetimeFigureOut">
              <a:rPr lang="zh-TW" altLang="en-US" smtClean="0"/>
              <a:pPr/>
              <a:t>2026/1/2</a:t>
            </a:fld>
            <a:endParaRPr lang="zh-TW" altLang="en-US"/>
          </a:p>
        </p:txBody>
      </p:sp>
      <p:sp>
        <p:nvSpPr>
          <p:cNvPr id="5" name="頁尾版面配置區 4">
            <a:extLst>
              <a:ext uri="{FF2B5EF4-FFF2-40B4-BE49-F238E27FC236}">
                <a16:creationId xmlns:a16="http://schemas.microsoft.com/office/drawing/2014/main" id="{46C8CA29-CF46-46EA-BF16-51BEA616F0F6}"/>
              </a:ext>
            </a:extLst>
          </p:cNvPr>
          <p:cNvSpPr>
            <a:spLocks noGrp="1"/>
          </p:cNvSpPr>
          <p:nvPr>
            <p:ph type="ftr" sz="quarter" idx="11"/>
          </p:nvPr>
        </p:nvSpPr>
        <p:spPr/>
        <p:txBody>
          <a:bodyPr/>
          <a:lstStyle>
            <a:lvl1pPr>
              <a:defRPr b="1">
                <a:latin typeface="微軟正黑體" panose="020B0604030504040204" pitchFamily="34" charset="-120"/>
                <a:ea typeface="微軟正黑體" panose="020B0604030504040204" pitchFamily="34" charset="-120"/>
              </a:defRPr>
            </a:lvl1pPr>
          </a:lstStyle>
          <a:p>
            <a:endParaRPr lang="zh-TW" altLang="en-US"/>
          </a:p>
        </p:txBody>
      </p:sp>
      <p:sp>
        <p:nvSpPr>
          <p:cNvPr id="6" name="投影片編號版面配置區 5">
            <a:extLst>
              <a:ext uri="{FF2B5EF4-FFF2-40B4-BE49-F238E27FC236}">
                <a16:creationId xmlns:a16="http://schemas.microsoft.com/office/drawing/2014/main" id="{3930AE5F-DE51-4604-8F6C-C4EF442FC2DE}"/>
              </a:ext>
            </a:extLst>
          </p:cNvPr>
          <p:cNvSpPr>
            <a:spLocks noGrp="1"/>
          </p:cNvSpPr>
          <p:nvPr>
            <p:ph type="sldNum" sz="quarter" idx="12"/>
          </p:nvPr>
        </p:nvSpPr>
        <p:spPr/>
        <p:txBody>
          <a:bodyPr/>
          <a:lstStyle>
            <a:lvl1pPr>
              <a:defRPr b="1">
                <a:latin typeface="微軟正黑體" panose="020B0604030504040204" pitchFamily="34" charset="-120"/>
                <a:ea typeface="微軟正黑體" panose="020B0604030504040204" pitchFamily="34" charset="-120"/>
              </a:defRPr>
            </a:lvl1pPr>
          </a:lstStyle>
          <a:p>
            <a:fld id="{F94B0015-1CDC-4E71-8A84-EEFABF837C55}" type="slidenum">
              <a:rPr lang="zh-TW" altLang="en-US" smtClean="0"/>
              <a:pPr/>
              <a:t>‹#›</a:t>
            </a:fld>
            <a:endParaRPr lang="zh-TW" altLang="en-US"/>
          </a:p>
        </p:txBody>
      </p:sp>
    </p:spTree>
    <p:extLst>
      <p:ext uri="{BB962C8B-B14F-4D97-AF65-F5344CB8AC3E}">
        <p14:creationId xmlns:p14="http://schemas.microsoft.com/office/powerpoint/2010/main" val="3867620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73CE5C-83C6-4C20-A7ED-6EB5C76896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B4728E3-F8EA-400C-BF97-7A550E08827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FED95BD-370F-497A-8934-2431AD6C5B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6ED5A0D-4FCC-463D-B8A6-7B9526E692CA}"/>
              </a:ext>
            </a:extLst>
          </p:cNvPr>
          <p:cNvSpPr>
            <a:spLocks noGrp="1"/>
          </p:cNvSpPr>
          <p:nvPr>
            <p:ph type="dt" sz="half" idx="10"/>
          </p:nvPr>
        </p:nvSpPr>
        <p:spPr/>
        <p:txBody>
          <a:bodyPr/>
          <a:lstStyle/>
          <a:p>
            <a:fld id="{548F1390-3416-439F-9A3E-3616BF395968}" type="datetimeFigureOut">
              <a:rPr lang="zh-TW" altLang="en-US" smtClean="0"/>
              <a:t>2026/1/2</a:t>
            </a:fld>
            <a:endParaRPr lang="zh-TW" altLang="en-US"/>
          </a:p>
        </p:txBody>
      </p:sp>
      <p:sp>
        <p:nvSpPr>
          <p:cNvPr id="6" name="頁尾版面配置區 5">
            <a:extLst>
              <a:ext uri="{FF2B5EF4-FFF2-40B4-BE49-F238E27FC236}">
                <a16:creationId xmlns:a16="http://schemas.microsoft.com/office/drawing/2014/main" id="{D395E926-B189-48FE-A227-4E9F594C11B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148C884-620F-4486-971A-3644F7496872}"/>
              </a:ext>
            </a:extLst>
          </p:cNvPr>
          <p:cNvSpPr>
            <a:spLocks noGrp="1"/>
          </p:cNvSpPr>
          <p:nvPr>
            <p:ph type="sldNum" sz="quarter" idx="12"/>
          </p:nvPr>
        </p:nvSpPr>
        <p:spPr/>
        <p:txBody>
          <a:bodyPr/>
          <a:lstStyle/>
          <a:p>
            <a:fld id="{F94B0015-1CDC-4E71-8A84-EEFABF837C55}" type="slidenum">
              <a:rPr lang="zh-TW" altLang="en-US" smtClean="0"/>
              <a:t>‹#›</a:t>
            </a:fld>
            <a:endParaRPr lang="zh-TW" altLang="en-US"/>
          </a:p>
        </p:txBody>
      </p:sp>
    </p:spTree>
    <p:extLst>
      <p:ext uri="{BB962C8B-B14F-4D97-AF65-F5344CB8AC3E}">
        <p14:creationId xmlns:p14="http://schemas.microsoft.com/office/powerpoint/2010/main" val="388920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CDF7B1-CEFE-4D97-BC23-F95A6C6E24EE}"/>
              </a:ext>
            </a:extLst>
          </p:cNvPr>
          <p:cNvSpPr>
            <a:spLocks noGrp="1"/>
          </p:cNvSpPr>
          <p:nvPr>
            <p:ph type="title"/>
          </p:nvPr>
        </p:nvSpPr>
        <p:spPr>
          <a:xfrm>
            <a:off x="609600" y="365126"/>
            <a:ext cx="10515600" cy="1074208"/>
          </a:xfrm>
          <a:prstGeom prst="rect">
            <a:avLst/>
          </a:prstGeom>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947D010A-263C-40CE-AC4F-367437C46FC6}"/>
              </a:ext>
            </a:extLst>
          </p:cNvPr>
          <p:cNvSpPr>
            <a:spLocks noGrp="1"/>
          </p:cNvSpPr>
          <p:nvPr>
            <p:ph type="body" orient="vert" idx="1"/>
          </p:nvPr>
        </p:nvSpPr>
        <p:spPr>
          <a:xfrm>
            <a:off x="609600" y="1825625"/>
            <a:ext cx="10922000" cy="43513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9231AA9-5D58-4BC5-B066-D2D54443BB99}"/>
              </a:ext>
            </a:extLst>
          </p:cNvPr>
          <p:cNvSpPr>
            <a:spLocks noGrp="1"/>
          </p:cNvSpPr>
          <p:nvPr>
            <p:ph type="dt" sz="half" idx="10"/>
          </p:nvPr>
        </p:nvSpPr>
        <p:spPr/>
        <p:txBody>
          <a:bodyPr/>
          <a:lstStyle/>
          <a:p>
            <a:fld id="{548F1390-3416-439F-9A3E-3616BF395968}" type="datetimeFigureOut">
              <a:rPr lang="zh-TW" altLang="en-US" smtClean="0"/>
              <a:t>2026/1/2</a:t>
            </a:fld>
            <a:endParaRPr lang="zh-TW" altLang="en-US"/>
          </a:p>
        </p:txBody>
      </p:sp>
      <p:sp>
        <p:nvSpPr>
          <p:cNvPr id="5" name="頁尾版面配置區 4">
            <a:extLst>
              <a:ext uri="{FF2B5EF4-FFF2-40B4-BE49-F238E27FC236}">
                <a16:creationId xmlns:a16="http://schemas.microsoft.com/office/drawing/2014/main" id="{D69F7073-0782-4136-BA00-9515F80EBB5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E933111-CC1A-4CC9-913B-15AAF148DC18}"/>
              </a:ext>
            </a:extLst>
          </p:cNvPr>
          <p:cNvSpPr>
            <a:spLocks noGrp="1"/>
          </p:cNvSpPr>
          <p:nvPr>
            <p:ph type="sldNum" sz="quarter" idx="12"/>
          </p:nvPr>
        </p:nvSpPr>
        <p:spPr/>
        <p:txBody>
          <a:bodyPr/>
          <a:lstStyle/>
          <a:p>
            <a:fld id="{F94B0015-1CDC-4E71-8A84-EEFABF837C55}" type="slidenum">
              <a:rPr lang="zh-TW" altLang="en-US" smtClean="0"/>
              <a:t>‹#›</a:t>
            </a:fld>
            <a:endParaRPr lang="zh-TW" altLang="en-US"/>
          </a:p>
        </p:txBody>
      </p:sp>
    </p:spTree>
    <p:extLst>
      <p:ext uri="{BB962C8B-B14F-4D97-AF65-F5344CB8AC3E}">
        <p14:creationId xmlns:p14="http://schemas.microsoft.com/office/powerpoint/2010/main" val="3895161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C731A24-9BBA-4452-94F5-A40D235830CF}"/>
              </a:ext>
            </a:extLst>
          </p:cNvPr>
          <p:cNvSpPr>
            <a:spLocks noGrp="1"/>
          </p:cNvSpPr>
          <p:nvPr>
            <p:ph type="title" orient="vert"/>
          </p:nvPr>
        </p:nvSpPr>
        <p:spPr>
          <a:xfrm>
            <a:off x="8724900" y="365125"/>
            <a:ext cx="2628900" cy="5811838"/>
          </a:xfrm>
          <a:prstGeom prst="rect">
            <a:avLst/>
          </a:prstGeo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591A2A9B-D160-45A9-8DB0-3FFF9F35C514}"/>
              </a:ext>
            </a:extLst>
          </p:cNvPr>
          <p:cNvSpPr>
            <a:spLocks noGrp="1"/>
          </p:cNvSpPr>
          <p:nvPr>
            <p:ph type="body" orient="vert" idx="1"/>
          </p:nvPr>
        </p:nvSpPr>
        <p:spPr>
          <a:xfrm>
            <a:off x="838200" y="365125"/>
            <a:ext cx="7734300" cy="58118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EEBB54C-3F29-4996-A6B0-F3E0999FA0DE}"/>
              </a:ext>
            </a:extLst>
          </p:cNvPr>
          <p:cNvSpPr>
            <a:spLocks noGrp="1"/>
          </p:cNvSpPr>
          <p:nvPr>
            <p:ph type="dt" sz="half" idx="10"/>
          </p:nvPr>
        </p:nvSpPr>
        <p:spPr/>
        <p:txBody>
          <a:bodyPr/>
          <a:lstStyle/>
          <a:p>
            <a:fld id="{548F1390-3416-439F-9A3E-3616BF395968}" type="datetimeFigureOut">
              <a:rPr lang="zh-TW" altLang="en-US" smtClean="0"/>
              <a:t>2026/1/2</a:t>
            </a:fld>
            <a:endParaRPr lang="zh-TW" altLang="en-US"/>
          </a:p>
        </p:txBody>
      </p:sp>
      <p:sp>
        <p:nvSpPr>
          <p:cNvPr id="5" name="頁尾版面配置區 4">
            <a:extLst>
              <a:ext uri="{FF2B5EF4-FFF2-40B4-BE49-F238E27FC236}">
                <a16:creationId xmlns:a16="http://schemas.microsoft.com/office/drawing/2014/main" id="{0B5C0398-8C8A-4AC0-9D5C-76E1B8B7753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2009F14-62A9-4808-BEAF-C5FF4B367041}"/>
              </a:ext>
            </a:extLst>
          </p:cNvPr>
          <p:cNvSpPr>
            <a:spLocks noGrp="1"/>
          </p:cNvSpPr>
          <p:nvPr>
            <p:ph type="sldNum" sz="quarter" idx="12"/>
          </p:nvPr>
        </p:nvSpPr>
        <p:spPr/>
        <p:txBody>
          <a:bodyPr/>
          <a:lstStyle/>
          <a:p>
            <a:fld id="{F94B0015-1CDC-4E71-8A84-EEFABF837C55}" type="slidenum">
              <a:rPr lang="zh-TW" altLang="en-US" smtClean="0"/>
              <a:t>‹#›</a:t>
            </a:fld>
            <a:endParaRPr lang="zh-TW" altLang="en-US"/>
          </a:p>
        </p:txBody>
      </p:sp>
    </p:spTree>
    <p:extLst>
      <p:ext uri="{BB962C8B-B14F-4D97-AF65-F5344CB8AC3E}">
        <p14:creationId xmlns:p14="http://schemas.microsoft.com/office/powerpoint/2010/main" val="417091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A0DB868A-E25B-4B07-A4AF-5CD57DDC2D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標題 1">
            <a:extLst>
              <a:ext uri="{FF2B5EF4-FFF2-40B4-BE49-F238E27FC236}">
                <a16:creationId xmlns:a16="http://schemas.microsoft.com/office/drawing/2014/main" id="{BA61FD28-B977-452D-A41E-A1AB40E0CAD9}"/>
              </a:ext>
            </a:extLst>
          </p:cNvPr>
          <p:cNvSpPr>
            <a:spLocks noGrp="1"/>
          </p:cNvSpPr>
          <p:nvPr>
            <p:ph type="title"/>
          </p:nvPr>
        </p:nvSpPr>
        <p:spPr>
          <a:xfrm>
            <a:off x="651933" y="365125"/>
            <a:ext cx="10947400" cy="779463"/>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zh-TW" altLang="en-US" dirty="0"/>
              <a:t>按一下以編輯母片標題樣式</a:t>
            </a:r>
          </a:p>
        </p:txBody>
      </p:sp>
      <p:sp>
        <p:nvSpPr>
          <p:cNvPr id="3" name="內容版面配置區 2">
            <a:extLst>
              <a:ext uri="{FF2B5EF4-FFF2-40B4-BE49-F238E27FC236}">
                <a16:creationId xmlns:a16="http://schemas.microsoft.com/office/drawing/2014/main" id="{8A49CA6E-8C53-405E-A3AD-82FB3830562F}"/>
              </a:ext>
            </a:extLst>
          </p:cNvPr>
          <p:cNvSpPr>
            <a:spLocks noGrp="1"/>
          </p:cNvSpPr>
          <p:nvPr>
            <p:ph idx="1"/>
          </p:nvPr>
        </p:nvSpPr>
        <p:spPr>
          <a:xfrm>
            <a:off x="651933" y="1509713"/>
            <a:ext cx="10947400" cy="4667250"/>
          </a:xfrm>
          <a:prstGeom prst="rect">
            <a:avLst/>
          </a:prstGeom>
        </p:spPr>
        <p:txBody>
          <a:bodyPr/>
          <a:lstStyle>
            <a:lvl1pPr>
              <a:defRPr b="1">
                <a:latin typeface="微軟正黑體" panose="020B0604030504040204" pitchFamily="34" charset="-120"/>
                <a:ea typeface="微軟正黑體" panose="020B0604030504040204" pitchFamily="34" charset="-120"/>
              </a:defRPr>
            </a:lvl1pPr>
            <a:lvl2pPr>
              <a:defRPr b="1">
                <a:latin typeface="微軟正黑體" panose="020B0604030504040204" pitchFamily="34" charset="-120"/>
                <a:ea typeface="微軟正黑體" panose="020B0604030504040204" pitchFamily="34" charset="-120"/>
              </a:defRPr>
            </a:lvl2pPr>
            <a:lvl3pPr>
              <a:defRPr b="1">
                <a:latin typeface="微軟正黑體" panose="020B0604030504040204" pitchFamily="34" charset="-120"/>
                <a:ea typeface="微軟正黑體" panose="020B0604030504040204" pitchFamily="34" charset="-120"/>
              </a:defRPr>
            </a:lvl3pPr>
            <a:lvl4pPr>
              <a:defRPr b="1">
                <a:latin typeface="微軟正黑體" panose="020B0604030504040204" pitchFamily="34" charset="-120"/>
                <a:ea typeface="微軟正黑體" panose="020B0604030504040204" pitchFamily="34" charset="-120"/>
              </a:defRPr>
            </a:lvl4pPr>
            <a:lvl5pPr>
              <a:defRPr b="1">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AD0F8172-7D22-4113-9F82-4ABC64B3712D}"/>
              </a:ext>
            </a:extLst>
          </p:cNvPr>
          <p:cNvSpPr>
            <a:spLocks noGrp="1"/>
          </p:cNvSpPr>
          <p:nvPr>
            <p:ph type="dt" sz="half" idx="10"/>
          </p:nvPr>
        </p:nvSpPr>
        <p:spPr/>
        <p:txBody>
          <a:bodyPr/>
          <a:lstStyle/>
          <a:p>
            <a:fld id="{548F1390-3416-439F-9A3E-3616BF395968}" type="datetimeFigureOut">
              <a:rPr lang="zh-TW" altLang="en-US" smtClean="0"/>
              <a:t>2026/1/2</a:t>
            </a:fld>
            <a:endParaRPr lang="zh-TW" altLang="en-US"/>
          </a:p>
        </p:txBody>
      </p:sp>
      <p:sp>
        <p:nvSpPr>
          <p:cNvPr id="5" name="頁尾版面配置區 4">
            <a:extLst>
              <a:ext uri="{FF2B5EF4-FFF2-40B4-BE49-F238E27FC236}">
                <a16:creationId xmlns:a16="http://schemas.microsoft.com/office/drawing/2014/main" id="{13E18592-F628-4A03-B343-D581A86BD6B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5097DCA-534C-4F98-9D9E-05CC3AE62D9E}"/>
              </a:ext>
            </a:extLst>
          </p:cNvPr>
          <p:cNvSpPr>
            <a:spLocks noGrp="1"/>
          </p:cNvSpPr>
          <p:nvPr>
            <p:ph type="sldNum" sz="quarter" idx="12"/>
          </p:nvPr>
        </p:nvSpPr>
        <p:spPr/>
        <p:txBody>
          <a:bodyPr/>
          <a:lstStyle/>
          <a:p>
            <a:fld id="{F94B0015-1CDC-4E71-8A84-EEFABF837C55}" type="slidenum">
              <a:rPr lang="zh-TW" altLang="en-US" smtClean="0"/>
              <a:t>‹#›</a:t>
            </a:fld>
            <a:endParaRPr lang="zh-TW" altLang="en-US"/>
          </a:p>
        </p:txBody>
      </p:sp>
    </p:spTree>
    <p:extLst>
      <p:ext uri="{BB962C8B-B14F-4D97-AF65-F5344CB8AC3E}">
        <p14:creationId xmlns:p14="http://schemas.microsoft.com/office/powerpoint/2010/main" val="225429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內容">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A0DB868A-E25B-4B07-A4AF-5CD57DDC2D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內容版面配置區 2">
            <a:extLst>
              <a:ext uri="{FF2B5EF4-FFF2-40B4-BE49-F238E27FC236}">
                <a16:creationId xmlns:a16="http://schemas.microsoft.com/office/drawing/2014/main" id="{8A49CA6E-8C53-405E-A3AD-82FB3830562F}"/>
              </a:ext>
            </a:extLst>
          </p:cNvPr>
          <p:cNvSpPr>
            <a:spLocks noGrp="1"/>
          </p:cNvSpPr>
          <p:nvPr>
            <p:ph idx="1"/>
          </p:nvPr>
        </p:nvSpPr>
        <p:spPr>
          <a:xfrm>
            <a:off x="651933" y="728134"/>
            <a:ext cx="10947400" cy="5448830"/>
          </a:xfrm>
          <a:prstGeom prst="rect">
            <a:avLst/>
          </a:prstGeom>
        </p:spPr>
        <p:txBody>
          <a:bodyPr/>
          <a:lstStyle>
            <a:lvl1pPr>
              <a:defRPr b="1">
                <a:latin typeface="微軟正黑體" panose="020B0604030504040204" pitchFamily="34" charset="-120"/>
                <a:ea typeface="微軟正黑體" panose="020B0604030504040204" pitchFamily="34" charset="-120"/>
              </a:defRPr>
            </a:lvl1pPr>
            <a:lvl2pPr>
              <a:defRPr b="1">
                <a:latin typeface="微軟正黑體" panose="020B0604030504040204" pitchFamily="34" charset="-120"/>
                <a:ea typeface="微軟正黑體" panose="020B0604030504040204" pitchFamily="34" charset="-120"/>
              </a:defRPr>
            </a:lvl2pPr>
            <a:lvl3pPr>
              <a:defRPr b="1">
                <a:latin typeface="微軟正黑體" panose="020B0604030504040204" pitchFamily="34" charset="-120"/>
                <a:ea typeface="微軟正黑體" panose="020B0604030504040204" pitchFamily="34" charset="-120"/>
              </a:defRPr>
            </a:lvl3pPr>
            <a:lvl4pPr>
              <a:defRPr b="1">
                <a:latin typeface="微軟正黑體" panose="020B0604030504040204" pitchFamily="34" charset="-120"/>
                <a:ea typeface="微軟正黑體" panose="020B0604030504040204" pitchFamily="34" charset="-120"/>
              </a:defRPr>
            </a:lvl4pPr>
            <a:lvl5pPr>
              <a:defRPr b="1">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AD0F8172-7D22-4113-9F82-4ABC64B3712D}"/>
              </a:ext>
            </a:extLst>
          </p:cNvPr>
          <p:cNvSpPr>
            <a:spLocks noGrp="1"/>
          </p:cNvSpPr>
          <p:nvPr>
            <p:ph type="dt" sz="half" idx="10"/>
          </p:nvPr>
        </p:nvSpPr>
        <p:spPr/>
        <p:txBody>
          <a:bodyPr/>
          <a:lstStyle/>
          <a:p>
            <a:fld id="{548F1390-3416-439F-9A3E-3616BF395968}" type="datetimeFigureOut">
              <a:rPr lang="zh-TW" altLang="en-US" smtClean="0"/>
              <a:t>2026/1/2</a:t>
            </a:fld>
            <a:endParaRPr lang="zh-TW" altLang="en-US"/>
          </a:p>
        </p:txBody>
      </p:sp>
      <p:sp>
        <p:nvSpPr>
          <p:cNvPr id="5" name="頁尾版面配置區 4">
            <a:extLst>
              <a:ext uri="{FF2B5EF4-FFF2-40B4-BE49-F238E27FC236}">
                <a16:creationId xmlns:a16="http://schemas.microsoft.com/office/drawing/2014/main" id="{13E18592-F628-4A03-B343-D581A86BD6B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5097DCA-534C-4F98-9D9E-05CC3AE62D9E}"/>
              </a:ext>
            </a:extLst>
          </p:cNvPr>
          <p:cNvSpPr>
            <a:spLocks noGrp="1"/>
          </p:cNvSpPr>
          <p:nvPr>
            <p:ph type="sldNum" sz="quarter" idx="12"/>
          </p:nvPr>
        </p:nvSpPr>
        <p:spPr/>
        <p:txBody>
          <a:bodyPr/>
          <a:lstStyle/>
          <a:p>
            <a:fld id="{F94B0015-1CDC-4E71-8A84-EEFABF837C55}" type="slidenum">
              <a:rPr lang="zh-TW" altLang="en-US" smtClean="0"/>
              <a:t>‹#›</a:t>
            </a:fld>
            <a:endParaRPr lang="zh-TW" altLang="en-US"/>
          </a:p>
        </p:txBody>
      </p:sp>
    </p:spTree>
    <p:extLst>
      <p:ext uri="{BB962C8B-B14F-4D97-AF65-F5344CB8AC3E}">
        <p14:creationId xmlns:p14="http://schemas.microsoft.com/office/powerpoint/2010/main" val="50952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A3B7C8-C6E3-40BB-AEDB-CC82BEABB2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A6D44569-6A41-4A99-AE78-400C17927B8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F1528451-0ED7-4CF9-AC78-F84DB54BF7B8}"/>
              </a:ext>
            </a:extLst>
          </p:cNvPr>
          <p:cNvSpPr>
            <a:spLocks noGrp="1"/>
          </p:cNvSpPr>
          <p:nvPr>
            <p:ph type="dt" sz="half" idx="10"/>
          </p:nvPr>
        </p:nvSpPr>
        <p:spPr/>
        <p:txBody>
          <a:bodyPr/>
          <a:lstStyle/>
          <a:p>
            <a:fld id="{548F1390-3416-439F-9A3E-3616BF395968}" type="datetimeFigureOut">
              <a:rPr lang="zh-TW" altLang="en-US" smtClean="0"/>
              <a:t>2026/1/2</a:t>
            </a:fld>
            <a:endParaRPr lang="zh-TW" altLang="en-US"/>
          </a:p>
        </p:txBody>
      </p:sp>
      <p:sp>
        <p:nvSpPr>
          <p:cNvPr id="5" name="頁尾版面配置區 4">
            <a:extLst>
              <a:ext uri="{FF2B5EF4-FFF2-40B4-BE49-F238E27FC236}">
                <a16:creationId xmlns:a16="http://schemas.microsoft.com/office/drawing/2014/main" id="{936614D1-BCAE-4A7D-819D-926A01FF274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FF2F4B3-CDA1-4EAB-B16B-97CAF85F8EE8}"/>
              </a:ext>
            </a:extLst>
          </p:cNvPr>
          <p:cNvSpPr>
            <a:spLocks noGrp="1"/>
          </p:cNvSpPr>
          <p:nvPr>
            <p:ph type="sldNum" sz="quarter" idx="12"/>
          </p:nvPr>
        </p:nvSpPr>
        <p:spPr/>
        <p:txBody>
          <a:bodyPr/>
          <a:lstStyle/>
          <a:p>
            <a:fld id="{F94B0015-1CDC-4E71-8A84-EEFABF837C55}" type="slidenum">
              <a:rPr lang="zh-TW" altLang="en-US" smtClean="0"/>
              <a:t>‹#›</a:t>
            </a:fld>
            <a:endParaRPr lang="zh-TW" altLang="en-US"/>
          </a:p>
        </p:txBody>
      </p:sp>
    </p:spTree>
    <p:extLst>
      <p:ext uri="{BB962C8B-B14F-4D97-AF65-F5344CB8AC3E}">
        <p14:creationId xmlns:p14="http://schemas.microsoft.com/office/powerpoint/2010/main" val="141379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455DED-6030-44E8-A1D6-74E6C24CE79D}"/>
              </a:ext>
            </a:extLst>
          </p:cNvPr>
          <p:cNvSpPr>
            <a:spLocks noGrp="1"/>
          </p:cNvSpPr>
          <p:nvPr>
            <p:ph type="title"/>
          </p:nvPr>
        </p:nvSpPr>
        <p:spPr>
          <a:xfrm>
            <a:off x="609600" y="365126"/>
            <a:ext cx="10515600" cy="1074208"/>
          </a:xfrm>
          <a:prstGeom prst="rect">
            <a:avLst/>
          </a:prstGeo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3112C72-0236-40B2-A628-38CFEC7697D7}"/>
              </a:ext>
            </a:extLst>
          </p:cNvPr>
          <p:cNvSpPr>
            <a:spLocks noGrp="1"/>
          </p:cNvSpPr>
          <p:nvPr>
            <p:ph sz="half" idx="1"/>
          </p:nvPr>
        </p:nvSpPr>
        <p:spPr>
          <a:xfrm>
            <a:off x="838200" y="1825625"/>
            <a:ext cx="5181600" cy="435133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09879C38-4984-4FC7-A1E9-B31DD8690BA0}"/>
              </a:ext>
            </a:extLst>
          </p:cNvPr>
          <p:cNvSpPr>
            <a:spLocks noGrp="1"/>
          </p:cNvSpPr>
          <p:nvPr>
            <p:ph sz="half" idx="2"/>
          </p:nvPr>
        </p:nvSpPr>
        <p:spPr>
          <a:xfrm>
            <a:off x="6172200" y="1825625"/>
            <a:ext cx="5181600" cy="435133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C9DBA7A7-0D31-4D4F-97C9-A2830B0EA5E1}"/>
              </a:ext>
            </a:extLst>
          </p:cNvPr>
          <p:cNvSpPr>
            <a:spLocks noGrp="1"/>
          </p:cNvSpPr>
          <p:nvPr>
            <p:ph type="dt" sz="half" idx="10"/>
          </p:nvPr>
        </p:nvSpPr>
        <p:spPr/>
        <p:txBody>
          <a:bodyPr/>
          <a:lstStyle/>
          <a:p>
            <a:fld id="{548F1390-3416-439F-9A3E-3616BF395968}" type="datetimeFigureOut">
              <a:rPr lang="zh-TW" altLang="en-US" smtClean="0"/>
              <a:t>2026/1/2</a:t>
            </a:fld>
            <a:endParaRPr lang="zh-TW" altLang="en-US"/>
          </a:p>
        </p:txBody>
      </p:sp>
      <p:sp>
        <p:nvSpPr>
          <p:cNvPr id="6" name="頁尾版面配置區 5">
            <a:extLst>
              <a:ext uri="{FF2B5EF4-FFF2-40B4-BE49-F238E27FC236}">
                <a16:creationId xmlns:a16="http://schemas.microsoft.com/office/drawing/2014/main" id="{17A16A9F-5012-4BE3-81EF-8493A135621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C3D979E-66CB-4E96-9220-4E4E10872574}"/>
              </a:ext>
            </a:extLst>
          </p:cNvPr>
          <p:cNvSpPr>
            <a:spLocks noGrp="1"/>
          </p:cNvSpPr>
          <p:nvPr>
            <p:ph type="sldNum" sz="quarter" idx="12"/>
          </p:nvPr>
        </p:nvSpPr>
        <p:spPr/>
        <p:txBody>
          <a:bodyPr/>
          <a:lstStyle/>
          <a:p>
            <a:fld id="{F94B0015-1CDC-4E71-8A84-EEFABF837C55}" type="slidenum">
              <a:rPr lang="zh-TW" altLang="en-US" smtClean="0"/>
              <a:t>‹#›</a:t>
            </a:fld>
            <a:endParaRPr lang="zh-TW" altLang="en-US"/>
          </a:p>
        </p:txBody>
      </p:sp>
    </p:spTree>
    <p:extLst>
      <p:ext uri="{BB962C8B-B14F-4D97-AF65-F5344CB8AC3E}">
        <p14:creationId xmlns:p14="http://schemas.microsoft.com/office/powerpoint/2010/main" val="156164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E842FD-B4A0-4C24-88D0-59185A27E278}"/>
              </a:ext>
            </a:extLst>
          </p:cNvPr>
          <p:cNvSpPr>
            <a:spLocks noGrp="1"/>
          </p:cNvSpPr>
          <p:nvPr>
            <p:ph type="title"/>
          </p:nvPr>
        </p:nvSpPr>
        <p:spPr>
          <a:xfrm>
            <a:off x="839788" y="365125"/>
            <a:ext cx="10515600" cy="1325563"/>
          </a:xfrm>
          <a:prstGeom prst="rect">
            <a:avLst/>
          </a:prstGeo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EE24F2B-9DAD-422F-A701-EB9E6E26E9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8397DFB3-7079-4683-831F-BA1B8C3850ED}"/>
              </a:ext>
            </a:extLst>
          </p:cNvPr>
          <p:cNvSpPr>
            <a:spLocks noGrp="1"/>
          </p:cNvSpPr>
          <p:nvPr>
            <p:ph sz="half" idx="2"/>
          </p:nvPr>
        </p:nvSpPr>
        <p:spPr>
          <a:xfrm>
            <a:off x="839788" y="2505075"/>
            <a:ext cx="5157787"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0330353C-A624-4DD0-B90C-21630873B7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3415C542-73A5-489D-B24F-84048C6E2D1E}"/>
              </a:ext>
            </a:extLst>
          </p:cNvPr>
          <p:cNvSpPr>
            <a:spLocks noGrp="1"/>
          </p:cNvSpPr>
          <p:nvPr>
            <p:ph sz="quarter" idx="4"/>
          </p:nvPr>
        </p:nvSpPr>
        <p:spPr>
          <a:xfrm>
            <a:off x="6172200" y="2505075"/>
            <a:ext cx="5183188"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89C66B3-1F49-459C-A1AD-9F38285DE964}"/>
              </a:ext>
            </a:extLst>
          </p:cNvPr>
          <p:cNvSpPr>
            <a:spLocks noGrp="1"/>
          </p:cNvSpPr>
          <p:nvPr>
            <p:ph type="dt" sz="half" idx="10"/>
          </p:nvPr>
        </p:nvSpPr>
        <p:spPr/>
        <p:txBody>
          <a:bodyPr/>
          <a:lstStyle/>
          <a:p>
            <a:fld id="{548F1390-3416-439F-9A3E-3616BF395968}" type="datetimeFigureOut">
              <a:rPr lang="zh-TW" altLang="en-US" smtClean="0"/>
              <a:t>2026/1/2</a:t>
            </a:fld>
            <a:endParaRPr lang="zh-TW" altLang="en-US"/>
          </a:p>
        </p:txBody>
      </p:sp>
      <p:sp>
        <p:nvSpPr>
          <p:cNvPr id="8" name="頁尾版面配置區 7">
            <a:extLst>
              <a:ext uri="{FF2B5EF4-FFF2-40B4-BE49-F238E27FC236}">
                <a16:creationId xmlns:a16="http://schemas.microsoft.com/office/drawing/2014/main" id="{4E302F86-E768-464B-9D69-A0E39D678C2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A7BCB926-FE21-4BC3-A8B5-24B94A9B3A92}"/>
              </a:ext>
            </a:extLst>
          </p:cNvPr>
          <p:cNvSpPr>
            <a:spLocks noGrp="1"/>
          </p:cNvSpPr>
          <p:nvPr>
            <p:ph type="sldNum" sz="quarter" idx="12"/>
          </p:nvPr>
        </p:nvSpPr>
        <p:spPr/>
        <p:txBody>
          <a:bodyPr/>
          <a:lstStyle/>
          <a:p>
            <a:fld id="{F94B0015-1CDC-4E71-8A84-EEFABF837C55}" type="slidenum">
              <a:rPr lang="zh-TW" altLang="en-US" smtClean="0"/>
              <a:t>‹#›</a:t>
            </a:fld>
            <a:endParaRPr lang="zh-TW" altLang="en-US"/>
          </a:p>
        </p:txBody>
      </p:sp>
    </p:spTree>
    <p:extLst>
      <p:ext uri="{BB962C8B-B14F-4D97-AF65-F5344CB8AC3E}">
        <p14:creationId xmlns:p14="http://schemas.microsoft.com/office/powerpoint/2010/main" val="27850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28A654-BDC0-4423-B5A7-3DDECCA9753C}"/>
              </a:ext>
            </a:extLst>
          </p:cNvPr>
          <p:cNvSpPr>
            <a:spLocks noGrp="1"/>
          </p:cNvSpPr>
          <p:nvPr>
            <p:ph type="title"/>
          </p:nvPr>
        </p:nvSpPr>
        <p:spPr>
          <a:xfrm>
            <a:off x="609600" y="365126"/>
            <a:ext cx="10515600" cy="1074208"/>
          </a:xfrm>
          <a:prstGeom prst="rect">
            <a:avLst/>
          </a:prstGeom>
        </p:spPr>
        <p:txBody>
          <a:bodyPr/>
          <a:lstStyle/>
          <a:p>
            <a:r>
              <a:rPr lang="zh-TW" altLang="en-US" dirty="0"/>
              <a:t>按一下以編輯母片標題樣式</a:t>
            </a:r>
          </a:p>
        </p:txBody>
      </p:sp>
      <p:sp>
        <p:nvSpPr>
          <p:cNvPr id="3" name="日期版面配置區 2">
            <a:extLst>
              <a:ext uri="{FF2B5EF4-FFF2-40B4-BE49-F238E27FC236}">
                <a16:creationId xmlns:a16="http://schemas.microsoft.com/office/drawing/2014/main" id="{378E4B98-AD47-49DE-AF3E-5ABA89F7B421}"/>
              </a:ext>
            </a:extLst>
          </p:cNvPr>
          <p:cNvSpPr>
            <a:spLocks noGrp="1"/>
          </p:cNvSpPr>
          <p:nvPr>
            <p:ph type="dt" sz="half" idx="10"/>
          </p:nvPr>
        </p:nvSpPr>
        <p:spPr/>
        <p:txBody>
          <a:bodyPr/>
          <a:lstStyle/>
          <a:p>
            <a:fld id="{548F1390-3416-439F-9A3E-3616BF395968}" type="datetimeFigureOut">
              <a:rPr lang="zh-TW" altLang="en-US" smtClean="0"/>
              <a:t>2026/1/2</a:t>
            </a:fld>
            <a:endParaRPr lang="zh-TW" altLang="en-US"/>
          </a:p>
        </p:txBody>
      </p:sp>
      <p:sp>
        <p:nvSpPr>
          <p:cNvPr id="4" name="頁尾版面配置區 3">
            <a:extLst>
              <a:ext uri="{FF2B5EF4-FFF2-40B4-BE49-F238E27FC236}">
                <a16:creationId xmlns:a16="http://schemas.microsoft.com/office/drawing/2014/main" id="{80A9292B-F26A-4F42-8291-B2947D4650F8}"/>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C07C3D7E-04EC-4900-BE86-6CF4F98B097C}"/>
              </a:ext>
            </a:extLst>
          </p:cNvPr>
          <p:cNvSpPr>
            <a:spLocks noGrp="1"/>
          </p:cNvSpPr>
          <p:nvPr>
            <p:ph type="sldNum" sz="quarter" idx="12"/>
          </p:nvPr>
        </p:nvSpPr>
        <p:spPr/>
        <p:txBody>
          <a:bodyPr/>
          <a:lstStyle/>
          <a:p>
            <a:fld id="{F94B0015-1CDC-4E71-8A84-EEFABF837C55}" type="slidenum">
              <a:rPr lang="zh-TW" altLang="en-US" smtClean="0"/>
              <a:t>‹#›</a:t>
            </a:fld>
            <a:endParaRPr lang="zh-TW" altLang="en-US"/>
          </a:p>
        </p:txBody>
      </p:sp>
    </p:spTree>
    <p:extLst>
      <p:ext uri="{BB962C8B-B14F-4D97-AF65-F5344CB8AC3E}">
        <p14:creationId xmlns:p14="http://schemas.microsoft.com/office/powerpoint/2010/main" val="242206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02B89BD-9BA1-4BF1-8D82-F762F59C7B07}"/>
              </a:ext>
            </a:extLst>
          </p:cNvPr>
          <p:cNvSpPr>
            <a:spLocks noGrp="1"/>
          </p:cNvSpPr>
          <p:nvPr>
            <p:ph type="dt" sz="half" idx="10"/>
          </p:nvPr>
        </p:nvSpPr>
        <p:spPr/>
        <p:txBody>
          <a:bodyPr/>
          <a:lstStyle/>
          <a:p>
            <a:fld id="{548F1390-3416-439F-9A3E-3616BF395968}" type="datetimeFigureOut">
              <a:rPr lang="zh-TW" altLang="en-US" smtClean="0"/>
              <a:t>2026/1/2</a:t>
            </a:fld>
            <a:endParaRPr lang="zh-TW" altLang="en-US"/>
          </a:p>
        </p:txBody>
      </p:sp>
      <p:sp>
        <p:nvSpPr>
          <p:cNvPr id="3" name="頁尾版面配置區 2">
            <a:extLst>
              <a:ext uri="{FF2B5EF4-FFF2-40B4-BE49-F238E27FC236}">
                <a16:creationId xmlns:a16="http://schemas.microsoft.com/office/drawing/2014/main" id="{C23CFFBF-D7DF-49BD-AC9D-110C5D8051DD}"/>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E6D77A5B-E9BF-41A3-AF0F-1E741CD36695}"/>
              </a:ext>
            </a:extLst>
          </p:cNvPr>
          <p:cNvSpPr>
            <a:spLocks noGrp="1"/>
          </p:cNvSpPr>
          <p:nvPr>
            <p:ph type="sldNum" sz="quarter" idx="12"/>
          </p:nvPr>
        </p:nvSpPr>
        <p:spPr/>
        <p:txBody>
          <a:bodyPr/>
          <a:lstStyle/>
          <a:p>
            <a:fld id="{F94B0015-1CDC-4E71-8A84-EEFABF837C55}" type="slidenum">
              <a:rPr lang="zh-TW" altLang="en-US" smtClean="0"/>
              <a:t>‹#›</a:t>
            </a:fld>
            <a:endParaRPr lang="zh-TW" altLang="en-US"/>
          </a:p>
        </p:txBody>
      </p:sp>
    </p:spTree>
    <p:extLst>
      <p:ext uri="{BB962C8B-B14F-4D97-AF65-F5344CB8AC3E}">
        <p14:creationId xmlns:p14="http://schemas.microsoft.com/office/powerpoint/2010/main" val="1241476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78ED96-F665-40A1-B318-130C1B01911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B6BE564D-48BB-4914-B2BC-5AAD515895C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325D0764-D16F-46A6-90C3-72AB54335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FCC62F6-37B4-4D06-A304-2E9FBB3EB4B6}"/>
              </a:ext>
            </a:extLst>
          </p:cNvPr>
          <p:cNvSpPr>
            <a:spLocks noGrp="1"/>
          </p:cNvSpPr>
          <p:nvPr>
            <p:ph type="dt" sz="half" idx="10"/>
          </p:nvPr>
        </p:nvSpPr>
        <p:spPr/>
        <p:txBody>
          <a:bodyPr/>
          <a:lstStyle/>
          <a:p>
            <a:fld id="{548F1390-3416-439F-9A3E-3616BF395968}" type="datetimeFigureOut">
              <a:rPr lang="zh-TW" altLang="en-US" smtClean="0"/>
              <a:t>2026/1/2</a:t>
            </a:fld>
            <a:endParaRPr lang="zh-TW" altLang="en-US"/>
          </a:p>
        </p:txBody>
      </p:sp>
      <p:sp>
        <p:nvSpPr>
          <p:cNvPr id="6" name="頁尾版面配置區 5">
            <a:extLst>
              <a:ext uri="{FF2B5EF4-FFF2-40B4-BE49-F238E27FC236}">
                <a16:creationId xmlns:a16="http://schemas.microsoft.com/office/drawing/2014/main" id="{1A4DF05D-5396-416B-A3C7-9E71B4FD138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0784B75-AD40-4B09-9180-CF1159C47D4F}"/>
              </a:ext>
            </a:extLst>
          </p:cNvPr>
          <p:cNvSpPr>
            <a:spLocks noGrp="1"/>
          </p:cNvSpPr>
          <p:nvPr>
            <p:ph type="sldNum" sz="quarter" idx="12"/>
          </p:nvPr>
        </p:nvSpPr>
        <p:spPr/>
        <p:txBody>
          <a:bodyPr/>
          <a:lstStyle/>
          <a:p>
            <a:fld id="{F94B0015-1CDC-4E71-8A84-EEFABF837C55}" type="slidenum">
              <a:rPr lang="zh-TW" altLang="en-US" smtClean="0"/>
              <a:t>‹#›</a:t>
            </a:fld>
            <a:endParaRPr lang="zh-TW" altLang="en-US"/>
          </a:p>
        </p:txBody>
      </p:sp>
    </p:spTree>
    <p:extLst>
      <p:ext uri="{BB962C8B-B14F-4D97-AF65-F5344CB8AC3E}">
        <p14:creationId xmlns:p14="http://schemas.microsoft.com/office/powerpoint/2010/main" val="281944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ED7E3CA-4A00-429B-A88B-9FF570E5D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5CCF9D1E-6BD7-4099-BF13-6BFA887C4F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CCDC9CA4-BF37-4563-982A-3DB7BA5649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F1390-3416-439F-9A3E-3616BF395968}" type="datetimeFigureOut">
              <a:rPr lang="zh-TW" altLang="en-US" smtClean="0"/>
              <a:t>2026/1/2</a:t>
            </a:fld>
            <a:endParaRPr lang="zh-TW" altLang="en-US"/>
          </a:p>
        </p:txBody>
      </p:sp>
      <p:sp>
        <p:nvSpPr>
          <p:cNvPr id="5" name="頁尾版面配置區 4">
            <a:extLst>
              <a:ext uri="{FF2B5EF4-FFF2-40B4-BE49-F238E27FC236}">
                <a16:creationId xmlns:a16="http://schemas.microsoft.com/office/drawing/2014/main" id="{66BA05AB-A5B1-4F2D-AB53-4E022A0ED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0DF251AF-3B01-44B6-8943-F2614E343F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B0015-1CDC-4E71-8A84-EEFABF837C55}" type="slidenum">
              <a:rPr lang="zh-TW" altLang="en-US" smtClean="0"/>
              <a:t>‹#›</a:t>
            </a:fld>
            <a:endParaRPr lang="zh-TW" altLang="en-US"/>
          </a:p>
        </p:txBody>
      </p:sp>
    </p:spTree>
    <p:extLst>
      <p:ext uri="{BB962C8B-B14F-4D97-AF65-F5344CB8AC3E}">
        <p14:creationId xmlns:p14="http://schemas.microsoft.com/office/powerpoint/2010/main" val="2230406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6.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3.xml"/><Relationship Id="rId7"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2D696F5B-4EAF-4D4A-B535-EAC592BBC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343" y="3362897"/>
            <a:ext cx="4476657" cy="3495103"/>
          </a:xfrm>
          <a:prstGeom prst="rect">
            <a:avLst/>
          </a:prstGeom>
        </p:spPr>
      </p:pic>
      <p:sp>
        <p:nvSpPr>
          <p:cNvPr id="2" name="標題 1">
            <a:extLst>
              <a:ext uri="{FF2B5EF4-FFF2-40B4-BE49-F238E27FC236}">
                <a16:creationId xmlns:a16="http://schemas.microsoft.com/office/drawing/2014/main" id="{D8E890A5-5A40-47FF-A49A-4BC272B531DA}"/>
              </a:ext>
            </a:extLst>
          </p:cNvPr>
          <p:cNvSpPr>
            <a:spLocks noGrp="1"/>
          </p:cNvSpPr>
          <p:nvPr>
            <p:ph type="ctrTitle"/>
          </p:nvPr>
        </p:nvSpPr>
        <p:spPr>
          <a:xfrm>
            <a:off x="844491" y="1647066"/>
            <a:ext cx="10489035" cy="2387600"/>
          </a:xfrm>
        </p:spPr>
        <p:txBody>
          <a:bodyPr anchor="ctr" anchorCtr="0">
            <a:noAutofit/>
          </a:bodyPr>
          <a:lstStyle/>
          <a:p>
            <a:pPr algn="ctr"/>
            <a:r>
              <a:rPr lang="zh-TW" altLang="en-US" sz="7200" dirty="0"/>
              <a:t>礦務行政組重點業務</a:t>
            </a:r>
          </a:p>
        </p:txBody>
      </p:sp>
      <p:sp>
        <p:nvSpPr>
          <p:cNvPr id="6" name="矩形 5"/>
          <p:cNvSpPr/>
          <p:nvPr/>
        </p:nvSpPr>
        <p:spPr>
          <a:xfrm>
            <a:off x="4155626" y="4503048"/>
            <a:ext cx="3254417" cy="707886"/>
          </a:xfrm>
          <a:prstGeom prst="rect">
            <a:avLst/>
          </a:prstGeom>
        </p:spPr>
        <p:txBody>
          <a:bodyPr wrap="none">
            <a:spAutoFit/>
          </a:bodyPr>
          <a:lstStyle/>
          <a:p>
            <a:r>
              <a:rPr lang="en-US" altLang="zh-TW" sz="4000" b="1" dirty="0">
                <a:solidFill>
                  <a:schemeClr val="bg1">
                    <a:lumMod val="95000"/>
                  </a:schemeClr>
                </a:solidFill>
                <a:latin typeface="微軟正黑體" panose="020B0604030504040204" pitchFamily="34" charset="-120"/>
                <a:ea typeface="微軟正黑體" panose="020B0604030504040204" pitchFamily="34" charset="-120"/>
              </a:rPr>
              <a:t>115</a:t>
            </a:r>
            <a:r>
              <a:rPr lang="zh-TW" altLang="en-US" sz="4000" b="1" dirty="0">
                <a:solidFill>
                  <a:schemeClr val="bg1">
                    <a:lumMod val="95000"/>
                  </a:schemeClr>
                </a:solidFill>
                <a:latin typeface="微軟正黑體" panose="020B0604030504040204" pitchFamily="34" charset="-120"/>
                <a:ea typeface="微軟正黑體" panose="020B0604030504040204" pitchFamily="34" charset="-120"/>
              </a:rPr>
              <a:t>年</a:t>
            </a:r>
            <a:r>
              <a:rPr lang="en-US" altLang="zh-TW" sz="4000" b="1" dirty="0">
                <a:solidFill>
                  <a:schemeClr val="bg1">
                    <a:lumMod val="95000"/>
                  </a:schemeClr>
                </a:solidFill>
                <a:latin typeface="微軟正黑體" panose="020B0604030504040204" pitchFamily="34" charset="-120"/>
                <a:ea typeface="微軟正黑體" panose="020B0604030504040204" pitchFamily="34" charset="-120"/>
              </a:rPr>
              <a:t>1</a:t>
            </a:r>
            <a:r>
              <a:rPr lang="zh-TW" altLang="en-US" sz="4000" b="1" dirty="0">
                <a:solidFill>
                  <a:schemeClr val="bg1">
                    <a:lumMod val="95000"/>
                  </a:schemeClr>
                </a:solidFill>
                <a:latin typeface="微軟正黑體" panose="020B0604030504040204" pitchFamily="34" charset="-120"/>
                <a:ea typeface="微軟正黑體" panose="020B0604030504040204" pitchFamily="34" charset="-120"/>
              </a:rPr>
              <a:t>月</a:t>
            </a:r>
            <a:r>
              <a:rPr lang="en-US" altLang="zh-TW" sz="4000" b="1">
                <a:solidFill>
                  <a:schemeClr val="bg1">
                    <a:lumMod val="95000"/>
                  </a:schemeClr>
                </a:solidFill>
                <a:latin typeface="微軟正黑體" panose="020B0604030504040204" pitchFamily="34" charset="-120"/>
                <a:ea typeface="微軟正黑體" panose="020B0604030504040204" pitchFamily="34" charset="-120"/>
              </a:rPr>
              <a:t>7</a:t>
            </a:r>
            <a:r>
              <a:rPr lang="zh-TW" altLang="en-US" sz="4000" b="1">
                <a:solidFill>
                  <a:schemeClr val="bg1">
                    <a:lumMod val="95000"/>
                  </a:schemeClr>
                </a:solidFill>
                <a:latin typeface="微軟正黑體" panose="020B0604030504040204" pitchFamily="34" charset="-120"/>
                <a:ea typeface="微軟正黑體" panose="020B0604030504040204" pitchFamily="34" charset="-120"/>
              </a:rPr>
              <a:t>日</a:t>
            </a:r>
            <a:endParaRPr lang="zh-TW" altLang="en-US" sz="4000" b="1" dirty="0">
              <a:solidFill>
                <a:schemeClr val="bg1">
                  <a:lumMod val="9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24609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2633" y="16156"/>
            <a:ext cx="6518131" cy="584775"/>
          </a:xfrm>
          <a:prstGeom prst="rect">
            <a:avLst/>
          </a:prstGeom>
        </p:spPr>
        <p:txBody>
          <a:bodyPr wrap="none">
            <a:spAutoFit/>
          </a:bodyPr>
          <a:lstStyle/>
          <a:p>
            <a:pPr>
              <a:spcAft>
                <a:spcPts val="1800"/>
              </a:spcAft>
            </a:pPr>
            <a:r>
              <a:rPr lang="zh-TW" altLang="en-US" sz="3200" b="1" dirty="0">
                <a:latin typeface="微軟正黑體" panose="020B0604030504040204" pitchFamily="34" charset="-120"/>
                <a:ea typeface="微軟正黑體" panose="020B0604030504040204" pitchFamily="34" charset="-120"/>
              </a:rPr>
              <a:t>三、各科業務推展情形</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東區礦政科</a:t>
            </a:r>
            <a:endParaRPr lang="en-US" altLang="zh-TW" sz="3200" b="1" dirty="0">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nvGraphicFramePr>
        <p:xfrm>
          <a:off x="858896" y="1942290"/>
          <a:ext cx="10408872" cy="3430295"/>
        </p:xfrm>
        <a:graphic>
          <a:graphicData uri="http://schemas.openxmlformats.org/drawingml/2006/table">
            <a:tbl>
              <a:tblPr firstRow="1" bandRow="1">
                <a:tableStyleId>{2A488322-F2BA-4B5B-9748-0D474271808F}</a:tableStyleId>
              </a:tblPr>
              <a:tblGrid>
                <a:gridCol w="1331056">
                  <a:extLst>
                    <a:ext uri="{9D8B030D-6E8A-4147-A177-3AD203B41FA5}">
                      <a16:colId xmlns:a16="http://schemas.microsoft.com/office/drawing/2014/main" val="1416416257"/>
                    </a:ext>
                  </a:extLst>
                </a:gridCol>
                <a:gridCol w="2384072">
                  <a:extLst>
                    <a:ext uri="{9D8B030D-6E8A-4147-A177-3AD203B41FA5}">
                      <a16:colId xmlns:a16="http://schemas.microsoft.com/office/drawing/2014/main" val="3166579451"/>
                    </a:ext>
                  </a:extLst>
                </a:gridCol>
                <a:gridCol w="6693744">
                  <a:extLst>
                    <a:ext uri="{9D8B030D-6E8A-4147-A177-3AD203B41FA5}">
                      <a16:colId xmlns:a16="http://schemas.microsoft.com/office/drawing/2014/main" val="3390499533"/>
                    </a:ext>
                  </a:extLst>
                </a:gridCol>
              </a:tblGrid>
              <a:tr h="430002">
                <a:tc>
                  <a:txBody>
                    <a:bodyPr/>
                    <a:lstStyle/>
                    <a:p>
                      <a:pPr algn="ctr"/>
                      <a:r>
                        <a:rPr lang="zh-TW" altLang="en-US" sz="2000" dirty="0">
                          <a:latin typeface="微軟正黑體" panose="020B0604030504040204" pitchFamily="34" charset="-120"/>
                          <a:ea typeface="微軟正黑體" panose="020B0604030504040204" pitchFamily="34" charset="-120"/>
                        </a:rPr>
                        <a:t>屬性</a:t>
                      </a:r>
                    </a:p>
                  </a:txBody>
                  <a:tcPr/>
                </a:tc>
                <a:tc>
                  <a:txBody>
                    <a:bodyPr/>
                    <a:lstStyle/>
                    <a:p>
                      <a:r>
                        <a:rPr lang="zh-TW" altLang="en-US" sz="2000" b="1" dirty="0">
                          <a:latin typeface="微軟正黑體" panose="020B0604030504040204" pitchFamily="34" charset="-120"/>
                          <a:ea typeface="微軟正黑體" panose="020B0604030504040204" pitchFamily="34" charset="-120"/>
                        </a:rPr>
                        <a:t>重要業務項目</a:t>
                      </a:r>
                    </a:p>
                  </a:txBody>
                  <a:tcPr/>
                </a:tc>
                <a:tc>
                  <a:txBody>
                    <a:bodyPr/>
                    <a:lstStyle/>
                    <a:p>
                      <a:pPr algn="l"/>
                      <a:r>
                        <a:rPr lang="zh-TW" altLang="en-US" sz="2000" dirty="0">
                          <a:latin typeface="微軟正黑體" panose="020B0604030504040204" pitchFamily="34" charset="-120"/>
                          <a:ea typeface="微軟正黑體" panose="020B0604030504040204" pitchFamily="34" charset="-120"/>
                        </a:rPr>
                        <a:t>推展情形</a:t>
                      </a:r>
                    </a:p>
                  </a:txBody>
                  <a:tcPr/>
                </a:tc>
                <a:extLst>
                  <a:ext uri="{0D108BD9-81ED-4DB2-BD59-A6C34878D82A}">
                    <a16:rowId xmlns:a16="http://schemas.microsoft.com/office/drawing/2014/main" val="1857169809"/>
                  </a:ext>
                </a:extLst>
              </a:tr>
              <a:tr h="430002">
                <a:tc>
                  <a:txBody>
                    <a:bodyPr/>
                    <a:lstStyle/>
                    <a:p>
                      <a:pPr algn="ctr"/>
                      <a:r>
                        <a:rPr lang="zh-TW" altLang="en-US" sz="2000" dirty="0">
                          <a:latin typeface="微軟正黑體" panose="020B0604030504040204" pitchFamily="34" charset="-120"/>
                          <a:ea typeface="微軟正黑體" panose="020B0604030504040204" pitchFamily="34" charset="-120"/>
                        </a:rPr>
                        <a:t>申請管理</a:t>
                      </a:r>
                    </a:p>
                  </a:txBody>
                  <a:tcPr anchor="ctr"/>
                </a:tc>
                <a:tc>
                  <a:txBody>
                    <a:bodyPr/>
                    <a:lstStyle/>
                    <a:p>
                      <a:r>
                        <a:rPr lang="zh-TW" altLang="en-US" sz="2000" b="1" dirty="0">
                          <a:latin typeface="微軟正黑體" panose="020B0604030504040204" pitchFamily="34" charset="-120"/>
                          <a:ea typeface="微軟正黑體" panose="020B0604030504040204" pitchFamily="34" charset="-120"/>
                        </a:rPr>
                        <a:t>年度施工計畫</a:t>
                      </a:r>
                    </a:p>
                  </a:txBody>
                  <a:tcPr anchor="ctr"/>
                </a:tc>
                <a:tc>
                  <a:txBody>
                    <a:bodyPr/>
                    <a:lstStyle/>
                    <a:p>
                      <a:r>
                        <a:rPr lang="zh-TW" altLang="en-US" sz="2000" dirty="0">
                          <a:latin typeface="微軟正黑體" panose="020B0604030504040204" pitchFamily="34" charset="-120"/>
                          <a:ea typeface="微軟正黑體" panose="020B0604030504040204" pitchFamily="34" charset="-120"/>
                        </a:rPr>
                        <a:t>預計</a:t>
                      </a:r>
                      <a:r>
                        <a:rPr lang="en-US" altLang="zh-TW" sz="2000" dirty="0">
                          <a:latin typeface="微軟正黑體" panose="020B0604030504040204" pitchFamily="34" charset="-120"/>
                          <a:ea typeface="微軟正黑體" panose="020B0604030504040204" pitchFamily="34" charset="-120"/>
                        </a:rPr>
                        <a:t>115</a:t>
                      </a:r>
                      <a:r>
                        <a:rPr lang="zh-TW" altLang="en-US" sz="2000" dirty="0">
                          <a:latin typeface="微軟正黑體" panose="020B0604030504040204" pitchFamily="34" charset="-120"/>
                          <a:ea typeface="微軟正黑體" panose="020B0604030504040204" pitchFamily="34" charset="-120"/>
                        </a:rPr>
                        <a:t>年應申報</a:t>
                      </a:r>
                      <a:r>
                        <a:rPr lang="en-US" altLang="zh-TW" sz="2000" dirty="0">
                          <a:latin typeface="微軟正黑體" panose="020B0604030504040204" pitchFamily="34" charset="-120"/>
                          <a:ea typeface="微軟正黑體" panose="020B0604030504040204" pitchFamily="34" charset="-120"/>
                        </a:rPr>
                        <a:t>51</a:t>
                      </a:r>
                      <a:r>
                        <a:rPr lang="zh-TW" altLang="en-US" sz="2000" dirty="0">
                          <a:latin typeface="微軟正黑體" panose="020B0604030504040204" pitchFamily="34" charset="-120"/>
                          <a:ea typeface="微軟正黑體" panose="020B0604030504040204" pitchFamily="34" charset="-120"/>
                        </a:rPr>
                        <a:t>礦</a:t>
                      </a:r>
                    </a:p>
                  </a:txBody>
                  <a:tcPr anchor="ctr"/>
                </a:tc>
                <a:extLst>
                  <a:ext uri="{0D108BD9-81ED-4DB2-BD59-A6C34878D82A}">
                    <a16:rowId xmlns:a16="http://schemas.microsoft.com/office/drawing/2014/main" val="166160524"/>
                  </a:ext>
                </a:extLst>
              </a:tr>
              <a:tr h="5195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申請管理</a:t>
                      </a:r>
                    </a:p>
                  </a:txBody>
                  <a:tcPr anchor="ctr"/>
                </a:tc>
                <a:tc>
                  <a:txBody>
                    <a:bodyPr/>
                    <a:lstStyle/>
                    <a:p>
                      <a:r>
                        <a:rPr lang="zh-TW" altLang="en-US" sz="2000" b="1" dirty="0">
                          <a:latin typeface="微軟正黑體" panose="020B0604030504040204" pitchFamily="34" charset="-120"/>
                          <a:ea typeface="微軟正黑體" panose="020B0604030504040204" pitchFamily="34" charset="-120"/>
                        </a:rPr>
                        <a:t>礦業權申請案</a:t>
                      </a:r>
                    </a:p>
                  </a:txBody>
                  <a:tcPr anchor="ctr"/>
                </a:tc>
                <a:tc>
                  <a:txBody>
                    <a:bodyPr/>
                    <a:lstStyle/>
                    <a:p>
                      <a:r>
                        <a:rPr lang="zh-TW" altLang="en-US" sz="2000" dirty="0">
                          <a:latin typeface="微軟正黑體" panose="020B0604030504040204" pitchFamily="34" charset="-120"/>
                          <a:ea typeface="微軟正黑體" panose="020B0604030504040204" pitchFamily="34" charset="-120"/>
                        </a:rPr>
                        <a:t>展限案</a:t>
                      </a:r>
                      <a:r>
                        <a:rPr lang="en-US" altLang="zh-TW" sz="2000" dirty="0">
                          <a:latin typeface="微軟正黑體" panose="020B0604030504040204" pitchFamily="34" charset="-120"/>
                          <a:ea typeface="微軟正黑體" panose="020B0604030504040204" pitchFamily="34" charset="-120"/>
                        </a:rPr>
                        <a:t>13</a:t>
                      </a:r>
                      <a:r>
                        <a:rPr lang="zh-TW" altLang="en-US" sz="2000" dirty="0">
                          <a:latin typeface="微軟正黑體" panose="020B0604030504040204" pitchFamily="34" charset="-120"/>
                          <a:ea typeface="微軟正黑體" panose="020B0604030504040204" pitchFamily="34" charset="-120"/>
                        </a:rPr>
                        <a:t>件、減區案</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件、礦業法第</a:t>
                      </a:r>
                      <a:r>
                        <a:rPr lang="en-US" altLang="zh-TW" sz="2000" dirty="0">
                          <a:latin typeface="微軟正黑體" panose="020B0604030504040204" pitchFamily="34" charset="-120"/>
                          <a:ea typeface="微軟正黑體" panose="020B0604030504040204" pitchFamily="34" charset="-120"/>
                        </a:rPr>
                        <a:t>42</a:t>
                      </a:r>
                      <a:r>
                        <a:rPr lang="zh-TW" altLang="en-US" sz="2000" dirty="0">
                          <a:latin typeface="微軟正黑體" panose="020B0604030504040204" pitchFamily="34" charset="-120"/>
                          <a:ea typeface="微軟正黑體" panose="020B0604030504040204" pitchFamily="34" charset="-120"/>
                        </a:rPr>
                        <a:t>條第</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項第</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款查核</a:t>
                      </a:r>
                    </a:p>
                  </a:txBody>
                  <a:tcPr anchor="ctr"/>
                </a:tc>
                <a:extLst>
                  <a:ext uri="{0D108BD9-81ED-4DB2-BD59-A6C34878D82A}">
                    <a16:rowId xmlns:a16="http://schemas.microsoft.com/office/drawing/2014/main" val="4241616948"/>
                  </a:ext>
                </a:extLst>
              </a:tr>
              <a:tr h="7607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申請管理</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礦業用地申請案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核定</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含變更</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用地案</a:t>
                      </a:r>
                      <a:r>
                        <a:rPr lang="en-US" altLang="zh-TW" sz="2000" dirty="0">
                          <a:latin typeface="微軟正黑體" panose="020B0604030504040204" pitchFamily="34" charset="-120"/>
                          <a:ea typeface="微軟正黑體" panose="020B0604030504040204" pitchFamily="34" charset="-120"/>
                        </a:rPr>
                        <a:t>13</a:t>
                      </a:r>
                      <a:r>
                        <a:rPr lang="zh-TW" altLang="en-US" sz="2000" dirty="0">
                          <a:latin typeface="微軟正黑體" panose="020B0604030504040204" pitchFamily="34" charset="-120"/>
                          <a:ea typeface="微軟正黑體" panose="020B0604030504040204" pitchFamily="34" charset="-120"/>
                        </a:rPr>
                        <a:t>件、廢止用地案</a:t>
                      </a:r>
                      <a:r>
                        <a:rPr lang="en-US" altLang="zh-TW" sz="2000" dirty="0">
                          <a:latin typeface="微軟正黑體" panose="020B0604030504040204" pitchFamily="34" charset="-120"/>
                          <a:ea typeface="微軟正黑體" panose="020B0604030504040204" pitchFamily="34" charset="-120"/>
                        </a:rPr>
                        <a:t>14</a:t>
                      </a:r>
                      <a:r>
                        <a:rPr lang="zh-TW" altLang="en-US" sz="2000" dirty="0">
                          <a:latin typeface="微軟正黑體" panose="020B0604030504040204" pitchFamily="34" charset="-120"/>
                          <a:ea typeface="微軟正黑體" panose="020B0604030504040204" pitchFamily="34" charset="-120"/>
                        </a:rPr>
                        <a:t>件、圖更</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件、批註土石</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件</a:t>
                      </a:r>
                    </a:p>
                  </a:txBody>
                  <a:tcPr anchor="ctr"/>
                </a:tc>
                <a:extLst>
                  <a:ext uri="{0D108BD9-81ED-4DB2-BD59-A6C34878D82A}">
                    <a16:rowId xmlns:a16="http://schemas.microsoft.com/office/drawing/2014/main" val="1939899109"/>
                  </a:ext>
                </a:extLst>
              </a:tr>
              <a:tr h="430002">
                <a:tc>
                  <a:txBody>
                    <a:bodyPr/>
                    <a:lstStyle/>
                    <a:p>
                      <a:pPr algn="ctr"/>
                      <a:r>
                        <a:rPr lang="zh-TW" altLang="en-US" sz="2000" dirty="0">
                          <a:latin typeface="微軟正黑體" panose="020B0604030504040204" pitchFamily="34" charset="-120"/>
                          <a:ea typeface="微軟正黑體" panose="020B0604030504040204" pitchFamily="34" charset="-120"/>
                        </a:rPr>
                        <a:t>政策性</a:t>
                      </a:r>
                    </a:p>
                  </a:txBody>
                  <a:tcPr anchor="ctr"/>
                </a:tc>
                <a:tc>
                  <a:txBody>
                    <a:bodyPr/>
                    <a:lstStyle/>
                    <a:p>
                      <a:r>
                        <a:rPr lang="zh-TW" altLang="en-US" sz="2000" b="1" dirty="0">
                          <a:latin typeface="微軟正黑體" panose="020B0604030504040204" pitchFamily="34" charset="-120"/>
                          <a:ea typeface="微軟正黑體" panose="020B0604030504040204" pitchFamily="34" charset="-120"/>
                        </a:rPr>
                        <a:t>原民諮商同意</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共</a:t>
                      </a:r>
                      <a:r>
                        <a:rPr lang="en-US" altLang="zh-TW" sz="2000" dirty="0">
                          <a:latin typeface="微軟正黑體" panose="020B0604030504040204" pitchFamily="34" charset="-120"/>
                          <a:ea typeface="微軟正黑體" panose="020B0604030504040204" pitchFamily="34" charset="-120"/>
                        </a:rPr>
                        <a:t>46</a:t>
                      </a:r>
                      <a:r>
                        <a:rPr lang="zh-TW" altLang="en-US" sz="2000" dirty="0">
                          <a:latin typeface="微軟正黑體" panose="020B0604030504040204" pitchFamily="34" charset="-120"/>
                          <a:ea typeface="微軟正黑體" panose="020B0604030504040204" pitchFamily="34" charset="-120"/>
                        </a:rPr>
                        <a:t>礦需辦理</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已取得諮商同意</a:t>
                      </a:r>
                      <a:r>
                        <a:rPr lang="en-US" altLang="zh-TW" sz="2000" dirty="0">
                          <a:latin typeface="微軟正黑體" panose="020B0604030504040204" pitchFamily="34" charset="-120"/>
                          <a:ea typeface="微軟正黑體" panose="020B0604030504040204" pitchFamily="34" charset="-120"/>
                        </a:rPr>
                        <a:t>29</a:t>
                      </a:r>
                      <a:r>
                        <a:rPr lang="zh-TW" altLang="en-US" sz="2000" dirty="0">
                          <a:latin typeface="微軟正黑體" panose="020B0604030504040204" pitchFamily="34" charset="-120"/>
                          <a:ea typeface="微軟正黑體" panose="020B0604030504040204" pitchFamily="34" charset="-120"/>
                        </a:rPr>
                        <a:t>礦，辦理中</a:t>
                      </a:r>
                      <a:r>
                        <a:rPr lang="en-US" altLang="zh-TW" sz="2000">
                          <a:latin typeface="微軟正黑體" panose="020B0604030504040204" pitchFamily="34" charset="-120"/>
                          <a:ea typeface="微軟正黑體" panose="020B0604030504040204" pitchFamily="34" charset="-120"/>
                        </a:rPr>
                        <a:t>17</a:t>
                      </a:r>
                      <a:r>
                        <a:rPr lang="zh-TW" altLang="en-US" sz="2000">
                          <a:latin typeface="微軟正黑體" panose="020B0604030504040204" pitchFamily="34" charset="-120"/>
                          <a:ea typeface="微軟正黑體" panose="020B0604030504040204" pitchFamily="34" charset="-120"/>
                        </a:rPr>
                        <a:t>礦</a:t>
                      </a:r>
                      <a:r>
                        <a:rPr lang="en-US" altLang="zh-TW" sz="2000" dirty="0">
                          <a:latin typeface="微軟正黑體" panose="020B0604030504040204" pitchFamily="34" charset="-120"/>
                          <a:ea typeface="微軟正黑體" panose="020B0604030504040204" pitchFamily="34" charset="-120"/>
                        </a:rPr>
                        <a:t>)</a:t>
                      </a:r>
                    </a:p>
                  </a:txBody>
                  <a:tcPr anchor="ctr"/>
                </a:tc>
                <a:extLst>
                  <a:ext uri="{0D108BD9-81ED-4DB2-BD59-A6C34878D82A}">
                    <a16:rowId xmlns:a16="http://schemas.microsoft.com/office/drawing/2014/main" val="3852213951"/>
                  </a:ext>
                </a:extLst>
              </a:tr>
              <a:tr h="4300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政策性</a:t>
                      </a:r>
                    </a:p>
                  </a:txBody>
                  <a:tcPr anchor="ctr"/>
                </a:tc>
                <a:tc>
                  <a:txBody>
                    <a:bodyPr/>
                    <a:lstStyle/>
                    <a:p>
                      <a:r>
                        <a:rPr lang="zh-TW" altLang="en-US" sz="2000" b="1" dirty="0">
                          <a:latin typeface="微軟正黑體" panose="020B0604030504040204" pitchFamily="34" charset="-120"/>
                          <a:ea typeface="微軟正黑體" panose="020B0604030504040204" pitchFamily="34" charset="-120"/>
                        </a:rPr>
                        <a:t>補辦環評</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共</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礦需辦理大環評、</a:t>
                      </a:r>
                      <a:r>
                        <a:rPr lang="en-US" altLang="zh-TW" sz="2000" dirty="0">
                          <a:latin typeface="微軟正黑體" panose="020B0604030504040204" pitchFamily="34" charset="-120"/>
                          <a:ea typeface="微軟正黑體" panose="020B0604030504040204" pitchFamily="34" charset="-120"/>
                        </a:rPr>
                        <a:t>11</a:t>
                      </a:r>
                      <a:r>
                        <a:rPr lang="zh-TW" altLang="en-US" sz="2000" dirty="0">
                          <a:latin typeface="微軟正黑體" panose="020B0604030504040204" pitchFamily="34" charset="-120"/>
                          <a:ea typeface="微軟正黑體" panose="020B0604030504040204" pitchFamily="34" charset="-120"/>
                        </a:rPr>
                        <a:t>礦需辦理小環評</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礦已申請</a:t>
                      </a:r>
                      <a:r>
                        <a:rPr lang="en-US" altLang="zh-TW" sz="2000" dirty="0">
                          <a:latin typeface="微軟正黑體" panose="020B0604030504040204" pitchFamily="34" charset="-120"/>
                          <a:ea typeface="微軟正黑體" panose="020B0604030504040204" pitchFamily="34" charset="-120"/>
                        </a:rPr>
                        <a:t>)</a:t>
                      </a:r>
                    </a:p>
                  </a:txBody>
                  <a:tcPr anchor="ctr"/>
                </a:tc>
                <a:extLst>
                  <a:ext uri="{0D108BD9-81ED-4DB2-BD59-A6C34878D82A}">
                    <a16:rowId xmlns:a16="http://schemas.microsoft.com/office/drawing/2014/main" val="1344891688"/>
                  </a:ext>
                </a:extLst>
              </a:tr>
              <a:tr h="430002">
                <a:tc>
                  <a:txBody>
                    <a:bodyPr/>
                    <a:lstStyle/>
                    <a:p>
                      <a:pPr algn="ctr"/>
                      <a:r>
                        <a:rPr lang="zh-TW" altLang="en-US" sz="2000" dirty="0">
                          <a:latin typeface="微軟正黑體" panose="020B0604030504040204" pitchFamily="34" charset="-120"/>
                          <a:ea typeface="微軟正黑體" panose="020B0604030504040204" pitchFamily="34" charset="-120"/>
                        </a:rPr>
                        <a:t>重點礦場</a:t>
                      </a:r>
                    </a:p>
                  </a:txBody>
                  <a:tcPr anchor="ctr"/>
                </a:tc>
                <a:tc>
                  <a:txBody>
                    <a:bodyPr/>
                    <a:lstStyle/>
                    <a:p>
                      <a:r>
                        <a:rPr lang="zh-TW" altLang="en-US" sz="2000" b="1" kern="1200" dirty="0">
                          <a:latin typeface="微軟正黑體" panose="020B0604030504040204" pitchFamily="34" charset="-120"/>
                          <a:ea typeface="微軟正黑體" panose="020B0604030504040204" pitchFamily="34" charset="-120"/>
                        </a:rPr>
                        <a:t>亞泥新城山採礦場</a:t>
                      </a:r>
                      <a:endParaRPr lang="en-US" altLang="zh-TW" sz="2000" b="1" kern="12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000" dirty="0">
                          <a:latin typeface="微軟正黑體" panose="020B0604030504040204" pitchFamily="34" charset="-120"/>
                          <a:ea typeface="微軟正黑體" panose="020B0604030504040204" pitchFamily="34" charset="-120"/>
                        </a:rPr>
                        <a:t>邊坡監測小組、補辦大環評、展限訴訟案</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951868661"/>
                  </a:ext>
                </a:extLst>
              </a:tr>
            </a:tbl>
          </a:graphicData>
        </a:graphic>
      </p:graphicFrame>
      <p:sp>
        <p:nvSpPr>
          <p:cNvPr id="5" name="文字方塊 4"/>
          <p:cNvSpPr txBox="1"/>
          <p:nvPr/>
        </p:nvSpPr>
        <p:spPr>
          <a:xfrm>
            <a:off x="780237" y="691649"/>
            <a:ext cx="9214382" cy="523220"/>
          </a:xfrm>
          <a:prstGeom prst="rect">
            <a:avLst/>
          </a:prstGeom>
          <a:noFill/>
        </p:spPr>
        <p:txBody>
          <a:bodyPr wrap="none" rtlCol="0">
            <a:spAutoFit/>
          </a:bodyPr>
          <a:lstStyle/>
          <a:p>
            <a:pPr lvl="0"/>
            <a:r>
              <a:rPr lang="zh-TW" altLang="en-US" sz="2800" b="1" dirty="0">
                <a:solidFill>
                  <a:schemeClr val="dk1"/>
                </a:solidFill>
                <a:latin typeface="微軟正黑體" panose="020B0604030504040204" pitchFamily="34" charset="-120"/>
                <a:ea typeface="微軟正黑體" panose="020B0604030504040204" pitchFamily="34" charset="-120"/>
              </a:rPr>
              <a:t>花蓮縣及台東縣</a:t>
            </a:r>
            <a:r>
              <a:rPr lang="zh-TW" altLang="en-US" sz="2000" dirty="0">
                <a:solidFill>
                  <a:schemeClr val="dk1"/>
                </a:solidFill>
                <a:latin typeface="微軟正黑體" panose="020B0604030504040204" pitchFamily="34" charset="-120"/>
                <a:ea typeface="微軟正黑體" panose="020B0604030504040204" pitchFamily="34" charset="-120"/>
              </a:rPr>
              <a:t>礦業權及礦業用地管理：</a:t>
            </a:r>
            <a:r>
              <a:rPr lang="en-US" altLang="zh-TW" sz="2800" b="1" dirty="0">
                <a:solidFill>
                  <a:schemeClr val="dk1"/>
                </a:solidFill>
                <a:latin typeface="微軟正黑體" panose="020B0604030504040204" pitchFamily="34" charset="-120"/>
                <a:ea typeface="微軟正黑體" panose="020B0604030504040204" pitchFamily="34" charset="-120"/>
              </a:rPr>
              <a:t>52</a:t>
            </a:r>
            <a:r>
              <a:rPr lang="zh-TW" altLang="en-US" sz="2800" b="1" dirty="0">
                <a:solidFill>
                  <a:schemeClr val="dk1"/>
                </a:solidFill>
                <a:latin typeface="微軟正黑體" panose="020B0604030504040204" pitchFamily="34" charset="-120"/>
                <a:ea typeface="微軟正黑體" panose="020B0604030504040204" pitchFamily="34" charset="-120"/>
              </a:rPr>
              <a:t>礦</a:t>
            </a: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已開工</a:t>
            </a:r>
            <a:r>
              <a:rPr lang="en-US" altLang="zh-TW" sz="2000" dirty="0">
                <a:solidFill>
                  <a:schemeClr val="dk1"/>
                </a:solidFill>
                <a:latin typeface="微軟正黑體" panose="020B0604030504040204" pitchFamily="34" charset="-120"/>
                <a:ea typeface="微軟正黑體" panose="020B0604030504040204" pitchFamily="34" charset="-120"/>
              </a:rPr>
              <a:t>51</a:t>
            </a:r>
            <a:r>
              <a:rPr lang="zh-TW" altLang="en-US" sz="2000" dirty="0">
                <a:solidFill>
                  <a:schemeClr val="dk1"/>
                </a:solidFill>
                <a:latin typeface="微軟正黑體" panose="020B0604030504040204" pitchFamily="34" charset="-120"/>
                <a:ea typeface="微軟正黑體" panose="020B0604030504040204" pitchFamily="34" charset="-120"/>
              </a:rPr>
              <a:t>礦、未開工</a:t>
            </a:r>
            <a:r>
              <a:rPr lang="en-US" altLang="zh-TW" sz="2000" dirty="0">
                <a:solidFill>
                  <a:schemeClr val="dk1"/>
                </a:solidFill>
                <a:latin typeface="微軟正黑體" panose="020B0604030504040204" pitchFamily="34" charset="-120"/>
                <a:ea typeface="微軟正黑體" panose="020B0604030504040204" pitchFamily="34" charset="-120"/>
              </a:rPr>
              <a:t>1</a:t>
            </a:r>
            <a:r>
              <a:rPr lang="zh-TW" altLang="en-US" sz="2000" dirty="0">
                <a:solidFill>
                  <a:schemeClr val="dk1"/>
                </a:solidFill>
                <a:latin typeface="微軟正黑體" panose="020B0604030504040204" pitchFamily="34" charset="-120"/>
                <a:ea typeface="微軟正黑體" panose="020B0604030504040204" pitchFamily="34" charset="-120"/>
              </a:rPr>
              <a:t>礦</a:t>
            </a:r>
            <a:r>
              <a:rPr lang="en-US" altLang="zh-TW" sz="2000" dirty="0">
                <a:solidFill>
                  <a:schemeClr val="dk1"/>
                </a:solidFill>
                <a:latin typeface="微軟正黑體" panose="020B0604030504040204" pitchFamily="34" charset="-120"/>
                <a:ea typeface="微軟正黑體" panose="020B0604030504040204" pitchFamily="34" charset="-120"/>
              </a:rPr>
              <a:t>)</a:t>
            </a:r>
          </a:p>
        </p:txBody>
      </p:sp>
      <p:sp>
        <p:nvSpPr>
          <p:cNvPr id="6" name="圓角矩形圖說文字 5"/>
          <p:cNvSpPr/>
          <p:nvPr/>
        </p:nvSpPr>
        <p:spPr>
          <a:xfrm>
            <a:off x="5476567" y="1388938"/>
            <a:ext cx="3716593" cy="463057"/>
          </a:xfrm>
          <a:prstGeom prst="wedgeRoundRectCallout">
            <a:avLst>
              <a:gd name="adj1" fmla="val -37353"/>
              <a:gd name="adj2" fmla="val 98559"/>
              <a:gd name="adj3" fmla="val 16667"/>
            </a:avLst>
          </a:prstGeom>
          <a:solidFill>
            <a:srgbClr val="DBEFF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000" b="1" dirty="0">
                <a:solidFill>
                  <a:schemeClr val="tx1"/>
                </a:solidFill>
                <a:latin typeface="微軟正黑體" panose="020B0604030504040204" pitchFamily="34" charset="-120"/>
                <a:ea typeface="微軟正黑體" panose="020B0604030504040204" pitchFamily="34" charset="-120"/>
              </a:rPr>
              <a:t>持續輔導礦業權者依規定辦理</a:t>
            </a:r>
            <a:endParaRPr lang="en-US" altLang="zh-TW" sz="20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751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B9E1AB0A-A4A6-E580-24E1-AD2CEA755738}"/>
              </a:ext>
            </a:extLst>
          </p:cNvPr>
          <p:cNvSpPr>
            <a:spLocks noGrp="1"/>
          </p:cNvSpPr>
          <p:nvPr>
            <p:ph type="ctrTitle"/>
          </p:nvPr>
        </p:nvSpPr>
        <p:spPr>
          <a:xfrm>
            <a:off x="1524000" y="2689910"/>
            <a:ext cx="9144000" cy="2387600"/>
          </a:xfrm>
        </p:spPr>
        <p:txBody>
          <a:bodyPr anchor="ctr" anchorCtr="0">
            <a:normAutofit/>
          </a:bodyPr>
          <a:lstStyle/>
          <a:p>
            <a:pPr algn="ctr">
              <a:spcAft>
                <a:spcPts val="3000"/>
              </a:spcAft>
            </a:pPr>
            <a:r>
              <a:rPr lang="zh-TW" altLang="en-US" noProof="1">
                <a:solidFill>
                  <a:schemeClr val="accent1">
                    <a:lumMod val="75000"/>
                  </a:schemeClr>
                </a:solidFill>
              </a:rPr>
              <a:t>簡報結束</a:t>
            </a:r>
            <a:br>
              <a:rPr lang="en-US" altLang="zh-TW" noProof="1">
                <a:solidFill>
                  <a:schemeClr val="accent1">
                    <a:lumMod val="75000"/>
                  </a:schemeClr>
                </a:solidFill>
              </a:rPr>
            </a:br>
            <a:r>
              <a:rPr lang="zh-TW" altLang="en-US" noProof="1">
                <a:solidFill>
                  <a:schemeClr val="accent1">
                    <a:lumMod val="75000"/>
                  </a:schemeClr>
                </a:solidFill>
              </a:rPr>
              <a:t>感謝聆聽</a:t>
            </a:r>
            <a:endParaRPr lang="zh-TW" altLang="en-US" dirty="0"/>
          </a:p>
        </p:txBody>
      </p:sp>
    </p:spTree>
    <p:extLst>
      <p:ext uri="{BB962C8B-B14F-4D97-AF65-F5344CB8AC3E}">
        <p14:creationId xmlns:p14="http://schemas.microsoft.com/office/powerpoint/2010/main" val="170940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6447" y="996214"/>
            <a:ext cx="3152213" cy="46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4800" b="1" dirty="0">
                <a:solidFill>
                  <a:srgbClr val="004475"/>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簡報大綱</a:t>
            </a:r>
            <a:endParaRPr lang="en-US" altLang="zh-TW" sz="4800" b="1" dirty="0">
              <a:solidFill>
                <a:srgbClr val="004475"/>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內容版面配置區 2"/>
          <p:cNvSpPr txBox="1">
            <a:spLocks/>
          </p:cNvSpPr>
          <p:nvPr/>
        </p:nvSpPr>
        <p:spPr>
          <a:xfrm>
            <a:off x="1383704" y="1468152"/>
            <a:ext cx="6833695" cy="3319521"/>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lnSpc>
                <a:spcPct val="100000"/>
              </a:lnSpc>
              <a:spcBef>
                <a:spcPts val="0"/>
              </a:spcBef>
              <a:spcAft>
                <a:spcPts val="1800"/>
              </a:spcAft>
              <a:buFont typeface="+mj-ea"/>
              <a:buAutoNum type="ea1ChtPeriod"/>
            </a:pPr>
            <a:r>
              <a:rPr lang="zh-TW" altLang="en-US" sz="4000" b="1" dirty="0">
                <a:latin typeface="微軟正黑體" panose="020B0604030504040204" pitchFamily="34" charset="-120"/>
                <a:ea typeface="微軟正黑體" panose="020B0604030504040204" pitchFamily="34" charset="-120"/>
              </a:rPr>
              <a:t> 礦政組織架構</a:t>
            </a:r>
            <a:endParaRPr lang="en-US" altLang="zh-TW" sz="4000" b="1" dirty="0">
              <a:latin typeface="微軟正黑體" panose="020B0604030504040204" pitchFamily="34" charset="-120"/>
              <a:ea typeface="微軟正黑體" panose="020B0604030504040204" pitchFamily="34" charset="-120"/>
            </a:endParaRPr>
          </a:p>
          <a:p>
            <a:pPr marL="457200" indent="-457200" algn="l">
              <a:lnSpc>
                <a:spcPct val="100000"/>
              </a:lnSpc>
              <a:spcBef>
                <a:spcPts val="0"/>
              </a:spcBef>
              <a:spcAft>
                <a:spcPts val="1800"/>
              </a:spcAft>
              <a:buFont typeface="+mj-ea"/>
              <a:buAutoNum type="ea1ChtPeriod"/>
            </a:pPr>
            <a:r>
              <a:rPr lang="zh-TW" altLang="en-US" sz="4000" b="1" dirty="0">
                <a:latin typeface="微軟正黑體" panose="020B0604030504040204" pitchFamily="34" charset="-120"/>
                <a:ea typeface="微軟正黑體" panose="020B0604030504040204" pitchFamily="34" charset="-120"/>
              </a:rPr>
              <a:t> 礦業法概況</a:t>
            </a:r>
            <a:endParaRPr lang="en-US" altLang="zh-TW" sz="4000" b="1" dirty="0">
              <a:latin typeface="微軟正黑體" panose="020B0604030504040204" pitchFamily="34" charset="-120"/>
              <a:ea typeface="微軟正黑體" panose="020B0604030504040204" pitchFamily="34" charset="-120"/>
            </a:endParaRPr>
          </a:p>
          <a:p>
            <a:pPr marL="457200" indent="-457200" algn="l">
              <a:lnSpc>
                <a:spcPct val="100000"/>
              </a:lnSpc>
              <a:spcBef>
                <a:spcPts val="0"/>
              </a:spcBef>
              <a:spcAft>
                <a:spcPts val="1800"/>
              </a:spcAft>
              <a:buFont typeface="+mj-ea"/>
              <a:buAutoNum type="ea1ChtPeriod"/>
            </a:pPr>
            <a:r>
              <a:rPr lang="zh-TW" altLang="en-US" sz="4000" b="1" dirty="0">
                <a:latin typeface="微軟正黑體" panose="020B0604030504040204" pitchFamily="34" charset="-120"/>
                <a:ea typeface="微軟正黑體" panose="020B0604030504040204" pitchFamily="34" charset="-120"/>
              </a:rPr>
              <a:t> 各科業務推展情形</a:t>
            </a:r>
            <a:endParaRPr lang="en-US" altLang="zh-TW"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609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1291112" y="2547015"/>
            <a:ext cx="2054976" cy="645231"/>
          </a:xfrm>
          <a:prstGeom prst="roundRect">
            <a:avLst>
              <a:gd name="adj" fmla="val 0"/>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2000"/>
              </a:lnSpc>
            </a:pPr>
            <a:r>
              <a:rPr lang="zh-TW" altLang="en-US" sz="2000" b="1" dirty="0">
                <a:solidFill>
                  <a:schemeClr val="tx1"/>
                </a:solidFill>
                <a:latin typeface="微軟正黑體" panose="020B0604030504040204" pitchFamily="34" charset="-120"/>
                <a:ea typeface="微軟正黑體" panose="020B0604030504040204" pitchFamily="34" charset="-120"/>
              </a:rPr>
              <a:t>礦業權管理科</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ctr">
              <a:lnSpc>
                <a:spcPts val="1200"/>
              </a:lnSpc>
            </a:pPr>
            <a:r>
              <a:rPr lang="zh-TW" altLang="en-US" sz="1100" b="1" dirty="0">
                <a:solidFill>
                  <a:schemeClr val="tx1"/>
                </a:solidFill>
                <a:latin typeface="微軟正黑體" panose="020B0604030504040204" pitchFamily="34" charset="-120"/>
                <a:ea typeface="微軟正黑體" panose="020B0604030504040204" pitchFamily="34" charset="-120"/>
              </a:rPr>
              <a:t>科長</a:t>
            </a:r>
            <a:r>
              <a:rPr lang="en-US" altLang="zh-TW" sz="1100" b="1" dirty="0">
                <a:solidFill>
                  <a:schemeClr val="tx1"/>
                </a:solidFill>
                <a:latin typeface="微軟正黑體" panose="020B0604030504040204" pitchFamily="34" charset="-120"/>
                <a:ea typeface="微軟正黑體" panose="020B0604030504040204" pitchFamily="34" charset="-120"/>
              </a:rPr>
              <a:t>1</a:t>
            </a:r>
            <a:r>
              <a:rPr lang="zh-TW" altLang="en-US" sz="1100" b="1" dirty="0">
                <a:solidFill>
                  <a:schemeClr val="tx1"/>
                </a:solidFill>
                <a:latin typeface="微軟正黑體" panose="020B0604030504040204" pitchFamily="34" charset="-120"/>
                <a:ea typeface="微軟正黑體" panose="020B0604030504040204" pitchFamily="34" charset="-120"/>
              </a:rPr>
              <a:t>人、秘書</a:t>
            </a:r>
            <a:r>
              <a:rPr lang="en-US" altLang="zh-TW" sz="1100" b="1" dirty="0">
                <a:solidFill>
                  <a:schemeClr val="tx1"/>
                </a:solidFill>
                <a:latin typeface="微軟正黑體" panose="020B0604030504040204" pitchFamily="34" charset="-120"/>
                <a:ea typeface="微軟正黑體" panose="020B0604030504040204" pitchFamily="34" charset="-120"/>
              </a:rPr>
              <a:t>1</a:t>
            </a:r>
            <a:r>
              <a:rPr lang="zh-TW" altLang="en-US" sz="1100" b="1" dirty="0">
                <a:solidFill>
                  <a:schemeClr val="tx1"/>
                </a:solidFill>
                <a:latin typeface="微軟正黑體" panose="020B0604030504040204" pitchFamily="34" charset="-120"/>
                <a:ea typeface="微軟正黑體" panose="020B0604030504040204" pitchFamily="34" charset="-120"/>
              </a:rPr>
              <a:t>人、專員</a:t>
            </a:r>
            <a:r>
              <a:rPr lang="en-US" altLang="zh-TW" sz="1100" b="1" dirty="0">
                <a:solidFill>
                  <a:schemeClr val="tx1"/>
                </a:solidFill>
                <a:latin typeface="微軟正黑體" panose="020B0604030504040204" pitchFamily="34" charset="-120"/>
                <a:ea typeface="微軟正黑體" panose="020B0604030504040204" pitchFamily="34" charset="-120"/>
              </a:rPr>
              <a:t>1</a:t>
            </a:r>
            <a:r>
              <a:rPr lang="zh-TW" altLang="en-US" sz="1100" b="1" dirty="0">
                <a:solidFill>
                  <a:schemeClr val="tx1"/>
                </a:solidFill>
                <a:latin typeface="微軟正黑體" panose="020B0604030504040204" pitchFamily="34" charset="-120"/>
                <a:ea typeface="微軟正黑體" panose="020B0604030504040204" pitchFamily="34" charset="-120"/>
              </a:rPr>
              <a:t>人、技士</a:t>
            </a:r>
            <a:r>
              <a:rPr lang="en-US" altLang="zh-TW" sz="1100" b="1" dirty="0">
                <a:solidFill>
                  <a:schemeClr val="tx1"/>
                </a:solidFill>
                <a:latin typeface="微軟正黑體" panose="020B0604030504040204" pitchFamily="34" charset="-120"/>
                <a:ea typeface="微軟正黑體" panose="020B0604030504040204" pitchFamily="34" charset="-120"/>
              </a:rPr>
              <a:t>5</a:t>
            </a:r>
            <a:r>
              <a:rPr lang="zh-TW" altLang="en-US" sz="1100" b="1" dirty="0">
                <a:solidFill>
                  <a:schemeClr val="tx1"/>
                </a:solidFill>
                <a:latin typeface="微軟正黑體" panose="020B0604030504040204" pitchFamily="34" charset="-120"/>
                <a:ea typeface="微軟正黑體" panose="020B0604030504040204" pitchFamily="34" charset="-120"/>
              </a:rPr>
              <a:t>人、科員</a:t>
            </a:r>
            <a:r>
              <a:rPr lang="en-US" altLang="zh-TW" sz="1100" b="1" dirty="0">
                <a:solidFill>
                  <a:schemeClr val="tx1"/>
                </a:solidFill>
                <a:latin typeface="微軟正黑體" panose="020B0604030504040204" pitchFamily="34" charset="-120"/>
                <a:ea typeface="微軟正黑體" panose="020B0604030504040204" pitchFamily="34" charset="-120"/>
              </a:rPr>
              <a:t>1</a:t>
            </a:r>
            <a:r>
              <a:rPr lang="zh-TW" altLang="en-US" sz="1100" b="1" dirty="0">
                <a:solidFill>
                  <a:schemeClr val="tx1"/>
                </a:solidFill>
                <a:latin typeface="微軟正黑體" panose="020B0604030504040204" pitchFamily="34" charset="-120"/>
                <a:ea typeface="微軟正黑體" panose="020B0604030504040204" pitchFamily="34" charset="-120"/>
              </a:rPr>
              <a:t>人</a:t>
            </a:r>
            <a:endParaRPr lang="en-US" altLang="zh-TW" sz="1100" b="1" dirty="0">
              <a:solidFill>
                <a:schemeClr val="tx1"/>
              </a:solidFill>
              <a:latin typeface="微軟正黑體" panose="020B0604030504040204" pitchFamily="34" charset="-120"/>
              <a:ea typeface="微軟正黑體" panose="020B0604030504040204" pitchFamily="34" charset="-120"/>
            </a:endParaRPr>
          </a:p>
        </p:txBody>
      </p:sp>
      <p:sp>
        <p:nvSpPr>
          <p:cNvPr id="5" name="圓角矩形 4"/>
          <p:cNvSpPr/>
          <p:nvPr/>
        </p:nvSpPr>
        <p:spPr>
          <a:xfrm>
            <a:off x="3703906" y="2547015"/>
            <a:ext cx="2054976" cy="655536"/>
          </a:xfrm>
          <a:prstGeom prst="roundRect">
            <a:avLst>
              <a:gd name="adj" fmla="val 0"/>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2000"/>
              </a:lnSpc>
            </a:pPr>
            <a:r>
              <a:rPr lang="zh-TW" altLang="en-US" sz="2000" b="1" dirty="0">
                <a:solidFill>
                  <a:schemeClr val="tx1"/>
                </a:solidFill>
                <a:latin typeface="微軟正黑體" panose="020B0604030504040204" pitchFamily="34" charset="-120"/>
                <a:ea typeface="微軟正黑體" panose="020B0604030504040204" pitchFamily="34" charset="-120"/>
              </a:rPr>
              <a:t>礦業用地管理科</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ctr">
              <a:lnSpc>
                <a:spcPts val="1200"/>
              </a:lnSpc>
            </a:pPr>
            <a:r>
              <a:rPr lang="zh-TW" altLang="en-US" sz="1100" b="1" dirty="0">
                <a:solidFill>
                  <a:schemeClr val="tx1"/>
                </a:solidFill>
                <a:latin typeface="微軟正黑體" panose="020B0604030504040204" pitchFamily="34" charset="-120"/>
                <a:ea typeface="微軟正黑體" panose="020B0604030504040204" pitchFamily="34" charset="-120"/>
              </a:rPr>
              <a:t>科長</a:t>
            </a:r>
            <a:r>
              <a:rPr lang="en-US" altLang="zh-TW" sz="1100" b="1" dirty="0">
                <a:solidFill>
                  <a:schemeClr val="tx1"/>
                </a:solidFill>
                <a:latin typeface="微軟正黑體" panose="020B0604030504040204" pitchFamily="34" charset="-120"/>
                <a:ea typeface="微軟正黑體" panose="020B0604030504040204" pitchFamily="34" charset="-120"/>
              </a:rPr>
              <a:t>1</a:t>
            </a:r>
            <a:r>
              <a:rPr lang="zh-TW" altLang="en-US" sz="1100" b="1" dirty="0">
                <a:solidFill>
                  <a:schemeClr val="tx1"/>
                </a:solidFill>
                <a:latin typeface="微軟正黑體" panose="020B0604030504040204" pitchFamily="34" charset="-120"/>
                <a:ea typeface="微軟正黑體" panose="020B0604030504040204" pitchFamily="34" charset="-120"/>
              </a:rPr>
              <a:t>人、技正</a:t>
            </a:r>
            <a:r>
              <a:rPr lang="en-US" altLang="zh-TW" sz="1100" b="1" dirty="0">
                <a:solidFill>
                  <a:schemeClr val="tx1"/>
                </a:solidFill>
                <a:latin typeface="微軟正黑體" panose="020B0604030504040204" pitchFamily="34" charset="-120"/>
                <a:ea typeface="微軟正黑體" panose="020B0604030504040204" pitchFamily="34" charset="-120"/>
              </a:rPr>
              <a:t>1</a:t>
            </a:r>
            <a:r>
              <a:rPr lang="zh-TW" altLang="en-US" sz="1100" b="1" dirty="0">
                <a:solidFill>
                  <a:schemeClr val="tx1"/>
                </a:solidFill>
                <a:latin typeface="微軟正黑體" panose="020B0604030504040204" pitchFamily="34" charset="-120"/>
                <a:ea typeface="微軟正黑體" panose="020B0604030504040204" pitchFamily="34" charset="-120"/>
              </a:rPr>
              <a:t>人、專員</a:t>
            </a:r>
            <a:r>
              <a:rPr lang="en-US" altLang="zh-TW" sz="1100" b="1" dirty="0">
                <a:solidFill>
                  <a:schemeClr val="tx1"/>
                </a:solidFill>
                <a:latin typeface="微軟正黑體" panose="020B0604030504040204" pitchFamily="34" charset="-120"/>
                <a:ea typeface="微軟正黑體" panose="020B0604030504040204" pitchFamily="34" charset="-120"/>
              </a:rPr>
              <a:t>1</a:t>
            </a:r>
            <a:r>
              <a:rPr lang="zh-TW" altLang="en-US" sz="1100" b="1" dirty="0">
                <a:solidFill>
                  <a:schemeClr val="tx1"/>
                </a:solidFill>
                <a:latin typeface="微軟正黑體" panose="020B0604030504040204" pitchFamily="34" charset="-120"/>
                <a:ea typeface="微軟正黑體" panose="020B0604030504040204" pitchFamily="34" charset="-120"/>
              </a:rPr>
              <a:t>人、技士</a:t>
            </a:r>
            <a:r>
              <a:rPr lang="en-US" altLang="zh-TW" sz="1100" b="1" dirty="0">
                <a:solidFill>
                  <a:schemeClr val="tx1"/>
                </a:solidFill>
                <a:latin typeface="微軟正黑體" panose="020B0604030504040204" pitchFamily="34" charset="-120"/>
                <a:ea typeface="微軟正黑體" panose="020B0604030504040204" pitchFamily="34" charset="-120"/>
              </a:rPr>
              <a:t>3</a:t>
            </a:r>
            <a:r>
              <a:rPr lang="zh-TW" altLang="en-US" sz="1100" b="1" dirty="0">
                <a:solidFill>
                  <a:schemeClr val="tx1"/>
                </a:solidFill>
                <a:latin typeface="微軟正黑體" panose="020B0604030504040204" pitchFamily="34" charset="-120"/>
                <a:ea typeface="微軟正黑體" panose="020B0604030504040204" pitchFamily="34" charset="-120"/>
              </a:rPr>
              <a:t>人、科員</a:t>
            </a:r>
            <a:r>
              <a:rPr lang="en-US" altLang="zh-TW" sz="1100" b="1" dirty="0">
                <a:solidFill>
                  <a:schemeClr val="tx1"/>
                </a:solidFill>
                <a:latin typeface="微軟正黑體" panose="020B0604030504040204" pitchFamily="34" charset="-120"/>
                <a:ea typeface="微軟正黑體" panose="020B0604030504040204" pitchFamily="34" charset="-120"/>
              </a:rPr>
              <a:t>2</a:t>
            </a:r>
            <a:r>
              <a:rPr lang="zh-TW" altLang="en-US" sz="1100" b="1" dirty="0">
                <a:solidFill>
                  <a:schemeClr val="tx1"/>
                </a:solidFill>
                <a:latin typeface="微軟正黑體" panose="020B0604030504040204" pitchFamily="34" charset="-120"/>
                <a:ea typeface="微軟正黑體" panose="020B0604030504040204" pitchFamily="34" charset="-120"/>
              </a:rPr>
              <a:t>人、技佐</a:t>
            </a:r>
            <a:r>
              <a:rPr lang="en-US" altLang="zh-TW" sz="1100" b="1" dirty="0">
                <a:solidFill>
                  <a:schemeClr val="tx1"/>
                </a:solidFill>
                <a:latin typeface="微軟正黑體" panose="020B0604030504040204" pitchFamily="34" charset="-120"/>
                <a:ea typeface="微軟正黑體" panose="020B0604030504040204" pitchFamily="34" charset="-120"/>
              </a:rPr>
              <a:t>1</a:t>
            </a:r>
            <a:r>
              <a:rPr lang="zh-TW" altLang="en-US" sz="1100" b="1" dirty="0">
                <a:solidFill>
                  <a:schemeClr val="tx1"/>
                </a:solidFill>
                <a:latin typeface="微軟正黑體" panose="020B0604030504040204" pitchFamily="34" charset="-120"/>
                <a:ea typeface="微軟正黑體" panose="020B0604030504040204" pitchFamily="34" charset="-120"/>
              </a:rPr>
              <a:t>人</a:t>
            </a:r>
            <a:endParaRPr lang="en-US" altLang="zh-TW" sz="1100" b="1" dirty="0">
              <a:solidFill>
                <a:schemeClr val="tx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8529494" y="2547015"/>
            <a:ext cx="2054976" cy="645230"/>
          </a:xfrm>
          <a:prstGeom prst="roundRect">
            <a:avLst>
              <a:gd name="adj" fmla="val 0"/>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2000"/>
              </a:lnSpc>
            </a:pPr>
            <a:r>
              <a:rPr lang="zh-TW" altLang="en-US" sz="2000" b="1" dirty="0">
                <a:solidFill>
                  <a:schemeClr val="tx1"/>
                </a:solidFill>
                <a:latin typeface="微軟正黑體" panose="020B0604030504040204" pitchFamily="34" charset="-120"/>
                <a:ea typeface="微軟正黑體" panose="020B0604030504040204" pitchFamily="34" charset="-120"/>
              </a:rPr>
              <a:t>東區礦政科</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ctr">
              <a:lnSpc>
                <a:spcPts val="1200"/>
              </a:lnSpc>
            </a:pPr>
            <a:r>
              <a:rPr lang="zh-TW" altLang="en-US" sz="1100" b="1" dirty="0">
                <a:solidFill>
                  <a:schemeClr val="tx1"/>
                </a:solidFill>
                <a:latin typeface="微軟正黑體" panose="020B0604030504040204" pitchFamily="34" charset="-120"/>
                <a:ea typeface="微軟正黑體" panose="020B0604030504040204" pitchFamily="34" charset="-120"/>
              </a:rPr>
              <a:t>科長</a:t>
            </a:r>
            <a:r>
              <a:rPr lang="en-US" altLang="zh-TW" sz="1100" b="1" dirty="0">
                <a:solidFill>
                  <a:schemeClr val="tx1"/>
                </a:solidFill>
                <a:latin typeface="微軟正黑體" panose="020B0604030504040204" pitchFamily="34" charset="-120"/>
                <a:ea typeface="微軟正黑體" panose="020B0604030504040204" pitchFamily="34" charset="-120"/>
              </a:rPr>
              <a:t>1</a:t>
            </a:r>
            <a:r>
              <a:rPr lang="zh-TW" altLang="en-US" sz="1100" b="1" dirty="0">
                <a:solidFill>
                  <a:schemeClr val="tx1"/>
                </a:solidFill>
                <a:latin typeface="微軟正黑體" panose="020B0604030504040204" pitchFamily="34" charset="-120"/>
                <a:ea typeface="微軟正黑體" panose="020B0604030504040204" pitchFamily="34" charset="-120"/>
              </a:rPr>
              <a:t>人、技正</a:t>
            </a:r>
            <a:r>
              <a:rPr lang="en-US" altLang="zh-TW" sz="1100" b="1" dirty="0">
                <a:solidFill>
                  <a:schemeClr val="tx1"/>
                </a:solidFill>
                <a:latin typeface="微軟正黑體" panose="020B0604030504040204" pitchFamily="34" charset="-120"/>
                <a:ea typeface="微軟正黑體" panose="020B0604030504040204" pitchFamily="34" charset="-120"/>
              </a:rPr>
              <a:t>1</a:t>
            </a:r>
            <a:r>
              <a:rPr lang="zh-TW" altLang="en-US" sz="1100" b="1" dirty="0">
                <a:solidFill>
                  <a:schemeClr val="tx1"/>
                </a:solidFill>
                <a:latin typeface="微軟正黑體" panose="020B0604030504040204" pitchFamily="34" charset="-120"/>
                <a:ea typeface="微軟正黑體" panose="020B0604030504040204" pitchFamily="34" charset="-120"/>
              </a:rPr>
              <a:t>人、技士</a:t>
            </a:r>
            <a:r>
              <a:rPr lang="en-US" altLang="zh-TW" sz="1100" b="1" dirty="0">
                <a:solidFill>
                  <a:schemeClr val="tx1"/>
                </a:solidFill>
                <a:latin typeface="微軟正黑體" panose="020B0604030504040204" pitchFamily="34" charset="-120"/>
                <a:ea typeface="微軟正黑體" panose="020B0604030504040204" pitchFamily="34" charset="-120"/>
              </a:rPr>
              <a:t>4</a:t>
            </a:r>
            <a:r>
              <a:rPr lang="zh-TW" altLang="en-US" sz="1100" b="1" dirty="0">
                <a:solidFill>
                  <a:schemeClr val="tx1"/>
                </a:solidFill>
                <a:latin typeface="微軟正黑體" panose="020B0604030504040204" pitchFamily="34" charset="-120"/>
                <a:ea typeface="微軟正黑體" panose="020B0604030504040204" pitchFamily="34" charset="-120"/>
              </a:rPr>
              <a:t>人、科員</a:t>
            </a:r>
            <a:r>
              <a:rPr lang="en-US" altLang="zh-TW" sz="1100" b="1" dirty="0">
                <a:solidFill>
                  <a:schemeClr val="tx1"/>
                </a:solidFill>
                <a:latin typeface="微軟正黑體" panose="020B0604030504040204" pitchFamily="34" charset="-120"/>
                <a:ea typeface="微軟正黑體" panose="020B0604030504040204" pitchFamily="34" charset="-120"/>
              </a:rPr>
              <a:t>2</a:t>
            </a:r>
            <a:r>
              <a:rPr lang="zh-TW" altLang="en-US" sz="1100" b="1" dirty="0">
                <a:solidFill>
                  <a:schemeClr val="tx1"/>
                </a:solidFill>
                <a:latin typeface="微軟正黑體" panose="020B0604030504040204" pitchFamily="34" charset="-120"/>
                <a:ea typeface="微軟正黑體" panose="020B0604030504040204" pitchFamily="34" charset="-120"/>
              </a:rPr>
              <a:t>人</a:t>
            </a:r>
            <a:endParaRPr lang="en-US" altLang="zh-TW" sz="1100" b="1" dirty="0">
              <a:solidFill>
                <a:schemeClr val="tx1"/>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6116700" y="2547016"/>
            <a:ext cx="2054976" cy="655535"/>
          </a:xfrm>
          <a:prstGeom prst="roundRect">
            <a:avLst>
              <a:gd name="adj" fmla="val 0"/>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2000"/>
              </a:lnSpc>
            </a:pPr>
            <a:r>
              <a:rPr lang="zh-TW" altLang="en-US" sz="2000" b="1" dirty="0">
                <a:solidFill>
                  <a:schemeClr val="tx1"/>
                </a:solidFill>
                <a:latin typeface="微軟正黑體" panose="020B0604030504040204" pitchFamily="34" charset="-120"/>
                <a:ea typeface="微軟正黑體" panose="020B0604030504040204" pitchFamily="34" charset="-120"/>
              </a:rPr>
              <a:t>礦業經濟科</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ctr">
              <a:lnSpc>
                <a:spcPts val="1200"/>
              </a:lnSpc>
            </a:pPr>
            <a:r>
              <a:rPr lang="zh-TW" altLang="en-US" sz="1100" b="1" dirty="0">
                <a:solidFill>
                  <a:schemeClr val="tx1"/>
                </a:solidFill>
                <a:latin typeface="微軟正黑體" panose="020B0604030504040204" pitchFamily="34" charset="-120"/>
                <a:ea typeface="微軟正黑體" panose="020B0604030504040204" pitchFamily="34" charset="-120"/>
              </a:rPr>
              <a:t>科長</a:t>
            </a:r>
            <a:r>
              <a:rPr lang="en-US" altLang="zh-TW" sz="1100" b="1" dirty="0">
                <a:solidFill>
                  <a:schemeClr val="tx1"/>
                </a:solidFill>
                <a:latin typeface="微軟正黑體" panose="020B0604030504040204" pitchFamily="34" charset="-120"/>
                <a:ea typeface="微軟正黑體" panose="020B0604030504040204" pitchFamily="34" charset="-120"/>
              </a:rPr>
              <a:t>1</a:t>
            </a:r>
            <a:r>
              <a:rPr lang="zh-TW" altLang="en-US" sz="1100" b="1" dirty="0">
                <a:solidFill>
                  <a:schemeClr val="tx1"/>
                </a:solidFill>
                <a:latin typeface="微軟正黑體" panose="020B0604030504040204" pitchFamily="34" charset="-120"/>
                <a:ea typeface="微軟正黑體" panose="020B0604030504040204" pitchFamily="34" charset="-120"/>
              </a:rPr>
              <a:t>人、技正</a:t>
            </a:r>
            <a:r>
              <a:rPr lang="en-US" altLang="zh-TW" sz="1100" b="1" dirty="0">
                <a:solidFill>
                  <a:schemeClr val="tx1"/>
                </a:solidFill>
                <a:latin typeface="微軟正黑體" panose="020B0604030504040204" pitchFamily="34" charset="-120"/>
                <a:ea typeface="微軟正黑體" panose="020B0604030504040204" pitchFamily="34" charset="-120"/>
              </a:rPr>
              <a:t>1</a:t>
            </a:r>
            <a:r>
              <a:rPr lang="zh-TW" altLang="en-US" sz="1100" b="1" dirty="0">
                <a:solidFill>
                  <a:schemeClr val="tx1"/>
                </a:solidFill>
                <a:latin typeface="微軟正黑體" panose="020B0604030504040204" pitchFamily="34" charset="-120"/>
                <a:ea typeface="微軟正黑體" panose="020B0604030504040204" pitchFamily="34" charset="-120"/>
              </a:rPr>
              <a:t>人、技士</a:t>
            </a:r>
            <a:r>
              <a:rPr lang="en-US" altLang="zh-TW" sz="1100" b="1" dirty="0">
                <a:solidFill>
                  <a:schemeClr val="tx1"/>
                </a:solidFill>
                <a:latin typeface="微軟正黑體" panose="020B0604030504040204" pitchFamily="34" charset="-120"/>
                <a:ea typeface="微軟正黑體" panose="020B0604030504040204" pitchFamily="34" charset="-120"/>
              </a:rPr>
              <a:t>4</a:t>
            </a:r>
            <a:r>
              <a:rPr lang="zh-TW" altLang="en-US" sz="1100" b="1" dirty="0">
                <a:solidFill>
                  <a:schemeClr val="tx1"/>
                </a:solidFill>
                <a:latin typeface="微軟正黑體" panose="020B0604030504040204" pitchFamily="34" charset="-120"/>
                <a:ea typeface="微軟正黑體" panose="020B0604030504040204" pitchFamily="34" charset="-120"/>
              </a:rPr>
              <a:t>人、科員</a:t>
            </a:r>
            <a:r>
              <a:rPr lang="en-US" altLang="zh-TW" sz="1100" b="1" dirty="0">
                <a:solidFill>
                  <a:schemeClr val="tx1"/>
                </a:solidFill>
                <a:latin typeface="微軟正黑體" panose="020B0604030504040204" pitchFamily="34" charset="-120"/>
                <a:ea typeface="微軟正黑體" panose="020B0604030504040204" pitchFamily="34" charset="-120"/>
              </a:rPr>
              <a:t>1</a:t>
            </a:r>
            <a:r>
              <a:rPr lang="zh-TW" altLang="en-US" sz="1100" b="1" dirty="0">
                <a:solidFill>
                  <a:schemeClr val="tx1"/>
                </a:solidFill>
                <a:latin typeface="微軟正黑體" panose="020B0604030504040204" pitchFamily="34" charset="-120"/>
                <a:ea typeface="微軟正黑體" panose="020B0604030504040204" pitchFamily="34" charset="-120"/>
              </a:rPr>
              <a:t>人</a:t>
            </a:r>
            <a:endParaRPr lang="en-US" altLang="zh-TW" sz="1100" b="1" dirty="0">
              <a:solidFill>
                <a:schemeClr val="tx1"/>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5265109" y="982886"/>
            <a:ext cx="1379912" cy="386696"/>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200" b="1" dirty="0">
                <a:solidFill>
                  <a:schemeClr val="tx1"/>
                </a:solidFill>
                <a:latin typeface="微軟正黑體" panose="020B0604030504040204" pitchFamily="34" charset="-120"/>
                <a:ea typeface="微軟正黑體" panose="020B0604030504040204" pitchFamily="34" charset="-120"/>
              </a:rPr>
              <a:t>組長</a:t>
            </a:r>
          </a:p>
        </p:txBody>
      </p:sp>
      <p:sp>
        <p:nvSpPr>
          <p:cNvPr id="10" name="圓角矩形 9"/>
          <p:cNvSpPr/>
          <p:nvPr/>
        </p:nvSpPr>
        <p:spPr>
          <a:xfrm>
            <a:off x="5265109" y="1593333"/>
            <a:ext cx="1379912" cy="386696"/>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200" b="1" dirty="0">
                <a:solidFill>
                  <a:schemeClr val="tx1"/>
                </a:solidFill>
                <a:latin typeface="微軟正黑體" panose="020B0604030504040204" pitchFamily="34" charset="-120"/>
                <a:ea typeface="微軟正黑體" panose="020B0604030504040204" pitchFamily="34" charset="-120"/>
              </a:rPr>
              <a:t>副組長</a:t>
            </a:r>
          </a:p>
        </p:txBody>
      </p:sp>
      <p:cxnSp>
        <p:nvCxnSpPr>
          <p:cNvPr id="11" name="直線單箭頭接點 10"/>
          <p:cNvCxnSpPr/>
          <p:nvPr/>
        </p:nvCxnSpPr>
        <p:spPr>
          <a:xfrm>
            <a:off x="5955065" y="1356659"/>
            <a:ext cx="0" cy="2366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矩形 1"/>
          <p:cNvSpPr/>
          <p:nvPr/>
        </p:nvSpPr>
        <p:spPr>
          <a:xfrm>
            <a:off x="342633" y="16156"/>
            <a:ext cx="3467616" cy="584775"/>
          </a:xfrm>
          <a:prstGeom prst="rect">
            <a:avLst/>
          </a:prstGeom>
        </p:spPr>
        <p:txBody>
          <a:bodyPr wrap="none">
            <a:spAutoFit/>
          </a:bodyPr>
          <a:lstStyle/>
          <a:p>
            <a:pPr>
              <a:spcAft>
                <a:spcPts val="1800"/>
              </a:spcAft>
            </a:pPr>
            <a:r>
              <a:rPr lang="zh-TW" altLang="en-US" sz="3200" b="1" dirty="0">
                <a:latin typeface="微軟正黑體" panose="020B0604030504040204" pitchFamily="34" charset="-120"/>
                <a:ea typeface="微軟正黑體" panose="020B0604030504040204" pitchFamily="34" charset="-120"/>
              </a:rPr>
              <a:t>一、礦政組織架構</a:t>
            </a:r>
            <a:endParaRPr lang="en-US" altLang="zh-TW" sz="3200" b="1" dirty="0">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2"/>
          <a:stretch>
            <a:fillRect/>
          </a:stretch>
        </p:blipFill>
        <p:spPr>
          <a:xfrm>
            <a:off x="4060177" y="1045019"/>
            <a:ext cx="859954" cy="859954"/>
          </a:xfrm>
          <a:prstGeom prst="rect">
            <a:avLst/>
          </a:prstGeom>
        </p:spPr>
      </p:pic>
      <p:sp>
        <p:nvSpPr>
          <p:cNvPr id="14" name="矩形 13"/>
          <p:cNvSpPr/>
          <p:nvPr/>
        </p:nvSpPr>
        <p:spPr>
          <a:xfrm>
            <a:off x="1219793" y="3359127"/>
            <a:ext cx="6253444" cy="2616101"/>
          </a:xfrm>
          <a:prstGeom prst="rect">
            <a:avLst/>
          </a:prstGeom>
        </p:spPr>
        <p:txBody>
          <a:bodyPr wrap="square">
            <a:spAutoFit/>
          </a:bodyPr>
          <a:lstStyle/>
          <a:p>
            <a:pPr fontAlgn="base"/>
            <a:r>
              <a:rPr lang="zh-TW" altLang="en-US" sz="2400" b="1" dirty="0">
                <a:latin typeface="微軟正黑體" panose="020B0604030504040204" pitchFamily="34" charset="-120"/>
                <a:ea typeface="微軟正黑體" panose="020B0604030504040204" pitchFamily="34" charset="-120"/>
              </a:rPr>
              <a:t>核心業務：</a:t>
            </a:r>
          </a:p>
          <a:p>
            <a:pPr marL="342900" indent="-342900" fontAlgn="base">
              <a:buFont typeface="+mj-lt"/>
              <a:buAutoNum type="arabicPeriod"/>
            </a:pPr>
            <a:r>
              <a:rPr lang="zh-TW" altLang="en-US" sz="2000" dirty="0">
                <a:latin typeface="微軟正黑體" panose="020B0604030504040204" pitchFamily="34" charset="-120"/>
                <a:ea typeface="微軟正黑體" panose="020B0604030504040204" pitchFamily="34" charset="-120"/>
              </a:rPr>
              <a:t>礦業政策、礦業法令之擬定、修正、解釋及推動。</a:t>
            </a:r>
            <a:endParaRPr lang="en-US" altLang="zh-TW" sz="2000" dirty="0">
              <a:latin typeface="微軟正黑體" panose="020B0604030504040204" pitchFamily="34" charset="-120"/>
              <a:ea typeface="微軟正黑體" panose="020B0604030504040204" pitchFamily="34" charset="-120"/>
            </a:endParaRPr>
          </a:p>
          <a:p>
            <a:pPr marL="342900" indent="-342900" fontAlgn="base">
              <a:buFont typeface="+mj-lt"/>
              <a:buAutoNum type="arabicPeriod"/>
            </a:pPr>
            <a:r>
              <a:rPr lang="zh-TW" altLang="en-US" sz="2000" dirty="0">
                <a:latin typeface="微軟正黑體" panose="020B0604030504040204" pitchFamily="34" charset="-120"/>
                <a:ea typeface="微軟正黑體" panose="020B0604030504040204" pitchFamily="34" charset="-120"/>
              </a:rPr>
              <a:t>礦業權案件、礦業用地核定</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變更</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案件之辦理。</a:t>
            </a:r>
            <a:endParaRPr lang="en-US" altLang="zh-TW" sz="2000" dirty="0">
              <a:latin typeface="微軟正黑體" panose="020B0604030504040204" pitchFamily="34" charset="-120"/>
              <a:ea typeface="微軟正黑體" panose="020B0604030504040204" pitchFamily="34" charset="-120"/>
            </a:endParaRPr>
          </a:p>
          <a:p>
            <a:pPr marL="342900" indent="-342900" fontAlgn="base">
              <a:buFont typeface="+mj-lt"/>
              <a:buAutoNum type="arabicPeriod"/>
            </a:pPr>
            <a:r>
              <a:rPr lang="zh-TW" altLang="en-US" sz="2000" dirty="0">
                <a:latin typeface="微軟正黑體" panose="020B0604030504040204" pitchFamily="34" charset="-120"/>
                <a:ea typeface="微軟正黑體" panose="020B0604030504040204" pitchFamily="34" charset="-120"/>
              </a:rPr>
              <a:t>年度施工計畫書備查、礦場登記證核</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換</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發。</a:t>
            </a:r>
            <a:endParaRPr lang="en-US" altLang="zh-TW" sz="2000" dirty="0">
              <a:latin typeface="微軟正黑體" panose="020B0604030504040204" pitchFamily="34" charset="-120"/>
              <a:ea typeface="微軟正黑體" panose="020B0604030504040204" pitchFamily="34" charset="-120"/>
            </a:endParaRPr>
          </a:p>
          <a:p>
            <a:pPr marL="342900" indent="-342900" fontAlgn="base">
              <a:buFont typeface="+mj-lt"/>
              <a:buAutoNum type="arabicPeriod"/>
            </a:pPr>
            <a:r>
              <a:rPr lang="zh-TW" altLang="en-US" sz="2000" dirty="0">
                <a:latin typeface="微軟正黑體" panose="020B0604030504040204" pitchFamily="34" charset="-120"/>
                <a:ea typeface="微軟正黑體" panose="020B0604030504040204" pitchFamily="34" charset="-120"/>
              </a:rPr>
              <a:t>徵收礦業權費及礦產權利金、礦業開發回饋措施。</a:t>
            </a:r>
            <a:endParaRPr lang="en-US" altLang="zh-TW" sz="2000" dirty="0">
              <a:latin typeface="微軟正黑體" panose="020B0604030504040204" pitchFamily="34" charset="-120"/>
              <a:ea typeface="微軟正黑體" panose="020B0604030504040204" pitchFamily="34" charset="-120"/>
            </a:endParaRPr>
          </a:p>
          <a:p>
            <a:pPr marL="342900" indent="-342900" fontAlgn="base">
              <a:buFont typeface="+mj-lt"/>
              <a:buAutoNum type="arabicPeriod"/>
            </a:pPr>
            <a:r>
              <a:rPr lang="zh-TW" altLang="en-US" sz="2000" dirty="0">
                <a:latin typeface="微軟正黑體" panose="020B0604030504040204" pitchFamily="34" charset="-120"/>
                <a:ea typeface="微軟正黑體" panose="020B0604030504040204" pitchFamily="34" charset="-120"/>
              </a:rPr>
              <a:t>礦業簿收報及查核、礦業產銷資料統計及管理、礦產品專案輸出處理。</a:t>
            </a:r>
            <a:endParaRPr lang="en-US" altLang="zh-TW" sz="2000" dirty="0">
              <a:latin typeface="微軟正黑體" panose="020B0604030504040204" pitchFamily="34" charset="-120"/>
              <a:ea typeface="微軟正黑體" panose="020B0604030504040204" pitchFamily="34" charset="-120"/>
            </a:endParaRPr>
          </a:p>
          <a:p>
            <a:pPr marL="342900" indent="-342900" fontAlgn="base">
              <a:buFont typeface="+mj-lt"/>
              <a:buAutoNum type="arabicPeriod"/>
            </a:pPr>
            <a:r>
              <a:rPr lang="zh-TW" altLang="en-US" sz="2000" dirty="0">
                <a:latin typeface="微軟正黑體" panose="020B0604030504040204" pitchFamily="34" charset="-120"/>
                <a:ea typeface="微軟正黑體" panose="020B0604030504040204" pitchFamily="34" charset="-120"/>
              </a:rPr>
              <a:t>科發計畫、政策計畫之推動。</a:t>
            </a:r>
            <a:endParaRPr lang="en-US" altLang="zh-TW" sz="2000" dirty="0">
              <a:latin typeface="微軟正黑體" panose="020B0604030504040204" pitchFamily="34" charset="-120"/>
              <a:ea typeface="微軟正黑體" panose="020B0604030504040204" pitchFamily="34" charset="-120"/>
            </a:endParaRPr>
          </a:p>
        </p:txBody>
      </p:sp>
      <p:sp>
        <p:nvSpPr>
          <p:cNvPr id="3" name="圓角矩形 8">
            <a:extLst>
              <a:ext uri="{FF2B5EF4-FFF2-40B4-BE49-F238E27FC236}">
                <a16:creationId xmlns:a16="http://schemas.microsoft.com/office/drawing/2014/main" id="{CE82DB04-8296-BF19-C3A7-8425DAA14E69}"/>
              </a:ext>
            </a:extLst>
          </p:cNvPr>
          <p:cNvSpPr/>
          <p:nvPr/>
        </p:nvSpPr>
        <p:spPr>
          <a:xfrm>
            <a:off x="6809742" y="982886"/>
            <a:ext cx="1719752" cy="386696"/>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200" b="1" dirty="0">
                <a:solidFill>
                  <a:schemeClr val="tx1"/>
                </a:solidFill>
                <a:latin typeface="微軟正黑體" panose="020B0604030504040204" pitchFamily="34" charset="-120"/>
                <a:ea typeface="微軟正黑體" panose="020B0604030504040204" pitchFamily="34" charset="-120"/>
              </a:rPr>
              <a:t>施組長信宏</a:t>
            </a:r>
          </a:p>
        </p:txBody>
      </p:sp>
      <p:sp>
        <p:nvSpPr>
          <p:cNvPr id="6" name="圓角矩形 8">
            <a:extLst>
              <a:ext uri="{FF2B5EF4-FFF2-40B4-BE49-F238E27FC236}">
                <a16:creationId xmlns:a16="http://schemas.microsoft.com/office/drawing/2014/main" id="{24090F82-8677-38B1-136F-62C15D423213}"/>
              </a:ext>
            </a:extLst>
          </p:cNvPr>
          <p:cNvSpPr/>
          <p:nvPr/>
        </p:nvSpPr>
        <p:spPr>
          <a:xfrm>
            <a:off x="6809742" y="1593333"/>
            <a:ext cx="1957186" cy="386696"/>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200" b="1" dirty="0">
                <a:solidFill>
                  <a:schemeClr val="tx1"/>
                </a:solidFill>
                <a:latin typeface="微軟正黑體" panose="020B0604030504040204" pitchFamily="34" charset="-120"/>
                <a:ea typeface="微軟正黑體" panose="020B0604030504040204" pitchFamily="34" charset="-120"/>
              </a:rPr>
              <a:t>林副組長群捷</a:t>
            </a:r>
          </a:p>
        </p:txBody>
      </p:sp>
      <p:cxnSp>
        <p:nvCxnSpPr>
          <p:cNvPr id="16" name="直線單箭頭接點 15">
            <a:extLst>
              <a:ext uri="{FF2B5EF4-FFF2-40B4-BE49-F238E27FC236}">
                <a16:creationId xmlns:a16="http://schemas.microsoft.com/office/drawing/2014/main" id="{329511C8-F980-33A7-7A93-C7612786C299}"/>
              </a:ext>
            </a:extLst>
          </p:cNvPr>
          <p:cNvCxnSpPr>
            <a:stCxn id="10" idx="2"/>
            <a:endCxn id="4" idx="0"/>
          </p:cNvCxnSpPr>
          <p:nvPr/>
        </p:nvCxnSpPr>
        <p:spPr>
          <a:xfrm flipH="1">
            <a:off x="2318600" y="1980029"/>
            <a:ext cx="3636465" cy="5669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線單箭頭接點 17">
            <a:extLst>
              <a:ext uri="{FF2B5EF4-FFF2-40B4-BE49-F238E27FC236}">
                <a16:creationId xmlns:a16="http://schemas.microsoft.com/office/drawing/2014/main" id="{6EF41729-66C3-FBE6-7C14-3B087CC23B10}"/>
              </a:ext>
            </a:extLst>
          </p:cNvPr>
          <p:cNvCxnSpPr>
            <a:stCxn id="10" idx="2"/>
            <a:endCxn id="5" idx="0"/>
          </p:cNvCxnSpPr>
          <p:nvPr/>
        </p:nvCxnSpPr>
        <p:spPr>
          <a:xfrm flipH="1">
            <a:off x="4731394" y="1980029"/>
            <a:ext cx="1223671" cy="5669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線單箭頭接點 19">
            <a:extLst>
              <a:ext uri="{FF2B5EF4-FFF2-40B4-BE49-F238E27FC236}">
                <a16:creationId xmlns:a16="http://schemas.microsoft.com/office/drawing/2014/main" id="{4F96A1BB-1CB9-0934-65CA-7FDA3B443B0B}"/>
              </a:ext>
            </a:extLst>
          </p:cNvPr>
          <p:cNvCxnSpPr>
            <a:stCxn id="10" idx="2"/>
            <a:endCxn id="8" idx="0"/>
          </p:cNvCxnSpPr>
          <p:nvPr/>
        </p:nvCxnSpPr>
        <p:spPr>
          <a:xfrm>
            <a:off x="5955065" y="1980029"/>
            <a:ext cx="1189123" cy="5669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線單箭頭接點 21">
            <a:extLst>
              <a:ext uri="{FF2B5EF4-FFF2-40B4-BE49-F238E27FC236}">
                <a16:creationId xmlns:a16="http://schemas.microsoft.com/office/drawing/2014/main" id="{2E22A98D-3DB7-5249-8845-37CA25AECCB6}"/>
              </a:ext>
            </a:extLst>
          </p:cNvPr>
          <p:cNvCxnSpPr>
            <a:stCxn id="10" idx="2"/>
            <a:endCxn id="7" idx="0"/>
          </p:cNvCxnSpPr>
          <p:nvPr/>
        </p:nvCxnSpPr>
        <p:spPr>
          <a:xfrm>
            <a:off x="5955065" y="1980029"/>
            <a:ext cx="3601917" cy="5669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3125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2633" y="16156"/>
            <a:ext cx="3057247" cy="584775"/>
          </a:xfrm>
          <a:prstGeom prst="rect">
            <a:avLst/>
          </a:prstGeom>
        </p:spPr>
        <p:txBody>
          <a:bodyPr wrap="none">
            <a:spAutoFit/>
          </a:bodyPr>
          <a:lstStyle/>
          <a:p>
            <a:pPr>
              <a:spcAft>
                <a:spcPts val="1800"/>
              </a:spcAft>
            </a:pPr>
            <a:r>
              <a:rPr lang="zh-TW" altLang="en-US" sz="3200" b="1" dirty="0">
                <a:latin typeface="微軟正黑體" panose="020B0604030504040204" pitchFamily="34" charset="-120"/>
                <a:ea typeface="微軟正黑體" panose="020B0604030504040204" pitchFamily="34" charset="-120"/>
              </a:rPr>
              <a:t>二、礦業法概況</a:t>
            </a:r>
            <a:endParaRPr lang="en-US" altLang="zh-TW" sz="3200" b="1" dirty="0">
              <a:latin typeface="微軟正黑體" panose="020B0604030504040204" pitchFamily="34" charset="-120"/>
              <a:ea typeface="微軟正黑體" panose="020B0604030504040204" pitchFamily="34" charset="-120"/>
            </a:endParaRPr>
          </a:p>
        </p:txBody>
      </p:sp>
      <p:sp>
        <p:nvSpPr>
          <p:cNvPr id="16" name="流程圖: 資料 15"/>
          <p:cNvSpPr/>
          <p:nvPr/>
        </p:nvSpPr>
        <p:spPr>
          <a:xfrm>
            <a:off x="5668345" y="2141528"/>
            <a:ext cx="1472579" cy="159182"/>
          </a:xfrm>
          <a:prstGeom prst="flowChartInputOutput">
            <a:avLst/>
          </a:prstGeom>
          <a:solidFill>
            <a:srgbClr val="94B6D2">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Arial" panose="020B0604020202020204"/>
              <a:ea typeface="微軟正黑體" panose="020B0604030504040204" pitchFamily="34" charset="-120"/>
              <a:cs typeface="+mn-cs"/>
            </a:endParaRPr>
          </a:p>
        </p:txBody>
      </p:sp>
      <p:sp>
        <p:nvSpPr>
          <p:cNvPr id="17" name="流程圖: 資料 16"/>
          <p:cNvSpPr/>
          <p:nvPr/>
        </p:nvSpPr>
        <p:spPr>
          <a:xfrm>
            <a:off x="5659458" y="2419967"/>
            <a:ext cx="1472579" cy="159182"/>
          </a:xfrm>
          <a:prstGeom prst="flowChartInputOutput">
            <a:avLst/>
          </a:prstGeom>
          <a:solidFill>
            <a:srgbClr val="94B6D2">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Arial" panose="020B0604020202020204"/>
              <a:ea typeface="微軟正黑體" panose="020B0604030504040204" pitchFamily="34" charset="-120"/>
              <a:cs typeface="+mn-cs"/>
            </a:endParaRPr>
          </a:p>
        </p:txBody>
      </p:sp>
      <p:cxnSp>
        <p:nvCxnSpPr>
          <p:cNvPr id="18" name="直線接點 17"/>
          <p:cNvCxnSpPr/>
          <p:nvPr/>
        </p:nvCxnSpPr>
        <p:spPr>
          <a:xfrm>
            <a:off x="9357102" y="1647846"/>
            <a:ext cx="0" cy="781396"/>
          </a:xfrm>
          <a:prstGeom prst="line">
            <a:avLst/>
          </a:prstGeom>
          <a:noFill/>
          <a:ln w="57150" cap="flat" cmpd="sng" algn="ctr">
            <a:solidFill>
              <a:srgbClr val="A5AB81"/>
            </a:solidFill>
            <a:prstDash val="solid"/>
            <a:miter lim="800000"/>
          </a:ln>
          <a:effectLst/>
        </p:spPr>
      </p:cxnSp>
      <p:sp>
        <p:nvSpPr>
          <p:cNvPr id="19" name="矩形 18"/>
          <p:cNvSpPr/>
          <p:nvPr/>
        </p:nvSpPr>
        <p:spPr>
          <a:xfrm>
            <a:off x="563698" y="726623"/>
            <a:ext cx="8393354" cy="461665"/>
          </a:xfrm>
          <a:prstGeom prst="rect">
            <a:avLst/>
          </a:prstGeom>
        </p:spPr>
        <p:txBody>
          <a:bodyPr wrap="square">
            <a:spAutoFit/>
          </a:bodyPr>
          <a:lstStyle/>
          <a:p>
            <a:r>
              <a:rPr lang="zh-TW" altLang="en-US" sz="2400" b="1" dirty="0">
                <a:solidFill>
                  <a:prstClr val="black"/>
                </a:solidFill>
                <a:latin typeface="微軟正黑體" pitchFamily="34" charset="-120"/>
                <a:ea typeface="微軟正黑體" pitchFamily="34" charset="-120"/>
              </a:rPr>
              <a:t>以礦業開發生命週期瞭解礦業權、礦業用地兩大申請階段：</a:t>
            </a:r>
            <a:endParaRPr lang="zh-TW" altLang="en-US" sz="2000" dirty="0">
              <a:solidFill>
                <a:prstClr val="black"/>
              </a:solidFill>
              <a:latin typeface="Arial" panose="020B0604020202020204"/>
              <a:ea typeface="微軟正黑體" panose="020B0604030504040204" pitchFamily="34" charset="-120"/>
            </a:endParaRPr>
          </a:p>
        </p:txBody>
      </p:sp>
      <p:graphicFrame>
        <p:nvGraphicFramePr>
          <p:cNvPr id="20" name="表格 19"/>
          <p:cNvGraphicFramePr>
            <a:graphicFrameLocks noGrp="1"/>
          </p:cNvGraphicFramePr>
          <p:nvPr/>
        </p:nvGraphicFramePr>
        <p:xfrm>
          <a:off x="2689447" y="3376509"/>
          <a:ext cx="6896254" cy="2712720"/>
        </p:xfrm>
        <a:graphic>
          <a:graphicData uri="http://schemas.openxmlformats.org/drawingml/2006/table">
            <a:tbl>
              <a:tblPr firstRow="1" bandRow="1"/>
              <a:tblGrid>
                <a:gridCol w="991596">
                  <a:extLst>
                    <a:ext uri="{9D8B030D-6E8A-4147-A177-3AD203B41FA5}">
                      <a16:colId xmlns:a16="http://schemas.microsoft.com/office/drawing/2014/main" val="2559075111"/>
                    </a:ext>
                  </a:extLst>
                </a:gridCol>
                <a:gridCol w="2280309">
                  <a:extLst>
                    <a:ext uri="{9D8B030D-6E8A-4147-A177-3AD203B41FA5}">
                      <a16:colId xmlns:a16="http://schemas.microsoft.com/office/drawing/2014/main" val="934898246"/>
                    </a:ext>
                  </a:extLst>
                </a:gridCol>
                <a:gridCol w="1828800">
                  <a:extLst>
                    <a:ext uri="{9D8B030D-6E8A-4147-A177-3AD203B41FA5}">
                      <a16:colId xmlns:a16="http://schemas.microsoft.com/office/drawing/2014/main" val="3901770140"/>
                    </a:ext>
                  </a:extLst>
                </a:gridCol>
                <a:gridCol w="1795549">
                  <a:extLst>
                    <a:ext uri="{9D8B030D-6E8A-4147-A177-3AD203B41FA5}">
                      <a16:colId xmlns:a16="http://schemas.microsoft.com/office/drawing/2014/main" val="109092335"/>
                    </a:ext>
                  </a:extLst>
                </a:gridCol>
              </a:tblGrid>
              <a:tr h="323365">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zh-TW" altLang="en-US" sz="2000" dirty="0">
                          <a:solidFill>
                            <a:schemeClr val="tx1"/>
                          </a:solidFill>
                          <a:latin typeface="微軟正黑體" panose="020B0604030504040204" pitchFamily="34" charset="-120"/>
                          <a:ea typeface="微軟正黑體" panose="020B0604030504040204" pitchFamily="34" charset="-120"/>
                        </a:rPr>
                        <a:t>標的</a:t>
                      </a:r>
                    </a:p>
                  </a:txBody>
                  <a:tcPr anchor="ctr">
                    <a:lnL w="12700" cmpd="sng">
                      <a:solidFill>
                        <a:sysClr val="window" lastClr="FFFFFF"/>
                      </a:solidFill>
                    </a:lnL>
                    <a:lnR w="28575"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DCAC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zh-TW" altLang="en-US" sz="2000">
                          <a:solidFill>
                            <a:schemeClr val="tx1"/>
                          </a:solidFill>
                          <a:latin typeface="微軟正黑體" panose="020B0604030504040204" pitchFamily="34" charset="-120"/>
                          <a:ea typeface="微軟正黑體" panose="020B0604030504040204" pitchFamily="34" charset="-120"/>
                        </a:rPr>
                        <a:t>定義</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DCAC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zh-TW" altLang="en-US" sz="2000" dirty="0">
                          <a:solidFill>
                            <a:schemeClr val="tx1"/>
                          </a:solidFill>
                          <a:latin typeface="微軟正黑體" panose="020B0604030504040204" pitchFamily="34" charset="-120"/>
                          <a:ea typeface="微軟正黑體" panose="020B0604030504040204" pitchFamily="34" charset="-120"/>
                        </a:rPr>
                        <a:t>土地劃設範圍</a:t>
                      </a: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DCAC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zh-TW" altLang="en-US" sz="2000" dirty="0">
                          <a:solidFill>
                            <a:srgbClr val="FF0000"/>
                          </a:solidFill>
                          <a:latin typeface="微軟正黑體" panose="020B0604030504040204" pitchFamily="34" charset="-120"/>
                          <a:ea typeface="微軟正黑體" panose="020B0604030504040204" pitchFamily="34" charset="-120"/>
                        </a:rPr>
                        <a:t>使用土地權利</a:t>
                      </a:r>
                    </a:p>
                  </a:txBody>
                  <a:tcPr anchor="ctr">
                    <a:lnL w="28575"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DCAC1"/>
                    </a:solidFill>
                  </a:tcPr>
                </a:tc>
                <a:extLst>
                  <a:ext uri="{0D108BD9-81ED-4DB2-BD59-A6C34878D82A}">
                    <a16:rowId xmlns:a16="http://schemas.microsoft.com/office/drawing/2014/main" val="3597806633"/>
                  </a:ext>
                </a:extLst>
              </a:tr>
              <a:tr h="100171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zh-TW" altLang="en-US" sz="2400" b="1" u="sng" dirty="0">
                          <a:solidFill>
                            <a:schemeClr val="accent4">
                              <a:lumMod val="50000"/>
                            </a:schemeClr>
                          </a:solidFill>
                          <a:latin typeface="微軟正黑體" panose="020B0604030504040204" pitchFamily="34" charset="-120"/>
                          <a:ea typeface="微軟正黑體" panose="020B0604030504040204" pitchFamily="34" charset="-120"/>
                        </a:rPr>
                        <a:t>礦區</a:t>
                      </a:r>
                    </a:p>
                  </a:txBody>
                  <a:tcPr anchor="ctr">
                    <a:lnL w="12700" cmpd="sng">
                      <a:solidFill>
                        <a:sysClr val="window" lastClr="FFFFFF"/>
                      </a:solidFill>
                    </a:lnL>
                    <a:lnR w="28575" cap="flat" cmpd="sng" algn="ctr">
                      <a:solidFill>
                        <a:sysClr val="window" lastClr="FFFFFF"/>
                      </a:solidFill>
                      <a:prstDash val="solid"/>
                      <a:round/>
                      <a:headEnd type="none" w="med" len="med"/>
                      <a:tailEnd type="none" w="med" len="med"/>
                    </a:lnR>
                    <a:lnT w="381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EEDC2"/>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just"/>
                      <a:r>
                        <a:rPr lang="zh-TW" altLang="en-US" sz="2000" dirty="0">
                          <a:solidFill>
                            <a:schemeClr val="dk1"/>
                          </a:solidFill>
                          <a:latin typeface="微軟正黑體" panose="020B0604030504040204" pitchFamily="34" charset="-120"/>
                          <a:ea typeface="微軟正黑體" panose="020B0604030504040204" pitchFamily="34" charset="-120"/>
                        </a:rPr>
                        <a:t>設定</a:t>
                      </a:r>
                      <a:r>
                        <a:rPr lang="zh-TW" altLang="en-US" sz="2000" b="1" dirty="0">
                          <a:solidFill>
                            <a:srgbClr val="C00000"/>
                          </a:solidFill>
                          <a:latin typeface="微軟正黑體" panose="020B0604030504040204" pitchFamily="34" charset="-120"/>
                          <a:ea typeface="微軟正黑體" panose="020B0604030504040204" pitchFamily="34" charset="-120"/>
                        </a:rPr>
                        <a:t>礦業權</a:t>
                      </a:r>
                      <a:r>
                        <a:rPr lang="zh-TW" altLang="en-US" sz="2000" dirty="0">
                          <a:solidFill>
                            <a:schemeClr val="dk1"/>
                          </a:solidFill>
                          <a:latin typeface="微軟正黑體" panose="020B0604030504040204" pitchFamily="34" charset="-120"/>
                          <a:ea typeface="微軟正黑體" panose="020B0604030504040204" pitchFamily="34" charset="-120"/>
                        </a:rPr>
                        <a:t>僅為</a:t>
                      </a:r>
                      <a:r>
                        <a:rPr lang="zh-TW" altLang="en-US" sz="2000" b="1" dirty="0">
                          <a:solidFill>
                            <a:srgbClr val="C00000"/>
                          </a:solidFill>
                          <a:latin typeface="微軟正黑體" panose="020B0604030504040204" pitchFamily="34" charset="-120"/>
                          <a:ea typeface="微軟正黑體" panose="020B0604030504040204" pitchFamily="34" charset="-120"/>
                        </a:rPr>
                        <a:t>優先申請探</a:t>
                      </a:r>
                      <a:r>
                        <a:rPr lang="zh-TW" altLang="en-US" sz="2000" dirty="0">
                          <a:solidFill>
                            <a:schemeClr val="dk1"/>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採礦</a:t>
                      </a:r>
                      <a:r>
                        <a:rPr lang="zh-TW" altLang="en-US" sz="2000" dirty="0">
                          <a:solidFill>
                            <a:schemeClr val="dk1"/>
                          </a:solidFill>
                          <a:latin typeface="微軟正黑體" panose="020B0604030504040204" pitchFamily="34" charset="-120"/>
                          <a:ea typeface="微軟正黑體" panose="020B0604030504040204" pitchFamily="34" charset="-120"/>
                        </a:rPr>
                        <a:t>之</a:t>
                      </a:r>
                      <a:r>
                        <a:rPr lang="zh-TW" altLang="en-US" sz="2000" b="1" dirty="0">
                          <a:solidFill>
                            <a:srgbClr val="C00000"/>
                          </a:solidFill>
                          <a:latin typeface="微軟正黑體" panose="020B0604030504040204" pitchFamily="34" charset="-120"/>
                          <a:ea typeface="微軟正黑體" panose="020B0604030504040204" pitchFamily="34" charset="-120"/>
                        </a:rPr>
                        <a:t>權</a:t>
                      </a:r>
                      <a:r>
                        <a:rPr lang="zh-TW" altLang="en-US" sz="2000" dirty="0">
                          <a:solidFill>
                            <a:schemeClr val="dk1"/>
                          </a:solidFill>
                          <a:latin typeface="微軟正黑體" panose="020B0604030504040204" pitchFamily="34" charset="-120"/>
                          <a:ea typeface="微軟正黑體" panose="020B0604030504040204" pitchFamily="34" charset="-120"/>
                        </a:rPr>
                        <a:t>利。</a:t>
                      </a:r>
                      <a:endParaRPr lang="zh-TW" altLang="en-US" sz="2000" dirty="0">
                        <a:latin typeface="微軟正黑體" panose="020B0604030504040204" pitchFamily="34" charset="-120"/>
                        <a:ea typeface="微軟正黑體" panose="020B0604030504040204" pitchFamily="34" charset="-120"/>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381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EEDC2"/>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zh-TW" altLang="en-US" sz="2000" dirty="0">
                          <a:latin typeface="微軟正黑體" panose="020B0604030504040204" pitchFamily="34" charset="-120"/>
                          <a:ea typeface="微軟正黑體" panose="020B0604030504040204" pitchFamily="34" charset="-120"/>
                        </a:rPr>
                        <a:t>礦脈富集區域、</a:t>
                      </a:r>
                      <a:endParaRPr lang="en-US" altLang="zh-TW" sz="2000" dirty="0">
                        <a:latin typeface="微軟正黑體" panose="020B0604030504040204" pitchFamily="34" charset="-120"/>
                        <a:ea typeface="微軟正黑體" panose="020B0604030504040204" pitchFamily="34" charset="-120"/>
                      </a:endParaRPr>
                    </a:p>
                    <a:p>
                      <a:pPr algn="ctr"/>
                      <a:r>
                        <a:rPr lang="zh-TW" altLang="en-US" sz="2000" dirty="0">
                          <a:latin typeface="微軟正黑體" panose="020B0604030504040204" pitchFamily="34" charset="-120"/>
                          <a:ea typeface="微軟正黑體" panose="020B0604030504040204" pitchFamily="34" charset="-120"/>
                        </a:rPr>
                        <a:t>範圍較廣</a:t>
                      </a: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381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EEDC2"/>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dk1"/>
                        </a:solidFill>
                        <a:latin typeface="微軟正黑體" panose="020B0604030504040204" pitchFamily="34" charset="-120"/>
                        <a:ea typeface="微軟正黑體" panose="020B0604030504040204" pitchFamily="34" charset="-120"/>
                      </a:endParaRPr>
                    </a:p>
                  </a:txBody>
                  <a:tcPr anchor="ctr">
                    <a:lnL w="28575"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EEDC2"/>
                    </a:solidFill>
                  </a:tcPr>
                </a:tc>
                <a:extLst>
                  <a:ext uri="{0D108BD9-81ED-4DB2-BD59-A6C34878D82A}">
                    <a16:rowId xmlns:a16="http://schemas.microsoft.com/office/drawing/2014/main" val="1357253298"/>
                  </a:ext>
                </a:extLst>
              </a:tr>
              <a:tr h="89703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zh-TW" altLang="en-US" sz="2400" b="1" u="sng" dirty="0">
                          <a:solidFill>
                            <a:srgbClr val="C00000"/>
                          </a:solidFill>
                          <a:latin typeface="微軟正黑體" panose="020B0604030504040204" pitchFamily="34" charset="-120"/>
                          <a:ea typeface="微軟正黑體" panose="020B0604030504040204" pitchFamily="34" charset="-120"/>
                        </a:rPr>
                        <a:t>礦業用地</a:t>
                      </a:r>
                    </a:p>
                  </a:txBody>
                  <a:tcPr anchor="ctr">
                    <a:lnL w="12700" cmpd="sng">
                      <a:solidFill>
                        <a:sysClr val="window" lastClr="FFFFFF"/>
                      </a:solidFill>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D8047">
                        <a:lumMod val="20000"/>
                        <a:lumOff val="8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just"/>
                      <a:r>
                        <a:rPr lang="zh-TW" altLang="en-US" sz="2000" dirty="0">
                          <a:solidFill>
                            <a:schemeClr val="dk1"/>
                          </a:solidFill>
                          <a:latin typeface="微軟正黑體" panose="020B0604030504040204" pitchFamily="34" charset="-120"/>
                          <a:ea typeface="微軟正黑體" panose="020B0604030504040204" pitchFamily="34" charset="-120"/>
                        </a:rPr>
                        <a:t>依據開發計畫</a:t>
                      </a:r>
                      <a:r>
                        <a:rPr lang="zh-TW" altLang="en-US" sz="2000" b="1" dirty="0">
                          <a:solidFill>
                            <a:srgbClr val="C00000"/>
                          </a:solidFill>
                          <a:latin typeface="微軟正黑體" panose="020B0604030504040204" pitchFamily="34" charset="-120"/>
                          <a:ea typeface="微軟正黑體" panose="020B0604030504040204" pitchFamily="34" charset="-120"/>
                        </a:rPr>
                        <a:t>規劃</a:t>
                      </a:r>
                      <a:r>
                        <a:rPr lang="zh-TW" altLang="en-US" sz="2000" dirty="0">
                          <a:solidFill>
                            <a:schemeClr val="dk1"/>
                          </a:solidFill>
                          <a:latin typeface="微軟正黑體" panose="020B0604030504040204" pitchFamily="34" charset="-120"/>
                          <a:ea typeface="微軟正黑體" panose="020B0604030504040204" pitchFamily="34" charset="-120"/>
                        </a:rPr>
                        <a:t>具體</a:t>
                      </a:r>
                      <a:r>
                        <a:rPr lang="zh-TW" altLang="en-US" sz="2000" b="1" dirty="0">
                          <a:solidFill>
                            <a:srgbClr val="C00000"/>
                          </a:solidFill>
                          <a:latin typeface="微軟正黑體" panose="020B0604030504040204" pitchFamily="34" charset="-120"/>
                          <a:ea typeface="微軟正黑體" panose="020B0604030504040204" pitchFamily="34" charset="-120"/>
                        </a:rPr>
                        <a:t>使用土地面積</a:t>
                      </a:r>
                      <a:r>
                        <a:rPr lang="zh-TW" altLang="en-US" sz="2000" dirty="0">
                          <a:solidFill>
                            <a:schemeClr val="dk1"/>
                          </a:solidFill>
                          <a:latin typeface="微軟正黑體" panose="020B0604030504040204" pitchFamily="34" charset="-120"/>
                          <a:ea typeface="微軟正黑體" panose="020B0604030504040204" pitchFamily="34" charset="-120"/>
                        </a:rPr>
                        <a:t>，檢具</a:t>
                      </a:r>
                      <a:r>
                        <a:rPr lang="zh-TW" altLang="en-US" sz="2000" b="1" dirty="0">
                          <a:solidFill>
                            <a:schemeClr val="dk1"/>
                          </a:solidFill>
                          <a:latin typeface="微軟正黑體" panose="020B0604030504040204" pitchFamily="34" charset="-120"/>
                          <a:ea typeface="微軟正黑體" panose="020B0604030504040204" pitchFamily="34" charset="-120"/>
                        </a:rPr>
                        <a:t>開採及施工計畫</a:t>
                      </a: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含圖說</a:t>
                      </a: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D8047">
                        <a:lumMod val="20000"/>
                        <a:lumOff val="8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zh-TW" altLang="en-US" sz="2000" dirty="0">
                          <a:latin typeface="微軟正黑體" panose="020B0604030504040204" pitchFamily="34" charset="-120"/>
                          <a:ea typeface="微軟正黑體" panose="020B0604030504040204" pitchFamily="34" charset="-120"/>
                        </a:rPr>
                        <a:t>具體開發範圍</a:t>
                      </a:r>
                      <a:endParaRPr lang="en-US" altLang="zh-TW" sz="2000" dirty="0">
                        <a:latin typeface="微軟正黑體" panose="020B0604030504040204" pitchFamily="34" charset="-120"/>
                        <a:ea typeface="微軟正黑體" panose="020B0604030504040204" pitchFamily="34" charset="-120"/>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D8047">
                        <a:lumMod val="20000"/>
                        <a:lumOff val="8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just"/>
                      <a:endParaRPr lang="zh-TW" altLang="en-US" sz="2000" dirty="0">
                        <a:latin typeface="微軟正黑體" panose="020B0604030504040204" pitchFamily="34" charset="-120"/>
                        <a:ea typeface="微軟正黑體" panose="020B0604030504040204" pitchFamily="34" charset="-120"/>
                      </a:endParaRPr>
                    </a:p>
                  </a:txBody>
                  <a:tcPr anchor="ctr">
                    <a:lnL w="28575" cap="flat" cmpd="sng" algn="ctr">
                      <a:solidFill>
                        <a:sysClr val="window" lastClr="FFFFFF"/>
                      </a:solidFill>
                      <a:prstDash val="solid"/>
                      <a:round/>
                      <a:headEnd type="none" w="med" len="med"/>
                      <a:tailEnd type="none" w="med" len="med"/>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D8047">
                        <a:lumMod val="20000"/>
                        <a:lumOff val="80000"/>
                      </a:srgbClr>
                    </a:solidFill>
                  </a:tcPr>
                </a:tc>
                <a:extLst>
                  <a:ext uri="{0D108BD9-81ED-4DB2-BD59-A6C34878D82A}">
                    <a16:rowId xmlns:a16="http://schemas.microsoft.com/office/drawing/2014/main" val="3684372069"/>
                  </a:ext>
                </a:extLst>
              </a:tr>
            </a:tbl>
          </a:graphicData>
        </a:graphic>
      </p:graphicFrame>
      <p:sp>
        <p:nvSpPr>
          <p:cNvPr id="21" name="乘號 20"/>
          <p:cNvSpPr/>
          <p:nvPr/>
        </p:nvSpPr>
        <p:spPr>
          <a:xfrm>
            <a:off x="8388842" y="3951309"/>
            <a:ext cx="629243" cy="605828"/>
          </a:xfrm>
          <a:prstGeom prst="mathMultiply">
            <a:avLst>
              <a:gd name="adj1" fmla="val 19404"/>
            </a:avLst>
          </a:prstGeom>
          <a:solidFill>
            <a:srgbClr val="FF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Arial" panose="020B0604020202020204"/>
              <a:ea typeface="微軟正黑體" panose="020B0604030504040204" pitchFamily="34" charset="-120"/>
              <a:cs typeface="+mn-cs"/>
            </a:endParaRPr>
          </a:p>
        </p:txBody>
      </p:sp>
      <p:grpSp>
        <p:nvGrpSpPr>
          <p:cNvPr id="22" name="群組 21"/>
          <p:cNvGrpSpPr/>
          <p:nvPr/>
        </p:nvGrpSpPr>
        <p:grpSpPr>
          <a:xfrm>
            <a:off x="7801532" y="4771425"/>
            <a:ext cx="1803862" cy="1177103"/>
            <a:chOff x="4826431" y="2781427"/>
            <a:chExt cx="1803862" cy="1177103"/>
          </a:xfrm>
        </p:grpSpPr>
        <p:sp>
          <p:nvSpPr>
            <p:cNvPr id="23" name="矩形 22"/>
            <p:cNvSpPr/>
            <p:nvPr/>
          </p:nvSpPr>
          <p:spPr>
            <a:xfrm>
              <a:off x="4826431" y="2781427"/>
              <a:ext cx="1803862" cy="523220"/>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取得土地購租，申報開工後</a:t>
              </a:r>
              <a:endParaRPr kumimoji="0" lang="zh-TW" altLang="en-US" sz="1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4" name="向下箭號 23"/>
            <p:cNvSpPr/>
            <p:nvPr/>
          </p:nvSpPr>
          <p:spPr>
            <a:xfrm>
              <a:off x="5528058" y="3191362"/>
              <a:ext cx="400608" cy="236683"/>
            </a:xfrm>
            <a:prstGeom prst="downArrow">
              <a:avLst>
                <a:gd name="adj1" fmla="val 51245"/>
                <a:gd name="adj2" fmla="val 50000"/>
              </a:avLst>
            </a:prstGeom>
            <a:solidFill>
              <a:srgbClr val="D8B25C"/>
            </a:solidFill>
            <a:ln w="12700" cap="flat" cmpd="sng" algn="ctr">
              <a:solidFill>
                <a:srgbClr val="D8B25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Arial" panose="020B0604020202020204"/>
                <a:ea typeface="微軟正黑體" panose="020B0604030504040204" pitchFamily="34" charset="-120"/>
                <a:cs typeface="+mn-cs"/>
              </a:endParaRPr>
            </a:p>
          </p:txBody>
        </p:sp>
        <p:sp>
          <p:nvSpPr>
            <p:cNvPr id="25" name="甜甜圈 24"/>
            <p:cNvSpPr/>
            <p:nvPr/>
          </p:nvSpPr>
          <p:spPr>
            <a:xfrm>
              <a:off x="5514023" y="3489609"/>
              <a:ext cx="467928" cy="468921"/>
            </a:xfrm>
            <a:prstGeom prst="donut">
              <a:avLst>
                <a:gd name="adj" fmla="val 21447"/>
              </a:avLst>
            </a:prstGeom>
            <a:solidFill>
              <a:srgbClr val="FF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Arial" panose="020B0604020202020204"/>
                <a:ea typeface="微軟正黑體" panose="020B0604030504040204" pitchFamily="34" charset="-120"/>
                <a:cs typeface="+mn-cs"/>
              </a:endParaRPr>
            </a:p>
          </p:txBody>
        </p:sp>
      </p:grpSp>
      <p:graphicFrame>
        <p:nvGraphicFramePr>
          <p:cNvPr id="26" name="資料庫圖表 25"/>
          <p:cNvGraphicFramePr/>
          <p:nvPr/>
        </p:nvGraphicFramePr>
        <p:xfrm>
          <a:off x="1095299" y="1236051"/>
          <a:ext cx="8294220" cy="823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圓角矩形 26"/>
          <p:cNvSpPr/>
          <p:nvPr/>
        </p:nvSpPr>
        <p:spPr>
          <a:xfrm>
            <a:off x="5668347" y="2079446"/>
            <a:ext cx="1463690" cy="452835"/>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用地續租</a:t>
            </a:r>
            <a:endParaRPr kumimoji="0" lang="en-US" altLang="zh-TW"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800" b="1" i="0" u="sng"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礦業權展限</a:t>
            </a:r>
          </a:p>
        </p:txBody>
      </p:sp>
      <p:sp>
        <p:nvSpPr>
          <p:cNvPr id="28" name="右中括弧 27"/>
          <p:cNvSpPr/>
          <p:nvPr/>
        </p:nvSpPr>
        <p:spPr>
          <a:xfrm rot="5400000">
            <a:off x="6761679" y="341932"/>
            <a:ext cx="889008" cy="4301837"/>
          </a:xfrm>
          <a:prstGeom prst="rightBracket">
            <a:avLst>
              <a:gd name="adj" fmla="val 0"/>
            </a:avLst>
          </a:prstGeom>
          <a:noFill/>
          <a:ln w="57150" cap="flat" cmpd="sng" algn="ctr">
            <a:solidFill>
              <a:srgbClr val="A5AB81"/>
            </a:solidFill>
            <a:prstDash val="solid"/>
            <a:miter lim="800000"/>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Arial" panose="020B0604020202020204"/>
              <a:ea typeface="微軟正黑體" panose="020B0604030504040204" pitchFamily="34" charset="-120"/>
              <a:cs typeface="+mn-cs"/>
            </a:endParaRPr>
          </a:p>
        </p:txBody>
      </p:sp>
      <p:sp>
        <p:nvSpPr>
          <p:cNvPr id="29" name="＞形箭號 28"/>
          <p:cNvSpPr/>
          <p:nvPr/>
        </p:nvSpPr>
        <p:spPr>
          <a:xfrm flipH="1">
            <a:off x="5216272" y="2699714"/>
            <a:ext cx="2232000" cy="482138"/>
          </a:xfrm>
          <a:prstGeom prst="chevron">
            <a:avLst>
              <a:gd name="adj" fmla="val 34483"/>
            </a:avLst>
          </a:prstGeom>
          <a:solidFill>
            <a:srgbClr val="DD8047">
              <a:lumMod val="20000"/>
              <a:lumOff val="80000"/>
            </a:srgbClr>
          </a:solidFill>
          <a:ln w="12700" cap="flat" cmpd="sng" algn="ctr">
            <a:solidFill>
              <a:srgbClr val="DD8047">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0" name="矩形 29"/>
          <p:cNvSpPr/>
          <p:nvPr/>
        </p:nvSpPr>
        <p:spPr>
          <a:xfrm>
            <a:off x="7401244" y="2604540"/>
            <a:ext cx="2076694" cy="369332"/>
          </a:xfrm>
          <a:prstGeom prst="rect">
            <a:avLst/>
          </a:prstGeom>
        </p:spPr>
        <p:txBody>
          <a:bodyPr wrap="square">
            <a:spAutoFit/>
          </a:bodyPr>
          <a:lstStyle/>
          <a:p>
            <a:r>
              <a:rPr lang="zh-TW" altLang="en-US" b="1" dirty="0">
                <a:solidFill>
                  <a:prstClr val="black"/>
                </a:solidFill>
                <a:latin typeface="微軟正黑體" panose="020B0604030504040204" pitchFamily="34" charset="-120"/>
                <a:ea typeface="微軟正黑體" panose="020B0604030504040204" pitchFamily="34" charset="-120"/>
              </a:rPr>
              <a:t>規劃分期分區開採</a:t>
            </a:r>
            <a:endParaRPr lang="zh-TW" altLang="en-US" dirty="0">
              <a:solidFill>
                <a:prstClr val="black"/>
              </a:solidFill>
              <a:latin typeface="Arial" panose="020B0604020202020204"/>
              <a:ea typeface="微軟正黑體" panose="020B0604030504040204" pitchFamily="34" charset="-120"/>
            </a:endParaRPr>
          </a:p>
        </p:txBody>
      </p:sp>
      <p:cxnSp>
        <p:nvCxnSpPr>
          <p:cNvPr id="31" name="直線接點 30"/>
          <p:cNvCxnSpPr/>
          <p:nvPr/>
        </p:nvCxnSpPr>
        <p:spPr>
          <a:xfrm>
            <a:off x="5575208" y="2026361"/>
            <a:ext cx="0" cy="468000"/>
          </a:xfrm>
          <a:prstGeom prst="line">
            <a:avLst/>
          </a:prstGeom>
          <a:noFill/>
          <a:ln w="57150" cap="flat" cmpd="sng" algn="ctr">
            <a:solidFill>
              <a:srgbClr val="7BA79D">
                <a:lumMod val="60000"/>
                <a:lumOff val="40000"/>
              </a:srgbClr>
            </a:solidFill>
            <a:prstDash val="solid"/>
            <a:miter lim="800000"/>
          </a:ln>
          <a:effectLst/>
        </p:spPr>
      </p:cxnSp>
      <p:cxnSp>
        <p:nvCxnSpPr>
          <p:cNvPr id="32" name="直線單箭頭接點 31"/>
          <p:cNvCxnSpPr/>
          <p:nvPr/>
        </p:nvCxnSpPr>
        <p:spPr>
          <a:xfrm>
            <a:off x="5574791" y="2181996"/>
            <a:ext cx="203200" cy="0"/>
          </a:xfrm>
          <a:prstGeom prst="straightConnector1">
            <a:avLst/>
          </a:prstGeom>
          <a:noFill/>
          <a:ln w="38100" cap="flat" cmpd="sng" algn="ctr">
            <a:solidFill>
              <a:srgbClr val="7BA79D">
                <a:lumMod val="60000"/>
                <a:lumOff val="40000"/>
              </a:srgbClr>
            </a:solidFill>
            <a:prstDash val="solid"/>
            <a:miter lim="800000"/>
            <a:tailEnd type="triangle"/>
          </a:ln>
          <a:effectLst/>
        </p:spPr>
      </p:cxnSp>
      <p:cxnSp>
        <p:nvCxnSpPr>
          <p:cNvPr id="33" name="直線單箭頭接點 32"/>
          <p:cNvCxnSpPr/>
          <p:nvPr/>
        </p:nvCxnSpPr>
        <p:spPr>
          <a:xfrm>
            <a:off x="5574791" y="2478710"/>
            <a:ext cx="203200" cy="0"/>
          </a:xfrm>
          <a:prstGeom prst="straightConnector1">
            <a:avLst/>
          </a:prstGeom>
          <a:noFill/>
          <a:ln w="38100" cap="flat" cmpd="sng" algn="ctr">
            <a:solidFill>
              <a:srgbClr val="7BA79D">
                <a:lumMod val="60000"/>
                <a:lumOff val="40000"/>
              </a:srgbClr>
            </a:solidFill>
            <a:prstDash val="solid"/>
            <a:miter lim="800000"/>
            <a:tailEnd type="triangle"/>
          </a:ln>
          <a:effectLst/>
        </p:spPr>
      </p:cxnSp>
      <p:pic>
        <p:nvPicPr>
          <p:cNvPr id="34" name="圖片 33"/>
          <p:cNvPicPr>
            <a:picLocks noChangeAspect="1"/>
          </p:cNvPicPr>
          <p:nvPr/>
        </p:nvPicPr>
        <p:blipFill>
          <a:blip r:embed="rId7"/>
          <a:stretch>
            <a:fillRect/>
          </a:stretch>
        </p:blipFill>
        <p:spPr>
          <a:xfrm>
            <a:off x="405743" y="3559104"/>
            <a:ext cx="2370629" cy="2467389"/>
          </a:xfrm>
          <a:prstGeom prst="rect">
            <a:avLst/>
          </a:prstGeom>
        </p:spPr>
      </p:pic>
      <p:cxnSp>
        <p:nvCxnSpPr>
          <p:cNvPr id="35" name="直線單箭頭接點 34"/>
          <p:cNvCxnSpPr/>
          <p:nvPr/>
        </p:nvCxnSpPr>
        <p:spPr>
          <a:xfrm>
            <a:off x="1739751" y="1859523"/>
            <a:ext cx="0" cy="1728000"/>
          </a:xfrm>
          <a:prstGeom prst="straightConnector1">
            <a:avLst/>
          </a:prstGeom>
          <a:noFill/>
          <a:ln w="38100" cap="flat" cmpd="sng" algn="ctr">
            <a:solidFill>
              <a:srgbClr val="D8B25C">
                <a:lumMod val="75000"/>
              </a:srgbClr>
            </a:solidFill>
            <a:prstDash val="sysDot"/>
            <a:miter lim="800000"/>
            <a:headEnd type="none" w="med" len="med"/>
            <a:tailEnd type="triangle" w="med" len="med"/>
          </a:ln>
          <a:effectLst/>
        </p:spPr>
      </p:cxnSp>
      <p:cxnSp>
        <p:nvCxnSpPr>
          <p:cNvPr id="36" name="肘形接點 35"/>
          <p:cNvCxnSpPr/>
          <p:nvPr/>
        </p:nvCxnSpPr>
        <p:spPr>
          <a:xfrm rot="5400000">
            <a:off x="1590241" y="2235941"/>
            <a:ext cx="2681616" cy="1813548"/>
          </a:xfrm>
          <a:prstGeom prst="bentConnector3">
            <a:avLst/>
          </a:prstGeom>
          <a:noFill/>
          <a:ln w="38100" cap="flat" cmpd="sng" algn="ctr">
            <a:solidFill>
              <a:srgbClr val="FF0000"/>
            </a:solidFill>
            <a:prstDash val="sysDot"/>
            <a:miter lim="800000"/>
            <a:headEnd type="none" w="med" len="med"/>
            <a:tailEnd type="triangle" w="med" len="med"/>
          </a:ln>
          <a:effectLst/>
        </p:spPr>
      </p:cxnSp>
      <p:sp>
        <p:nvSpPr>
          <p:cNvPr id="37" name="矩形 36"/>
          <p:cNvSpPr/>
          <p:nvPr/>
        </p:nvSpPr>
        <p:spPr>
          <a:xfrm>
            <a:off x="3540789" y="1443831"/>
            <a:ext cx="1865842" cy="425758"/>
          </a:xfrm>
          <a:prstGeom prst="rect">
            <a:avLst/>
          </a:prstGeom>
        </p:spPr>
        <p:txBody>
          <a:bodyPr wrap="square">
            <a:spAutoFit/>
          </a:bodyPr>
          <a:lstStyle/>
          <a:p>
            <a:pPr>
              <a:lnSpc>
                <a:spcPts val="2600"/>
              </a:lnSpc>
            </a:pPr>
            <a:r>
              <a:rPr lang="zh-TW" altLang="en-US" sz="2000" b="1" u="sng" dirty="0">
                <a:solidFill>
                  <a:srgbClr val="FF0000"/>
                </a:solidFill>
                <a:latin typeface="微軟正黑體" panose="020B0604030504040204" pitchFamily="34" charset="-120"/>
                <a:ea typeface="微軟正黑體" panose="020B0604030504040204" pitchFamily="34" charset="-120"/>
              </a:rPr>
              <a:t>礦業用地</a:t>
            </a:r>
            <a:r>
              <a:rPr lang="zh-TW" altLang="en-US" sz="2000" b="1" dirty="0">
                <a:solidFill>
                  <a:srgbClr val="FF0000"/>
                </a:solidFill>
                <a:latin typeface="微軟正黑體" panose="020B0604030504040204" pitchFamily="34" charset="-120"/>
                <a:ea typeface="微軟正黑體" panose="020B0604030504040204" pitchFamily="34" charset="-120"/>
              </a:rPr>
              <a:t>核定</a:t>
            </a:r>
          </a:p>
        </p:txBody>
      </p:sp>
      <p:sp>
        <p:nvSpPr>
          <p:cNvPr id="38" name="矩形 37"/>
          <p:cNvSpPr/>
          <p:nvPr/>
        </p:nvSpPr>
        <p:spPr>
          <a:xfrm>
            <a:off x="7531067" y="1435819"/>
            <a:ext cx="1916113" cy="401264"/>
          </a:xfrm>
          <a:prstGeom prst="rect">
            <a:avLst/>
          </a:prstGeom>
        </p:spPr>
        <p:txBody>
          <a:bodyPr wrap="square">
            <a:spAutoFit/>
          </a:bodyPr>
          <a:lstStyle/>
          <a:p>
            <a:pPr>
              <a:lnSpc>
                <a:spcPts val="2600"/>
              </a:lnSpc>
            </a:pPr>
            <a:r>
              <a:rPr lang="zh-TW" altLang="en-US" sz="2000" b="1" dirty="0">
                <a:solidFill>
                  <a:prstClr val="black"/>
                </a:solidFill>
                <a:latin typeface="微軟正黑體" panose="020B0604030504040204" pitchFamily="34" charset="-120"/>
                <a:ea typeface="微軟正黑體" panose="020B0604030504040204" pitchFamily="34" charset="-120"/>
              </a:rPr>
              <a:t>採罄用地整復</a:t>
            </a:r>
          </a:p>
        </p:txBody>
      </p:sp>
      <p:sp>
        <p:nvSpPr>
          <p:cNvPr id="39" name="矩形 38"/>
          <p:cNvSpPr/>
          <p:nvPr/>
        </p:nvSpPr>
        <p:spPr>
          <a:xfrm>
            <a:off x="5300378" y="2738673"/>
            <a:ext cx="1980030" cy="400110"/>
          </a:xfrm>
          <a:prstGeom prst="rect">
            <a:avLst/>
          </a:prstGeom>
        </p:spPr>
        <p:txBody>
          <a:bodyPr wrap="none">
            <a:spAutoFit/>
          </a:bodyPr>
          <a:lstStyle/>
          <a:p>
            <a:pPr algn="ctr"/>
            <a:r>
              <a:rPr lang="zh-TW" altLang="en-US" sz="2000" b="1" dirty="0">
                <a:solidFill>
                  <a:srgbClr val="C00000"/>
                </a:solidFill>
                <a:latin typeface="微軟正黑體" panose="020B0604030504040204" pitchFamily="34" charset="-120"/>
                <a:ea typeface="微軟正黑體" panose="020B0604030504040204" pitchFamily="34" charset="-120"/>
              </a:rPr>
              <a:t>新</a:t>
            </a:r>
            <a:r>
              <a:rPr lang="zh-TW" altLang="en-US" sz="2000" b="1" dirty="0">
                <a:solidFill>
                  <a:prstClr val="black"/>
                </a:solidFill>
                <a:latin typeface="微軟正黑體" panose="020B0604030504040204" pitchFamily="34" charset="-120"/>
                <a:ea typeface="微軟正黑體" panose="020B0604030504040204" pitchFamily="34" charset="-120"/>
              </a:rPr>
              <a:t>礦業用地核定</a:t>
            </a:r>
          </a:p>
        </p:txBody>
      </p:sp>
      <p:sp>
        <p:nvSpPr>
          <p:cNvPr id="40" name="矩形 39"/>
          <p:cNvSpPr/>
          <p:nvPr/>
        </p:nvSpPr>
        <p:spPr>
          <a:xfrm>
            <a:off x="9605394" y="3694785"/>
            <a:ext cx="2158886" cy="646331"/>
          </a:xfrm>
          <a:prstGeom prst="rect">
            <a:avLst/>
          </a:prstGeom>
        </p:spPr>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探採礦規劃、計畫關係圖</a:t>
            </a:r>
          </a:p>
        </p:txBody>
      </p:sp>
      <p:graphicFrame>
        <p:nvGraphicFramePr>
          <p:cNvPr id="4" name="資料庫圖表 3"/>
          <p:cNvGraphicFramePr/>
          <p:nvPr/>
        </p:nvGraphicFramePr>
        <p:xfrm>
          <a:off x="9585701" y="4299364"/>
          <a:ext cx="2327873" cy="14147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向下箭號 2"/>
          <p:cNvSpPr/>
          <p:nvPr/>
        </p:nvSpPr>
        <p:spPr>
          <a:xfrm>
            <a:off x="10628851" y="4647501"/>
            <a:ext cx="125835" cy="987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向下箭號 40"/>
          <p:cNvSpPr/>
          <p:nvPr/>
        </p:nvSpPr>
        <p:spPr>
          <a:xfrm>
            <a:off x="10628851" y="5107194"/>
            <a:ext cx="125835" cy="987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8564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2633" y="16156"/>
            <a:ext cx="3057247" cy="584775"/>
          </a:xfrm>
          <a:prstGeom prst="rect">
            <a:avLst/>
          </a:prstGeom>
        </p:spPr>
        <p:txBody>
          <a:bodyPr wrap="none">
            <a:spAutoFit/>
          </a:bodyPr>
          <a:lstStyle/>
          <a:p>
            <a:pPr>
              <a:spcAft>
                <a:spcPts val="1800"/>
              </a:spcAft>
            </a:pPr>
            <a:r>
              <a:rPr lang="zh-TW" altLang="en-US" sz="3200" b="1" dirty="0">
                <a:latin typeface="微軟正黑體" panose="020B0604030504040204" pitchFamily="34" charset="-120"/>
                <a:ea typeface="微軟正黑體" panose="020B0604030504040204" pitchFamily="34" charset="-120"/>
              </a:rPr>
              <a:t>二、礦業法概況</a:t>
            </a:r>
            <a:endParaRPr lang="en-US" altLang="zh-TW" sz="3200" b="1" dirty="0">
              <a:latin typeface="微軟正黑體" panose="020B0604030504040204" pitchFamily="34" charset="-120"/>
              <a:ea typeface="微軟正黑體" panose="020B0604030504040204" pitchFamily="34" charset="-120"/>
            </a:endParaRPr>
          </a:p>
        </p:txBody>
      </p:sp>
      <p:sp>
        <p:nvSpPr>
          <p:cNvPr id="40" name="圓角矩形 39"/>
          <p:cNvSpPr/>
          <p:nvPr/>
        </p:nvSpPr>
        <p:spPr>
          <a:xfrm>
            <a:off x="1520337" y="5772508"/>
            <a:ext cx="8845235" cy="4898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1" name="向下箭號 40"/>
          <p:cNvSpPr/>
          <p:nvPr/>
        </p:nvSpPr>
        <p:spPr>
          <a:xfrm>
            <a:off x="5435968" y="2243983"/>
            <a:ext cx="529599" cy="3510278"/>
          </a:xfrm>
          <a:prstGeom prst="downArrow">
            <a:avLst>
              <a:gd name="adj1" fmla="val 35612"/>
              <a:gd name="adj2" fmla="val 50000"/>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nvGrpSpPr>
          <p:cNvPr id="42" name="群組 41"/>
          <p:cNvGrpSpPr/>
          <p:nvPr/>
        </p:nvGrpSpPr>
        <p:grpSpPr>
          <a:xfrm>
            <a:off x="5701058" y="253411"/>
            <a:ext cx="2401764" cy="2035739"/>
            <a:chOff x="4731231" y="553456"/>
            <a:chExt cx="2401764" cy="2035739"/>
          </a:xfrm>
        </p:grpSpPr>
        <p:sp>
          <p:nvSpPr>
            <p:cNvPr id="43" name="Shape">
              <a:extLst>
                <a:ext uri="{FF2B5EF4-FFF2-40B4-BE49-F238E27FC236}">
                  <a16:creationId xmlns:a16="http://schemas.microsoft.com/office/drawing/2014/main" id="{B83C72A6-71DA-C0A2-171E-B3B59B719296}"/>
                </a:ext>
              </a:extLst>
            </p:cNvPr>
            <p:cNvSpPr/>
            <p:nvPr/>
          </p:nvSpPr>
          <p:spPr>
            <a:xfrm>
              <a:off x="4731231" y="553456"/>
              <a:ext cx="1551882" cy="2005473"/>
            </a:xfrm>
            <a:custGeom>
              <a:avLst/>
              <a:gdLst/>
              <a:ahLst/>
              <a:cxnLst>
                <a:cxn ang="0">
                  <a:pos x="wd2" y="hd2"/>
                </a:cxn>
                <a:cxn ang="5400000">
                  <a:pos x="wd2" y="hd2"/>
                </a:cxn>
                <a:cxn ang="10800000">
                  <a:pos x="wd2" y="hd2"/>
                </a:cxn>
                <a:cxn ang="16200000">
                  <a:pos x="wd2" y="hd2"/>
                </a:cxn>
              </a:cxnLst>
              <a:rect l="0" t="0" r="r" b="b"/>
              <a:pathLst>
                <a:path w="21596" h="21591" extrusionOk="0">
                  <a:moveTo>
                    <a:pt x="21454" y="5768"/>
                  </a:moveTo>
                  <a:lnTo>
                    <a:pt x="13825" y="5805"/>
                  </a:lnTo>
                  <a:cubicBezTo>
                    <a:pt x="12938" y="5782"/>
                    <a:pt x="12422" y="4910"/>
                    <a:pt x="13147" y="4316"/>
                  </a:cubicBezTo>
                  <a:cubicBezTo>
                    <a:pt x="13773" y="3854"/>
                    <a:pt x="14160" y="3216"/>
                    <a:pt x="14152" y="2514"/>
                  </a:cubicBezTo>
                  <a:cubicBezTo>
                    <a:pt x="14140" y="1117"/>
                    <a:pt x="12583" y="-9"/>
                    <a:pt x="10676" y="0"/>
                  </a:cubicBezTo>
                  <a:cubicBezTo>
                    <a:pt x="8768" y="8"/>
                    <a:pt x="7232" y="1149"/>
                    <a:pt x="7243" y="2546"/>
                  </a:cubicBezTo>
                  <a:cubicBezTo>
                    <a:pt x="7251" y="3247"/>
                    <a:pt x="7645" y="3883"/>
                    <a:pt x="8284" y="4339"/>
                  </a:cubicBezTo>
                  <a:cubicBezTo>
                    <a:pt x="9021" y="4925"/>
                    <a:pt x="8520" y="5805"/>
                    <a:pt x="7630" y="5834"/>
                  </a:cubicBezTo>
                  <a:lnTo>
                    <a:pt x="0" y="5872"/>
                  </a:lnTo>
                  <a:lnTo>
                    <a:pt x="51" y="11461"/>
                  </a:lnTo>
                  <a:cubicBezTo>
                    <a:pt x="95" y="12110"/>
                    <a:pt x="1293" y="12477"/>
                    <a:pt x="2093" y="11940"/>
                  </a:cubicBezTo>
                  <a:cubicBezTo>
                    <a:pt x="2715" y="11475"/>
                    <a:pt x="3578" y="11184"/>
                    <a:pt x="4540" y="11181"/>
                  </a:cubicBezTo>
                  <a:cubicBezTo>
                    <a:pt x="6447" y="11172"/>
                    <a:pt x="8004" y="12298"/>
                    <a:pt x="8016" y="13695"/>
                  </a:cubicBezTo>
                  <a:cubicBezTo>
                    <a:pt x="8028" y="15093"/>
                    <a:pt x="6491" y="16233"/>
                    <a:pt x="4583" y="16242"/>
                  </a:cubicBezTo>
                  <a:cubicBezTo>
                    <a:pt x="3626" y="16247"/>
                    <a:pt x="2755" y="15964"/>
                    <a:pt x="2124" y="15505"/>
                  </a:cubicBezTo>
                  <a:cubicBezTo>
                    <a:pt x="1312" y="14974"/>
                    <a:pt x="122" y="15352"/>
                    <a:pt x="91" y="16002"/>
                  </a:cubicBezTo>
                  <a:lnTo>
                    <a:pt x="142" y="21591"/>
                  </a:lnTo>
                  <a:lnTo>
                    <a:pt x="21025" y="21490"/>
                  </a:lnTo>
                  <a:cubicBezTo>
                    <a:pt x="21344" y="21487"/>
                    <a:pt x="21600" y="21299"/>
                    <a:pt x="21596" y="21066"/>
                  </a:cubicBezTo>
                  <a:lnTo>
                    <a:pt x="21454" y="5768"/>
                  </a:lnTo>
                  <a:close/>
                </a:path>
              </a:pathLst>
            </a:custGeom>
            <a:solidFill>
              <a:srgbClr val="7BA79D"/>
            </a:solidFill>
            <a:ln w="12700">
              <a:solidFill>
                <a:srgbClr val="7BA79D"/>
              </a:solidFill>
              <a:miter lim="400000"/>
            </a:ln>
          </p:spPr>
          <p:txBody>
            <a:bodyPr lIns="28575" tIns="28575" rIns="28575" bIns="28575" anchor="ctr"/>
            <a:lstStyle/>
            <a:p>
              <a:pPr>
                <a:defRPr sz="3000">
                  <a:solidFill>
                    <a:srgbClr val="FFFFFF"/>
                  </a:solidFill>
                </a:defRPr>
              </a:pPr>
              <a:endParaRPr sz="2250">
                <a:latin typeface="微軟正黑體" panose="020B0604030504040204" pitchFamily="34" charset="-120"/>
                <a:ea typeface="微軟正黑體" panose="020B0604030504040204" pitchFamily="34" charset="-120"/>
              </a:endParaRPr>
            </a:p>
          </p:txBody>
        </p:sp>
        <p:grpSp>
          <p:nvGrpSpPr>
            <p:cNvPr id="44" name="Group 4">
              <a:extLst>
                <a:ext uri="{FF2B5EF4-FFF2-40B4-BE49-F238E27FC236}">
                  <a16:creationId xmlns:a16="http://schemas.microsoft.com/office/drawing/2014/main" id="{26EE90A0-6644-D043-7E82-CC3563F685CF}"/>
                </a:ext>
              </a:extLst>
            </p:cNvPr>
            <p:cNvGrpSpPr/>
            <p:nvPr/>
          </p:nvGrpSpPr>
          <p:grpSpPr>
            <a:xfrm>
              <a:off x="6253379" y="1144458"/>
              <a:ext cx="879616" cy="1428992"/>
              <a:chOff x="10012775" y="2551211"/>
              <a:chExt cx="1760125" cy="3019855"/>
            </a:xfrm>
          </p:grpSpPr>
          <p:sp>
            <p:nvSpPr>
              <p:cNvPr id="47" name="Shape">
                <a:extLst>
                  <a:ext uri="{FF2B5EF4-FFF2-40B4-BE49-F238E27FC236}">
                    <a16:creationId xmlns:a16="http://schemas.microsoft.com/office/drawing/2014/main" id="{1EF1F953-3B89-072C-BA5F-9D58C7614BE2}"/>
                  </a:ext>
                </a:extLst>
              </p:cNvPr>
              <p:cNvSpPr/>
              <p:nvPr/>
            </p:nvSpPr>
            <p:spPr>
              <a:xfrm>
                <a:off x="10959109" y="2953545"/>
                <a:ext cx="100861" cy="140642"/>
              </a:xfrm>
              <a:custGeom>
                <a:avLst/>
                <a:gdLst/>
                <a:ahLst/>
                <a:cxnLst>
                  <a:cxn ang="0">
                    <a:pos x="wd2" y="hd2"/>
                  </a:cxn>
                  <a:cxn ang="5400000">
                    <a:pos x="wd2" y="hd2"/>
                  </a:cxn>
                  <a:cxn ang="10800000">
                    <a:pos x="wd2" y="hd2"/>
                  </a:cxn>
                  <a:cxn ang="16200000">
                    <a:pos x="wd2" y="hd2"/>
                  </a:cxn>
                </a:cxnLst>
                <a:rect l="0" t="0" r="r" b="b"/>
                <a:pathLst>
                  <a:path w="19032" h="20461" extrusionOk="0">
                    <a:moveTo>
                      <a:pt x="0" y="0"/>
                    </a:moveTo>
                    <a:cubicBezTo>
                      <a:pt x="0" y="0"/>
                      <a:pt x="6630" y="4617"/>
                      <a:pt x="17109" y="8162"/>
                    </a:cubicBezTo>
                    <a:cubicBezTo>
                      <a:pt x="17109" y="8162"/>
                      <a:pt x="13901" y="9151"/>
                      <a:pt x="11869" y="8162"/>
                    </a:cubicBezTo>
                    <a:cubicBezTo>
                      <a:pt x="9838" y="7172"/>
                      <a:pt x="17216" y="15169"/>
                      <a:pt x="18392" y="15994"/>
                    </a:cubicBezTo>
                    <a:cubicBezTo>
                      <a:pt x="19568" y="16818"/>
                      <a:pt x="9410" y="13191"/>
                      <a:pt x="5240" y="9811"/>
                    </a:cubicBezTo>
                    <a:cubicBezTo>
                      <a:pt x="1070" y="6430"/>
                      <a:pt x="15398" y="17972"/>
                      <a:pt x="18499" y="19786"/>
                    </a:cubicBezTo>
                    <a:cubicBezTo>
                      <a:pt x="21600" y="21600"/>
                      <a:pt x="10265" y="19374"/>
                      <a:pt x="7806" y="17643"/>
                    </a:cubicBezTo>
                    <a:cubicBezTo>
                      <a:pt x="5347" y="15911"/>
                      <a:pt x="0" y="0"/>
                      <a:pt x="0" y="0"/>
                    </a:cubicBezTo>
                    <a:close/>
                  </a:path>
                </a:pathLst>
              </a:custGeom>
              <a:solidFill>
                <a:srgbClr val="C1976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sp>
            <p:nvSpPr>
              <p:cNvPr id="48" name="Shape">
                <a:extLst>
                  <a:ext uri="{FF2B5EF4-FFF2-40B4-BE49-F238E27FC236}">
                    <a16:creationId xmlns:a16="http://schemas.microsoft.com/office/drawing/2014/main" id="{5AA4459C-65E0-121F-6695-3206ED28D92B}"/>
                  </a:ext>
                </a:extLst>
              </p:cNvPr>
              <p:cNvSpPr/>
              <p:nvPr/>
            </p:nvSpPr>
            <p:spPr>
              <a:xfrm>
                <a:off x="10069441" y="2823212"/>
                <a:ext cx="1703459" cy="2747854"/>
              </a:xfrm>
              <a:custGeom>
                <a:avLst/>
                <a:gdLst/>
                <a:ahLst/>
                <a:cxnLst>
                  <a:cxn ang="0">
                    <a:pos x="wd2" y="hd2"/>
                  </a:cxn>
                  <a:cxn ang="5400000">
                    <a:pos x="wd2" y="hd2"/>
                  </a:cxn>
                  <a:cxn ang="10800000">
                    <a:pos x="wd2" y="hd2"/>
                  </a:cxn>
                  <a:cxn ang="16200000">
                    <a:pos x="wd2" y="hd2"/>
                  </a:cxn>
                </a:cxnLst>
                <a:rect l="0" t="0" r="r" b="b"/>
                <a:pathLst>
                  <a:path w="21486" h="21587" extrusionOk="0">
                    <a:moveTo>
                      <a:pt x="1020" y="0"/>
                    </a:moveTo>
                    <a:cubicBezTo>
                      <a:pt x="1527" y="191"/>
                      <a:pt x="2085" y="316"/>
                      <a:pt x="2514" y="597"/>
                    </a:cubicBezTo>
                    <a:cubicBezTo>
                      <a:pt x="2678" y="703"/>
                      <a:pt x="2985" y="721"/>
                      <a:pt x="3228" y="779"/>
                    </a:cubicBezTo>
                    <a:cubicBezTo>
                      <a:pt x="3307" y="797"/>
                      <a:pt x="3414" y="801"/>
                      <a:pt x="3457" y="837"/>
                    </a:cubicBezTo>
                    <a:cubicBezTo>
                      <a:pt x="3850" y="1171"/>
                      <a:pt x="4436" y="1184"/>
                      <a:pt x="5023" y="1229"/>
                    </a:cubicBezTo>
                    <a:cubicBezTo>
                      <a:pt x="5530" y="1269"/>
                      <a:pt x="6030" y="1353"/>
                      <a:pt x="6545" y="1273"/>
                    </a:cubicBezTo>
                    <a:cubicBezTo>
                      <a:pt x="6659" y="1255"/>
                      <a:pt x="6774" y="1251"/>
                      <a:pt x="6759" y="1162"/>
                    </a:cubicBezTo>
                    <a:cubicBezTo>
                      <a:pt x="6745" y="1086"/>
                      <a:pt x="6624" y="1126"/>
                      <a:pt x="6552" y="1122"/>
                    </a:cubicBezTo>
                    <a:cubicBezTo>
                      <a:pt x="6423" y="1117"/>
                      <a:pt x="6288" y="1122"/>
                      <a:pt x="6159" y="1122"/>
                    </a:cubicBezTo>
                    <a:cubicBezTo>
                      <a:pt x="6123" y="1095"/>
                      <a:pt x="6087" y="1086"/>
                      <a:pt x="6037" y="1100"/>
                    </a:cubicBezTo>
                    <a:cubicBezTo>
                      <a:pt x="6030" y="1091"/>
                      <a:pt x="6016" y="1086"/>
                      <a:pt x="5995" y="1086"/>
                    </a:cubicBezTo>
                    <a:cubicBezTo>
                      <a:pt x="6581" y="975"/>
                      <a:pt x="7038" y="708"/>
                      <a:pt x="7617" y="556"/>
                    </a:cubicBezTo>
                    <a:cubicBezTo>
                      <a:pt x="7581" y="739"/>
                      <a:pt x="7410" y="824"/>
                      <a:pt x="7217" y="908"/>
                    </a:cubicBezTo>
                    <a:cubicBezTo>
                      <a:pt x="6824" y="1086"/>
                      <a:pt x="6831" y="1126"/>
                      <a:pt x="7167" y="1344"/>
                    </a:cubicBezTo>
                    <a:cubicBezTo>
                      <a:pt x="7510" y="1567"/>
                      <a:pt x="7874" y="1781"/>
                      <a:pt x="8039" y="2083"/>
                    </a:cubicBezTo>
                    <a:cubicBezTo>
                      <a:pt x="8060" y="2075"/>
                      <a:pt x="8082" y="2070"/>
                      <a:pt x="8096" y="2057"/>
                    </a:cubicBezTo>
                    <a:cubicBezTo>
                      <a:pt x="8403" y="1705"/>
                      <a:pt x="8468" y="1291"/>
                      <a:pt x="8818" y="948"/>
                    </a:cubicBezTo>
                    <a:cubicBezTo>
                      <a:pt x="8846" y="917"/>
                      <a:pt x="8846" y="815"/>
                      <a:pt x="8661" y="832"/>
                    </a:cubicBezTo>
                    <a:cubicBezTo>
                      <a:pt x="8360" y="864"/>
                      <a:pt x="8418" y="757"/>
                      <a:pt x="8503" y="650"/>
                    </a:cubicBezTo>
                    <a:cubicBezTo>
                      <a:pt x="8539" y="605"/>
                      <a:pt x="8611" y="565"/>
                      <a:pt x="8582" y="507"/>
                    </a:cubicBezTo>
                    <a:cubicBezTo>
                      <a:pt x="8582" y="507"/>
                      <a:pt x="8589" y="503"/>
                      <a:pt x="8589" y="503"/>
                    </a:cubicBezTo>
                    <a:cubicBezTo>
                      <a:pt x="8646" y="463"/>
                      <a:pt x="8696" y="427"/>
                      <a:pt x="8768" y="378"/>
                    </a:cubicBezTo>
                    <a:cubicBezTo>
                      <a:pt x="8775" y="485"/>
                      <a:pt x="8811" y="574"/>
                      <a:pt x="8789" y="659"/>
                    </a:cubicBezTo>
                    <a:cubicBezTo>
                      <a:pt x="8753" y="783"/>
                      <a:pt x="8918" y="815"/>
                      <a:pt x="9018" y="855"/>
                    </a:cubicBezTo>
                    <a:cubicBezTo>
                      <a:pt x="9175" y="908"/>
                      <a:pt x="9132" y="783"/>
                      <a:pt x="9197" y="748"/>
                    </a:cubicBezTo>
                    <a:cubicBezTo>
                      <a:pt x="9268" y="712"/>
                      <a:pt x="9318" y="654"/>
                      <a:pt x="9354" y="605"/>
                    </a:cubicBezTo>
                    <a:cubicBezTo>
                      <a:pt x="9497" y="423"/>
                      <a:pt x="9740" y="401"/>
                      <a:pt x="10004" y="548"/>
                    </a:cubicBezTo>
                    <a:cubicBezTo>
                      <a:pt x="10004" y="583"/>
                      <a:pt x="10004" y="614"/>
                      <a:pt x="10083" y="628"/>
                    </a:cubicBezTo>
                    <a:cubicBezTo>
                      <a:pt x="10355" y="668"/>
                      <a:pt x="10626" y="721"/>
                      <a:pt x="10898" y="761"/>
                    </a:cubicBezTo>
                    <a:cubicBezTo>
                      <a:pt x="11076" y="788"/>
                      <a:pt x="11212" y="846"/>
                      <a:pt x="11277" y="944"/>
                    </a:cubicBezTo>
                    <a:cubicBezTo>
                      <a:pt x="11741" y="1625"/>
                      <a:pt x="12292" y="2284"/>
                      <a:pt x="12692" y="2987"/>
                    </a:cubicBezTo>
                    <a:cubicBezTo>
                      <a:pt x="13021" y="3561"/>
                      <a:pt x="13042" y="4176"/>
                      <a:pt x="13392" y="4741"/>
                    </a:cubicBezTo>
                    <a:cubicBezTo>
                      <a:pt x="13435" y="4808"/>
                      <a:pt x="13507" y="4848"/>
                      <a:pt x="13557" y="4901"/>
                    </a:cubicBezTo>
                    <a:cubicBezTo>
                      <a:pt x="13621" y="4964"/>
                      <a:pt x="13742" y="5008"/>
                      <a:pt x="13785" y="5071"/>
                    </a:cubicBezTo>
                    <a:cubicBezTo>
                      <a:pt x="14128" y="5587"/>
                      <a:pt x="14786" y="5952"/>
                      <a:pt x="15394" y="6339"/>
                    </a:cubicBezTo>
                    <a:cubicBezTo>
                      <a:pt x="15572" y="6451"/>
                      <a:pt x="15615" y="6597"/>
                      <a:pt x="15729" y="6727"/>
                    </a:cubicBezTo>
                    <a:cubicBezTo>
                      <a:pt x="16144" y="7185"/>
                      <a:pt x="16466" y="7679"/>
                      <a:pt x="16766" y="8160"/>
                    </a:cubicBezTo>
                    <a:cubicBezTo>
                      <a:pt x="17052" y="8623"/>
                      <a:pt x="17030" y="9157"/>
                      <a:pt x="16880" y="9678"/>
                    </a:cubicBezTo>
                    <a:cubicBezTo>
                      <a:pt x="16780" y="10039"/>
                      <a:pt x="16773" y="10413"/>
                      <a:pt x="16837" y="10791"/>
                    </a:cubicBezTo>
                    <a:cubicBezTo>
                      <a:pt x="16873" y="10982"/>
                      <a:pt x="17230" y="11218"/>
                      <a:pt x="16845" y="11423"/>
                    </a:cubicBezTo>
                    <a:cubicBezTo>
                      <a:pt x="16830" y="11432"/>
                      <a:pt x="16887" y="11499"/>
                      <a:pt x="16923" y="11535"/>
                    </a:cubicBezTo>
                    <a:cubicBezTo>
                      <a:pt x="17030" y="11637"/>
                      <a:pt x="17073" y="11753"/>
                      <a:pt x="17038" y="11873"/>
                    </a:cubicBezTo>
                    <a:cubicBezTo>
                      <a:pt x="17009" y="11971"/>
                      <a:pt x="17052" y="12060"/>
                      <a:pt x="17130" y="12149"/>
                    </a:cubicBezTo>
                    <a:cubicBezTo>
                      <a:pt x="17331" y="12376"/>
                      <a:pt x="17416" y="12616"/>
                      <a:pt x="17345" y="12879"/>
                    </a:cubicBezTo>
                    <a:cubicBezTo>
                      <a:pt x="17295" y="13053"/>
                      <a:pt x="17352" y="13222"/>
                      <a:pt x="17502" y="13373"/>
                    </a:cubicBezTo>
                    <a:cubicBezTo>
                      <a:pt x="17638" y="13507"/>
                      <a:pt x="17738" y="13649"/>
                      <a:pt x="17795" y="13800"/>
                    </a:cubicBezTo>
                    <a:cubicBezTo>
                      <a:pt x="17895" y="14077"/>
                      <a:pt x="18102" y="14312"/>
                      <a:pt x="18374" y="14548"/>
                    </a:cubicBezTo>
                    <a:cubicBezTo>
                      <a:pt x="18789" y="14913"/>
                      <a:pt x="19017" y="15345"/>
                      <a:pt x="19260" y="15764"/>
                    </a:cubicBezTo>
                    <a:cubicBezTo>
                      <a:pt x="19768" y="16641"/>
                      <a:pt x="20218" y="17531"/>
                      <a:pt x="20690" y="18417"/>
                    </a:cubicBezTo>
                    <a:cubicBezTo>
                      <a:pt x="20711" y="18457"/>
                      <a:pt x="20769" y="18515"/>
                      <a:pt x="20747" y="18542"/>
                    </a:cubicBezTo>
                    <a:cubicBezTo>
                      <a:pt x="20561" y="18782"/>
                      <a:pt x="20876" y="18916"/>
                      <a:pt x="21033" y="19080"/>
                    </a:cubicBezTo>
                    <a:cubicBezTo>
                      <a:pt x="21269" y="19321"/>
                      <a:pt x="21519" y="19557"/>
                      <a:pt x="21483" y="19859"/>
                    </a:cubicBezTo>
                    <a:cubicBezTo>
                      <a:pt x="21476" y="19935"/>
                      <a:pt x="21469" y="20015"/>
                      <a:pt x="21383" y="20069"/>
                    </a:cubicBezTo>
                    <a:cubicBezTo>
                      <a:pt x="21126" y="20242"/>
                      <a:pt x="21133" y="20465"/>
                      <a:pt x="21083" y="20674"/>
                    </a:cubicBezTo>
                    <a:cubicBezTo>
                      <a:pt x="21040" y="20852"/>
                      <a:pt x="21026" y="21030"/>
                      <a:pt x="21004" y="21208"/>
                    </a:cubicBezTo>
                    <a:cubicBezTo>
                      <a:pt x="20997" y="21262"/>
                      <a:pt x="20997" y="21324"/>
                      <a:pt x="20883" y="21320"/>
                    </a:cubicBezTo>
                    <a:cubicBezTo>
                      <a:pt x="20733" y="21320"/>
                      <a:pt x="20768" y="21244"/>
                      <a:pt x="20776" y="21186"/>
                    </a:cubicBezTo>
                    <a:cubicBezTo>
                      <a:pt x="20819" y="20914"/>
                      <a:pt x="20869" y="20638"/>
                      <a:pt x="20926" y="20327"/>
                    </a:cubicBezTo>
                    <a:cubicBezTo>
                      <a:pt x="20468" y="20469"/>
                      <a:pt x="20232" y="20692"/>
                      <a:pt x="20004" y="20910"/>
                    </a:cubicBezTo>
                    <a:cubicBezTo>
                      <a:pt x="19832" y="21075"/>
                      <a:pt x="19696" y="21257"/>
                      <a:pt x="19532" y="21426"/>
                    </a:cubicBezTo>
                    <a:cubicBezTo>
                      <a:pt x="19439" y="21515"/>
                      <a:pt x="19303" y="21573"/>
                      <a:pt x="19117" y="21578"/>
                    </a:cubicBezTo>
                    <a:cubicBezTo>
                      <a:pt x="18324" y="21600"/>
                      <a:pt x="17538" y="21591"/>
                      <a:pt x="16766" y="21466"/>
                    </a:cubicBezTo>
                    <a:cubicBezTo>
                      <a:pt x="16673" y="21453"/>
                      <a:pt x="16566" y="21440"/>
                      <a:pt x="16544" y="21377"/>
                    </a:cubicBezTo>
                    <a:cubicBezTo>
                      <a:pt x="16523" y="21320"/>
                      <a:pt x="16609" y="21284"/>
                      <a:pt x="16694" y="21275"/>
                    </a:cubicBezTo>
                    <a:cubicBezTo>
                      <a:pt x="17037" y="21226"/>
                      <a:pt x="17288" y="21084"/>
                      <a:pt x="17566" y="20968"/>
                    </a:cubicBezTo>
                    <a:cubicBezTo>
                      <a:pt x="17666" y="20928"/>
                      <a:pt x="17738" y="20865"/>
                      <a:pt x="17881" y="20874"/>
                    </a:cubicBezTo>
                    <a:cubicBezTo>
                      <a:pt x="18002" y="21079"/>
                      <a:pt x="18317" y="21075"/>
                      <a:pt x="18574" y="21124"/>
                    </a:cubicBezTo>
                    <a:cubicBezTo>
                      <a:pt x="18310" y="21244"/>
                      <a:pt x="17988" y="21239"/>
                      <a:pt x="17652" y="21257"/>
                    </a:cubicBezTo>
                    <a:cubicBezTo>
                      <a:pt x="18460" y="21511"/>
                      <a:pt x="19718" y="20968"/>
                      <a:pt x="20061" y="20233"/>
                    </a:cubicBezTo>
                    <a:cubicBezTo>
                      <a:pt x="19918" y="20207"/>
                      <a:pt x="19782" y="20238"/>
                      <a:pt x="19639" y="20238"/>
                    </a:cubicBezTo>
                    <a:cubicBezTo>
                      <a:pt x="19296" y="20242"/>
                      <a:pt x="18946" y="20291"/>
                      <a:pt x="18631" y="20162"/>
                    </a:cubicBezTo>
                    <a:cubicBezTo>
                      <a:pt x="18438" y="19913"/>
                      <a:pt x="18646" y="19681"/>
                      <a:pt x="18731" y="19450"/>
                    </a:cubicBezTo>
                    <a:cubicBezTo>
                      <a:pt x="18760" y="19365"/>
                      <a:pt x="18782" y="19298"/>
                      <a:pt x="18653" y="19263"/>
                    </a:cubicBezTo>
                    <a:cubicBezTo>
                      <a:pt x="17852" y="19058"/>
                      <a:pt x="17688" y="18586"/>
                      <a:pt x="17402" y="18154"/>
                    </a:cubicBezTo>
                    <a:cubicBezTo>
                      <a:pt x="16723" y="17126"/>
                      <a:pt x="16130" y="16075"/>
                      <a:pt x="15408" y="15060"/>
                    </a:cubicBezTo>
                    <a:cubicBezTo>
                      <a:pt x="14586" y="13907"/>
                      <a:pt x="13814" y="12741"/>
                      <a:pt x="12878" y="11601"/>
                    </a:cubicBezTo>
                    <a:cubicBezTo>
                      <a:pt x="12692" y="11739"/>
                      <a:pt x="12577" y="11917"/>
                      <a:pt x="12449" y="12082"/>
                    </a:cubicBezTo>
                    <a:cubicBezTo>
                      <a:pt x="12177" y="12438"/>
                      <a:pt x="11913" y="12794"/>
                      <a:pt x="11663" y="13159"/>
                    </a:cubicBezTo>
                    <a:cubicBezTo>
                      <a:pt x="11563" y="13306"/>
                      <a:pt x="11405" y="13413"/>
                      <a:pt x="11191" y="13480"/>
                    </a:cubicBezTo>
                    <a:cubicBezTo>
                      <a:pt x="10855" y="13582"/>
                      <a:pt x="10698" y="13743"/>
                      <a:pt x="10905" y="13938"/>
                    </a:cubicBezTo>
                    <a:cubicBezTo>
                      <a:pt x="11312" y="14321"/>
                      <a:pt x="11248" y="14753"/>
                      <a:pt x="11291" y="15167"/>
                    </a:cubicBezTo>
                    <a:cubicBezTo>
                      <a:pt x="11362" y="15813"/>
                      <a:pt x="11591" y="16445"/>
                      <a:pt x="11691" y="17090"/>
                    </a:cubicBezTo>
                    <a:cubicBezTo>
                      <a:pt x="11705" y="17179"/>
                      <a:pt x="11727" y="17268"/>
                      <a:pt x="11741" y="17357"/>
                    </a:cubicBezTo>
                    <a:cubicBezTo>
                      <a:pt x="11784" y="17593"/>
                      <a:pt x="11863" y="17816"/>
                      <a:pt x="12127" y="18012"/>
                    </a:cubicBezTo>
                    <a:cubicBezTo>
                      <a:pt x="12313" y="18150"/>
                      <a:pt x="12363" y="18350"/>
                      <a:pt x="12363" y="18537"/>
                    </a:cubicBezTo>
                    <a:cubicBezTo>
                      <a:pt x="12363" y="18635"/>
                      <a:pt x="12370" y="18706"/>
                      <a:pt x="12577" y="18653"/>
                    </a:cubicBezTo>
                    <a:cubicBezTo>
                      <a:pt x="12763" y="18604"/>
                      <a:pt x="12742" y="18724"/>
                      <a:pt x="12813" y="18773"/>
                    </a:cubicBezTo>
                    <a:cubicBezTo>
                      <a:pt x="13185" y="19018"/>
                      <a:pt x="13242" y="19276"/>
                      <a:pt x="13049" y="19606"/>
                    </a:cubicBezTo>
                    <a:cubicBezTo>
                      <a:pt x="12870" y="19913"/>
                      <a:pt x="12863" y="20247"/>
                      <a:pt x="12878" y="20576"/>
                    </a:cubicBezTo>
                    <a:cubicBezTo>
                      <a:pt x="12878" y="20634"/>
                      <a:pt x="12878" y="20696"/>
                      <a:pt x="12870" y="20754"/>
                    </a:cubicBezTo>
                    <a:cubicBezTo>
                      <a:pt x="12870" y="20803"/>
                      <a:pt x="12842" y="20843"/>
                      <a:pt x="12749" y="20839"/>
                    </a:cubicBezTo>
                    <a:cubicBezTo>
                      <a:pt x="12642" y="20834"/>
                      <a:pt x="12649" y="20785"/>
                      <a:pt x="12649" y="20741"/>
                    </a:cubicBezTo>
                    <a:cubicBezTo>
                      <a:pt x="12663" y="20487"/>
                      <a:pt x="12685" y="20233"/>
                      <a:pt x="12706" y="19980"/>
                    </a:cubicBezTo>
                    <a:cubicBezTo>
                      <a:pt x="12713" y="19904"/>
                      <a:pt x="12778" y="19793"/>
                      <a:pt x="12599" y="19775"/>
                    </a:cubicBezTo>
                    <a:cubicBezTo>
                      <a:pt x="12456" y="19761"/>
                      <a:pt x="12292" y="19779"/>
                      <a:pt x="12156" y="19855"/>
                    </a:cubicBezTo>
                    <a:cubicBezTo>
                      <a:pt x="11713" y="20113"/>
                      <a:pt x="11470" y="20456"/>
                      <a:pt x="11155" y="20768"/>
                    </a:cubicBezTo>
                    <a:cubicBezTo>
                      <a:pt x="11005" y="20914"/>
                      <a:pt x="10798" y="21003"/>
                      <a:pt x="10555" y="21012"/>
                    </a:cubicBezTo>
                    <a:cubicBezTo>
                      <a:pt x="9933" y="21035"/>
                      <a:pt x="9311" y="21052"/>
                      <a:pt x="8703" y="20941"/>
                    </a:cubicBezTo>
                    <a:cubicBezTo>
                      <a:pt x="8582" y="20919"/>
                      <a:pt x="8403" y="20932"/>
                      <a:pt x="8382" y="20839"/>
                    </a:cubicBezTo>
                    <a:cubicBezTo>
                      <a:pt x="8360" y="20732"/>
                      <a:pt x="8539" y="20705"/>
                      <a:pt x="8675" y="20670"/>
                    </a:cubicBezTo>
                    <a:cubicBezTo>
                      <a:pt x="8732" y="20656"/>
                      <a:pt x="8789" y="20647"/>
                      <a:pt x="8846" y="20638"/>
                    </a:cubicBezTo>
                    <a:cubicBezTo>
                      <a:pt x="9175" y="20652"/>
                      <a:pt x="9490" y="20634"/>
                      <a:pt x="9761" y="20505"/>
                    </a:cubicBezTo>
                    <a:cubicBezTo>
                      <a:pt x="9854" y="20460"/>
                      <a:pt x="9969" y="20465"/>
                      <a:pt x="10026" y="20492"/>
                    </a:cubicBezTo>
                    <a:cubicBezTo>
                      <a:pt x="10154" y="20549"/>
                      <a:pt x="10240" y="20509"/>
                      <a:pt x="10347" y="20483"/>
                    </a:cubicBezTo>
                    <a:cubicBezTo>
                      <a:pt x="10712" y="20394"/>
                      <a:pt x="11219" y="19957"/>
                      <a:pt x="11377" y="19574"/>
                    </a:cubicBezTo>
                    <a:cubicBezTo>
                      <a:pt x="10983" y="19704"/>
                      <a:pt x="10576" y="19717"/>
                      <a:pt x="10154" y="19717"/>
                    </a:cubicBezTo>
                    <a:cubicBezTo>
                      <a:pt x="10026" y="19677"/>
                      <a:pt x="9940" y="19623"/>
                      <a:pt x="9911" y="19521"/>
                    </a:cubicBezTo>
                    <a:cubicBezTo>
                      <a:pt x="9804" y="19094"/>
                      <a:pt x="9640" y="18671"/>
                      <a:pt x="9454" y="18257"/>
                    </a:cubicBezTo>
                    <a:cubicBezTo>
                      <a:pt x="9168" y="17633"/>
                      <a:pt x="8889" y="17010"/>
                      <a:pt x="8675" y="16378"/>
                    </a:cubicBezTo>
                    <a:cubicBezTo>
                      <a:pt x="8382" y="15506"/>
                      <a:pt x="8074" y="14633"/>
                      <a:pt x="7867" y="13752"/>
                    </a:cubicBezTo>
                    <a:cubicBezTo>
                      <a:pt x="7824" y="13551"/>
                      <a:pt x="7903" y="13364"/>
                      <a:pt x="7996" y="13182"/>
                    </a:cubicBezTo>
                    <a:cubicBezTo>
                      <a:pt x="8332" y="12514"/>
                      <a:pt x="8368" y="11806"/>
                      <a:pt x="8718" y="11138"/>
                    </a:cubicBezTo>
                    <a:cubicBezTo>
                      <a:pt x="8946" y="10702"/>
                      <a:pt x="9147" y="10252"/>
                      <a:pt x="9432" y="9830"/>
                    </a:cubicBezTo>
                    <a:cubicBezTo>
                      <a:pt x="9633" y="9536"/>
                      <a:pt x="9926" y="9260"/>
                      <a:pt x="10226" y="8993"/>
                    </a:cubicBezTo>
                    <a:cubicBezTo>
                      <a:pt x="10383" y="8855"/>
                      <a:pt x="10390" y="8743"/>
                      <a:pt x="10283" y="8605"/>
                    </a:cubicBezTo>
                    <a:cubicBezTo>
                      <a:pt x="10204" y="8498"/>
                      <a:pt x="10140" y="8392"/>
                      <a:pt x="10054" y="8258"/>
                    </a:cubicBezTo>
                    <a:cubicBezTo>
                      <a:pt x="9983" y="8392"/>
                      <a:pt x="9919" y="8498"/>
                      <a:pt x="9868" y="8610"/>
                    </a:cubicBezTo>
                    <a:cubicBezTo>
                      <a:pt x="9840" y="8672"/>
                      <a:pt x="9804" y="8734"/>
                      <a:pt x="9690" y="8726"/>
                    </a:cubicBezTo>
                    <a:cubicBezTo>
                      <a:pt x="9604" y="8717"/>
                      <a:pt x="9583" y="8650"/>
                      <a:pt x="9568" y="8601"/>
                    </a:cubicBezTo>
                    <a:cubicBezTo>
                      <a:pt x="9447" y="8209"/>
                      <a:pt x="9325" y="7813"/>
                      <a:pt x="9204" y="7421"/>
                    </a:cubicBezTo>
                    <a:cubicBezTo>
                      <a:pt x="9104" y="7118"/>
                      <a:pt x="9011" y="6811"/>
                      <a:pt x="8889" y="6513"/>
                    </a:cubicBezTo>
                    <a:cubicBezTo>
                      <a:pt x="8846" y="6402"/>
                      <a:pt x="8761" y="6281"/>
                      <a:pt x="8496" y="6317"/>
                    </a:cubicBezTo>
                    <a:cubicBezTo>
                      <a:pt x="8332" y="6339"/>
                      <a:pt x="8310" y="6246"/>
                      <a:pt x="8267" y="6184"/>
                    </a:cubicBezTo>
                    <a:cubicBezTo>
                      <a:pt x="8103" y="5952"/>
                      <a:pt x="7939" y="5721"/>
                      <a:pt x="7717" y="5507"/>
                    </a:cubicBezTo>
                    <a:cubicBezTo>
                      <a:pt x="7617" y="5413"/>
                      <a:pt x="7531" y="5400"/>
                      <a:pt x="7410" y="5467"/>
                    </a:cubicBezTo>
                    <a:cubicBezTo>
                      <a:pt x="6738" y="5836"/>
                      <a:pt x="5944" y="5832"/>
                      <a:pt x="5115" y="5796"/>
                    </a:cubicBezTo>
                    <a:cubicBezTo>
                      <a:pt x="3886" y="5747"/>
                      <a:pt x="2649" y="5721"/>
                      <a:pt x="1420" y="5725"/>
                    </a:cubicBezTo>
                    <a:cubicBezTo>
                      <a:pt x="927" y="5729"/>
                      <a:pt x="913" y="5707"/>
                      <a:pt x="870" y="5391"/>
                    </a:cubicBezTo>
                    <a:cubicBezTo>
                      <a:pt x="848" y="5222"/>
                      <a:pt x="848" y="5048"/>
                      <a:pt x="841" y="4879"/>
                    </a:cubicBezTo>
                    <a:cubicBezTo>
                      <a:pt x="884" y="4683"/>
                      <a:pt x="848" y="4483"/>
                      <a:pt x="948" y="4296"/>
                    </a:cubicBezTo>
                    <a:cubicBezTo>
                      <a:pt x="1692" y="4394"/>
                      <a:pt x="2471" y="4376"/>
                      <a:pt x="3193" y="4545"/>
                    </a:cubicBezTo>
                    <a:cubicBezTo>
                      <a:pt x="3357" y="4585"/>
                      <a:pt x="3464" y="4532"/>
                      <a:pt x="3586" y="4483"/>
                    </a:cubicBezTo>
                    <a:cubicBezTo>
                      <a:pt x="3764" y="4412"/>
                      <a:pt x="3979" y="4385"/>
                      <a:pt x="4122" y="4474"/>
                    </a:cubicBezTo>
                    <a:cubicBezTo>
                      <a:pt x="4443" y="4683"/>
                      <a:pt x="4794" y="4625"/>
                      <a:pt x="5144" y="4559"/>
                    </a:cubicBezTo>
                    <a:cubicBezTo>
                      <a:pt x="5523" y="4487"/>
                      <a:pt x="5944" y="4496"/>
                      <a:pt x="6295" y="4354"/>
                    </a:cubicBezTo>
                    <a:cubicBezTo>
                      <a:pt x="6402" y="4309"/>
                      <a:pt x="6573" y="4296"/>
                      <a:pt x="6473" y="4185"/>
                    </a:cubicBezTo>
                    <a:cubicBezTo>
                      <a:pt x="6073" y="3748"/>
                      <a:pt x="6309" y="3281"/>
                      <a:pt x="6287" y="2827"/>
                    </a:cubicBezTo>
                    <a:cubicBezTo>
                      <a:pt x="6280" y="2725"/>
                      <a:pt x="6280" y="2702"/>
                      <a:pt x="6116" y="2671"/>
                    </a:cubicBezTo>
                    <a:cubicBezTo>
                      <a:pt x="5251" y="2511"/>
                      <a:pt x="4372" y="2377"/>
                      <a:pt x="3478" y="2284"/>
                    </a:cubicBezTo>
                    <a:cubicBezTo>
                      <a:pt x="3378" y="2275"/>
                      <a:pt x="3300" y="2248"/>
                      <a:pt x="3243" y="2195"/>
                    </a:cubicBezTo>
                    <a:cubicBezTo>
                      <a:pt x="3021" y="1990"/>
                      <a:pt x="2678" y="1856"/>
                      <a:pt x="2342" y="1767"/>
                    </a:cubicBezTo>
                    <a:cubicBezTo>
                      <a:pt x="1606" y="1576"/>
                      <a:pt x="984" y="1273"/>
                      <a:pt x="291" y="1037"/>
                    </a:cubicBezTo>
                    <a:cubicBezTo>
                      <a:pt x="-67" y="917"/>
                      <a:pt x="-81" y="828"/>
                      <a:pt x="176" y="623"/>
                    </a:cubicBezTo>
                    <a:cubicBezTo>
                      <a:pt x="255" y="561"/>
                      <a:pt x="341" y="499"/>
                      <a:pt x="426" y="436"/>
                    </a:cubicBezTo>
                    <a:cubicBezTo>
                      <a:pt x="548" y="472"/>
                      <a:pt x="655" y="481"/>
                      <a:pt x="741" y="387"/>
                    </a:cubicBezTo>
                    <a:cubicBezTo>
                      <a:pt x="863" y="272"/>
                      <a:pt x="984" y="147"/>
                      <a:pt x="1020" y="0"/>
                    </a:cubicBezTo>
                    <a:close/>
                    <a:moveTo>
                      <a:pt x="20325" y="19957"/>
                    </a:moveTo>
                    <a:cubicBezTo>
                      <a:pt x="20611" y="19744"/>
                      <a:pt x="20611" y="19744"/>
                      <a:pt x="20325" y="19637"/>
                    </a:cubicBezTo>
                    <a:cubicBezTo>
                      <a:pt x="20325" y="19730"/>
                      <a:pt x="20325" y="19824"/>
                      <a:pt x="20325" y="19957"/>
                    </a:cubicBezTo>
                    <a:close/>
                  </a:path>
                </a:pathLst>
              </a:custGeom>
              <a:solidFill>
                <a:srgbClr val="060708"/>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sp>
            <p:nvSpPr>
              <p:cNvPr id="49" name="Shape">
                <a:extLst>
                  <a:ext uri="{FF2B5EF4-FFF2-40B4-BE49-F238E27FC236}">
                    <a16:creationId xmlns:a16="http://schemas.microsoft.com/office/drawing/2014/main" id="{DB71C564-E1CC-5B1B-570D-BC8A0222ECE2}"/>
                  </a:ext>
                </a:extLst>
              </p:cNvPr>
              <p:cNvSpPr/>
              <p:nvPr/>
            </p:nvSpPr>
            <p:spPr>
              <a:xfrm>
                <a:off x="10477442" y="2568212"/>
                <a:ext cx="421298" cy="523214"/>
              </a:xfrm>
              <a:custGeom>
                <a:avLst/>
                <a:gdLst/>
                <a:ahLst/>
                <a:cxnLst>
                  <a:cxn ang="0">
                    <a:pos x="wd2" y="hd2"/>
                  </a:cxn>
                  <a:cxn ang="5400000">
                    <a:pos x="wd2" y="hd2"/>
                  </a:cxn>
                  <a:cxn ang="10800000">
                    <a:pos x="wd2" y="hd2"/>
                  </a:cxn>
                  <a:cxn ang="16200000">
                    <a:pos x="wd2" y="hd2"/>
                  </a:cxn>
                </a:cxnLst>
                <a:rect l="0" t="0" r="r" b="b"/>
                <a:pathLst>
                  <a:path w="21075" h="21422" extrusionOk="0">
                    <a:moveTo>
                      <a:pt x="21020" y="9474"/>
                    </a:moveTo>
                    <a:cubicBezTo>
                      <a:pt x="20538" y="7014"/>
                      <a:pt x="19886" y="4578"/>
                      <a:pt x="18327" y="2397"/>
                    </a:cubicBezTo>
                    <a:cubicBezTo>
                      <a:pt x="17646" y="1446"/>
                      <a:pt x="16739" y="611"/>
                      <a:pt x="15350" y="379"/>
                    </a:cubicBezTo>
                    <a:cubicBezTo>
                      <a:pt x="12912" y="-39"/>
                      <a:pt x="10474" y="-178"/>
                      <a:pt x="8037" y="309"/>
                    </a:cubicBezTo>
                    <a:cubicBezTo>
                      <a:pt x="3303" y="1237"/>
                      <a:pt x="1602" y="3372"/>
                      <a:pt x="1545" y="7037"/>
                    </a:cubicBezTo>
                    <a:lnTo>
                      <a:pt x="1460" y="7455"/>
                    </a:lnTo>
                    <a:cubicBezTo>
                      <a:pt x="2084" y="8662"/>
                      <a:pt x="1092" y="9497"/>
                      <a:pt x="383" y="10378"/>
                    </a:cubicBezTo>
                    <a:cubicBezTo>
                      <a:pt x="-14" y="10866"/>
                      <a:pt x="-297" y="11376"/>
                      <a:pt x="553" y="11585"/>
                    </a:cubicBezTo>
                    <a:cubicBezTo>
                      <a:pt x="1517" y="11840"/>
                      <a:pt x="1716" y="12536"/>
                      <a:pt x="1687" y="13000"/>
                    </a:cubicBezTo>
                    <a:cubicBezTo>
                      <a:pt x="1631" y="13882"/>
                      <a:pt x="2311" y="14578"/>
                      <a:pt x="2283" y="15436"/>
                    </a:cubicBezTo>
                    <a:cubicBezTo>
                      <a:pt x="2254" y="16109"/>
                      <a:pt x="2736" y="16318"/>
                      <a:pt x="3473" y="16225"/>
                    </a:cubicBezTo>
                    <a:cubicBezTo>
                      <a:pt x="5798" y="15645"/>
                      <a:pt x="7612" y="14253"/>
                      <a:pt x="9908" y="13464"/>
                    </a:cubicBezTo>
                    <a:cubicBezTo>
                      <a:pt x="9766" y="14415"/>
                      <a:pt x="9086" y="14856"/>
                      <a:pt x="8321" y="15297"/>
                    </a:cubicBezTo>
                    <a:cubicBezTo>
                      <a:pt x="6761" y="16225"/>
                      <a:pt x="6790" y="16434"/>
                      <a:pt x="8122" y="17571"/>
                    </a:cubicBezTo>
                    <a:cubicBezTo>
                      <a:pt x="9483" y="18731"/>
                      <a:pt x="10928" y="19844"/>
                      <a:pt x="11580" y="21422"/>
                    </a:cubicBezTo>
                    <a:cubicBezTo>
                      <a:pt x="11665" y="21376"/>
                      <a:pt x="11751" y="21352"/>
                      <a:pt x="11807" y="21283"/>
                    </a:cubicBezTo>
                    <a:cubicBezTo>
                      <a:pt x="13026" y="19450"/>
                      <a:pt x="13281" y="17292"/>
                      <a:pt x="14670" y="15506"/>
                    </a:cubicBezTo>
                    <a:lnTo>
                      <a:pt x="15436" y="15019"/>
                    </a:lnTo>
                    <a:cubicBezTo>
                      <a:pt x="16059" y="15297"/>
                      <a:pt x="15889" y="14647"/>
                      <a:pt x="16144" y="14462"/>
                    </a:cubicBezTo>
                    <a:cubicBezTo>
                      <a:pt x="16428" y="14276"/>
                      <a:pt x="16626" y="13975"/>
                      <a:pt x="16768" y="13719"/>
                    </a:cubicBezTo>
                    <a:cubicBezTo>
                      <a:pt x="17335" y="12768"/>
                      <a:pt x="18299" y="12652"/>
                      <a:pt x="19348" y="13418"/>
                    </a:cubicBezTo>
                    <a:cubicBezTo>
                      <a:pt x="20453" y="12258"/>
                      <a:pt x="21303" y="10959"/>
                      <a:pt x="21020" y="9474"/>
                    </a:cubicBezTo>
                    <a:close/>
                  </a:path>
                </a:pathLst>
              </a:custGeom>
              <a:solidFill>
                <a:srgbClr val="F1CCA7"/>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sp>
            <p:nvSpPr>
              <p:cNvPr id="50" name="Shape">
                <a:extLst>
                  <a:ext uri="{FF2B5EF4-FFF2-40B4-BE49-F238E27FC236}">
                    <a16:creationId xmlns:a16="http://schemas.microsoft.com/office/drawing/2014/main" id="{25B0360F-658C-346B-806C-F81370C1EF8E}"/>
                  </a:ext>
                </a:extLst>
              </p:cNvPr>
              <p:cNvSpPr/>
              <p:nvPr/>
            </p:nvSpPr>
            <p:spPr>
              <a:xfrm>
                <a:off x="10018442" y="3134879"/>
                <a:ext cx="129597" cy="313678"/>
              </a:xfrm>
              <a:custGeom>
                <a:avLst/>
                <a:gdLst/>
                <a:ahLst/>
                <a:cxnLst>
                  <a:cxn ang="0">
                    <a:pos x="wd2" y="hd2"/>
                  </a:cxn>
                  <a:cxn ang="5400000">
                    <a:pos x="wd2" y="hd2"/>
                  </a:cxn>
                  <a:cxn ang="10800000">
                    <a:pos x="wd2" y="hd2"/>
                  </a:cxn>
                  <a:cxn ang="16200000">
                    <a:pos x="wd2" y="hd2"/>
                  </a:cxn>
                </a:cxnLst>
                <a:rect l="0" t="0" r="r" b="b"/>
                <a:pathLst>
                  <a:path w="21385" h="21013" extrusionOk="0">
                    <a:moveTo>
                      <a:pt x="21385" y="15964"/>
                    </a:moveTo>
                    <a:cubicBezTo>
                      <a:pt x="20076" y="17597"/>
                      <a:pt x="20544" y="19305"/>
                      <a:pt x="19982" y="20937"/>
                    </a:cubicBezTo>
                    <a:cubicBezTo>
                      <a:pt x="15494" y="21317"/>
                      <a:pt x="12689" y="20216"/>
                      <a:pt x="11099" y="18850"/>
                    </a:cubicBezTo>
                    <a:cubicBezTo>
                      <a:pt x="7452" y="15813"/>
                      <a:pt x="3431" y="12814"/>
                      <a:pt x="4273" y="9207"/>
                    </a:cubicBezTo>
                    <a:cubicBezTo>
                      <a:pt x="4647" y="7461"/>
                      <a:pt x="2403" y="5905"/>
                      <a:pt x="1655" y="4234"/>
                    </a:cubicBezTo>
                    <a:cubicBezTo>
                      <a:pt x="1281" y="3361"/>
                      <a:pt x="907" y="2488"/>
                      <a:pt x="253" y="1615"/>
                    </a:cubicBezTo>
                    <a:cubicBezTo>
                      <a:pt x="-215" y="970"/>
                      <a:pt x="-121" y="400"/>
                      <a:pt x="1281" y="97"/>
                    </a:cubicBezTo>
                    <a:cubicBezTo>
                      <a:pt x="3058" y="-283"/>
                      <a:pt x="3245" y="552"/>
                      <a:pt x="4180" y="894"/>
                    </a:cubicBezTo>
                    <a:cubicBezTo>
                      <a:pt x="6518" y="1729"/>
                      <a:pt x="7640" y="2564"/>
                      <a:pt x="6424" y="3817"/>
                    </a:cubicBezTo>
                    <a:cubicBezTo>
                      <a:pt x="6331" y="3931"/>
                      <a:pt x="6331" y="4159"/>
                      <a:pt x="6424" y="4159"/>
                    </a:cubicBezTo>
                    <a:cubicBezTo>
                      <a:pt x="11847" y="4956"/>
                      <a:pt x="10352" y="7044"/>
                      <a:pt x="11100" y="8600"/>
                    </a:cubicBezTo>
                    <a:cubicBezTo>
                      <a:pt x="12035" y="10650"/>
                      <a:pt x="15120" y="12093"/>
                      <a:pt x="17832" y="13687"/>
                    </a:cubicBezTo>
                    <a:cubicBezTo>
                      <a:pt x="19234" y="14446"/>
                      <a:pt x="21104" y="15015"/>
                      <a:pt x="21385" y="15964"/>
                    </a:cubicBezTo>
                    <a:close/>
                  </a:path>
                </a:pathLst>
              </a:custGeom>
              <a:solidFill>
                <a:srgbClr val="F1CCA7"/>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sp>
            <p:nvSpPr>
              <p:cNvPr id="51" name="Shape">
                <a:extLst>
                  <a:ext uri="{FF2B5EF4-FFF2-40B4-BE49-F238E27FC236}">
                    <a16:creationId xmlns:a16="http://schemas.microsoft.com/office/drawing/2014/main" id="{8E7ED5C8-C8B7-7270-4415-6BB864BC66CA}"/>
                  </a:ext>
                </a:extLst>
              </p:cNvPr>
              <p:cNvSpPr/>
              <p:nvPr/>
            </p:nvSpPr>
            <p:spPr>
              <a:xfrm>
                <a:off x="11469110" y="5395881"/>
                <a:ext cx="190968" cy="147459"/>
              </a:xfrm>
              <a:custGeom>
                <a:avLst/>
                <a:gdLst/>
                <a:ahLst/>
                <a:cxnLst>
                  <a:cxn ang="0">
                    <a:pos x="wd2" y="hd2"/>
                  </a:cxn>
                  <a:cxn ang="5400000">
                    <a:pos x="wd2" y="hd2"/>
                  </a:cxn>
                  <a:cxn ang="10800000">
                    <a:pos x="wd2" y="hd2"/>
                  </a:cxn>
                  <a:cxn ang="16200000">
                    <a:pos x="wd2" y="hd2"/>
                  </a:cxn>
                </a:cxnLst>
                <a:rect l="0" t="0" r="r" b="b"/>
                <a:pathLst>
                  <a:path w="21600" h="18550" extrusionOk="0">
                    <a:moveTo>
                      <a:pt x="8781" y="0"/>
                    </a:moveTo>
                    <a:cubicBezTo>
                      <a:pt x="11601" y="2067"/>
                      <a:pt x="14742" y="1283"/>
                      <a:pt x="17818" y="1212"/>
                    </a:cubicBezTo>
                    <a:cubicBezTo>
                      <a:pt x="19036" y="1141"/>
                      <a:pt x="20318" y="713"/>
                      <a:pt x="21600" y="1141"/>
                    </a:cubicBezTo>
                    <a:cubicBezTo>
                      <a:pt x="18459" y="12903"/>
                      <a:pt x="7243" y="21600"/>
                      <a:pt x="0" y="17537"/>
                    </a:cubicBezTo>
                    <a:cubicBezTo>
                      <a:pt x="3076" y="17251"/>
                      <a:pt x="5897" y="17251"/>
                      <a:pt x="8268" y="15398"/>
                    </a:cubicBezTo>
                    <a:cubicBezTo>
                      <a:pt x="5961" y="14614"/>
                      <a:pt x="3141" y="14685"/>
                      <a:pt x="2051" y="11406"/>
                    </a:cubicBezTo>
                    <a:cubicBezTo>
                      <a:pt x="4615" y="9481"/>
                      <a:pt x="6153" y="6844"/>
                      <a:pt x="6666" y="3422"/>
                    </a:cubicBezTo>
                    <a:cubicBezTo>
                      <a:pt x="6858" y="1996"/>
                      <a:pt x="7563" y="784"/>
                      <a:pt x="8781" y="0"/>
                    </a:cubicBezTo>
                    <a:close/>
                  </a:path>
                </a:pathLst>
              </a:custGeom>
              <a:solidFill>
                <a:srgbClr val="F1CCA7"/>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sp>
            <p:nvSpPr>
              <p:cNvPr id="52" name="Shape">
                <a:extLst>
                  <a:ext uri="{FF2B5EF4-FFF2-40B4-BE49-F238E27FC236}">
                    <a16:creationId xmlns:a16="http://schemas.microsoft.com/office/drawing/2014/main" id="{D4839114-CC0B-4EE5-4646-617549518410}"/>
                  </a:ext>
                </a:extLst>
              </p:cNvPr>
              <p:cNvSpPr/>
              <p:nvPr/>
            </p:nvSpPr>
            <p:spPr>
              <a:xfrm>
                <a:off x="10772109" y="5322214"/>
                <a:ext cx="200600" cy="136168"/>
              </a:xfrm>
              <a:custGeom>
                <a:avLst/>
                <a:gdLst/>
                <a:ahLst/>
                <a:cxnLst>
                  <a:cxn ang="0">
                    <a:pos x="wd2" y="hd2"/>
                  </a:cxn>
                  <a:cxn ang="5400000">
                    <a:pos x="wd2" y="hd2"/>
                  </a:cxn>
                  <a:cxn ang="10800000">
                    <a:pos x="wd2" y="hd2"/>
                  </a:cxn>
                  <a:cxn ang="16200000">
                    <a:pos x="wd2" y="hd2"/>
                  </a:cxn>
                </a:cxnLst>
                <a:rect l="0" t="0" r="r" b="b"/>
                <a:pathLst>
                  <a:path w="21600" h="21360" extrusionOk="0">
                    <a:moveTo>
                      <a:pt x="11166" y="2845"/>
                    </a:moveTo>
                    <a:cubicBezTo>
                      <a:pt x="14705" y="2845"/>
                      <a:pt x="18244" y="2489"/>
                      <a:pt x="21600" y="0"/>
                    </a:cubicBezTo>
                    <a:cubicBezTo>
                      <a:pt x="20258" y="7556"/>
                      <a:pt x="15986" y="16267"/>
                      <a:pt x="12814" y="18133"/>
                    </a:cubicBezTo>
                    <a:cubicBezTo>
                      <a:pt x="11898" y="18667"/>
                      <a:pt x="11166" y="19467"/>
                      <a:pt x="10068" y="18311"/>
                    </a:cubicBezTo>
                    <a:cubicBezTo>
                      <a:pt x="9580" y="17778"/>
                      <a:pt x="8603" y="17689"/>
                      <a:pt x="7810" y="18578"/>
                    </a:cubicBezTo>
                    <a:cubicBezTo>
                      <a:pt x="5492" y="21245"/>
                      <a:pt x="2807" y="21600"/>
                      <a:pt x="0" y="21245"/>
                    </a:cubicBezTo>
                    <a:cubicBezTo>
                      <a:pt x="1892" y="18578"/>
                      <a:pt x="4515" y="18222"/>
                      <a:pt x="6834" y="17067"/>
                    </a:cubicBezTo>
                    <a:cubicBezTo>
                      <a:pt x="8909" y="16089"/>
                      <a:pt x="10007" y="14311"/>
                      <a:pt x="10312" y="11200"/>
                    </a:cubicBezTo>
                    <a:cubicBezTo>
                      <a:pt x="10556" y="8356"/>
                      <a:pt x="10922" y="5600"/>
                      <a:pt x="11166" y="2845"/>
                    </a:cubicBezTo>
                    <a:close/>
                  </a:path>
                </a:pathLst>
              </a:custGeom>
              <a:solidFill>
                <a:srgbClr val="F1CCA7"/>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sp>
            <p:nvSpPr>
              <p:cNvPr id="53" name="Shape">
                <a:extLst>
                  <a:ext uri="{FF2B5EF4-FFF2-40B4-BE49-F238E27FC236}">
                    <a16:creationId xmlns:a16="http://schemas.microsoft.com/office/drawing/2014/main" id="{EAB8ABF6-1461-A669-3E33-AF9893B8876B}"/>
                  </a:ext>
                </a:extLst>
              </p:cNvPr>
              <p:cNvSpPr/>
              <p:nvPr/>
            </p:nvSpPr>
            <p:spPr>
              <a:xfrm>
                <a:off x="10012775" y="2551211"/>
                <a:ext cx="137517" cy="335572"/>
              </a:xfrm>
              <a:custGeom>
                <a:avLst/>
                <a:gdLst/>
                <a:ahLst/>
                <a:cxnLst>
                  <a:cxn ang="0">
                    <a:pos x="wd2" y="hd2"/>
                  </a:cxn>
                  <a:cxn ang="5400000">
                    <a:pos x="wd2" y="hd2"/>
                  </a:cxn>
                  <a:cxn ang="10800000">
                    <a:pos x="wd2" y="hd2"/>
                  </a:cxn>
                  <a:cxn ang="16200000">
                    <a:pos x="wd2" y="hd2"/>
                  </a:cxn>
                </a:cxnLst>
                <a:rect l="0" t="0" r="r" b="b"/>
                <a:pathLst>
                  <a:path w="21136" h="21283" extrusionOk="0">
                    <a:moveTo>
                      <a:pt x="20526" y="16876"/>
                    </a:moveTo>
                    <a:cubicBezTo>
                      <a:pt x="18959" y="15258"/>
                      <a:pt x="13820" y="15294"/>
                      <a:pt x="12078" y="13749"/>
                    </a:cubicBezTo>
                    <a:cubicBezTo>
                      <a:pt x="9465" y="11449"/>
                      <a:pt x="6852" y="9184"/>
                      <a:pt x="7200" y="6561"/>
                    </a:cubicBezTo>
                    <a:cubicBezTo>
                      <a:pt x="7200" y="5554"/>
                      <a:pt x="7200" y="4548"/>
                      <a:pt x="7287" y="3578"/>
                    </a:cubicBezTo>
                    <a:cubicBezTo>
                      <a:pt x="8333" y="3075"/>
                      <a:pt x="8158" y="2428"/>
                      <a:pt x="8071" y="1853"/>
                    </a:cubicBezTo>
                    <a:cubicBezTo>
                      <a:pt x="7984" y="1206"/>
                      <a:pt x="9290" y="199"/>
                      <a:pt x="6939" y="20"/>
                    </a:cubicBezTo>
                    <a:cubicBezTo>
                      <a:pt x="4501" y="-160"/>
                      <a:pt x="4762" y="954"/>
                      <a:pt x="4413" y="1565"/>
                    </a:cubicBezTo>
                    <a:cubicBezTo>
                      <a:pt x="3542" y="3362"/>
                      <a:pt x="2846" y="5195"/>
                      <a:pt x="1888" y="7028"/>
                    </a:cubicBezTo>
                    <a:cubicBezTo>
                      <a:pt x="494" y="9759"/>
                      <a:pt x="-464" y="12527"/>
                      <a:pt x="233" y="15330"/>
                    </a:cubicBezTo>
                    <a:cubicBezTo>
                      <a:pt x="843" y="17666"/>
                      <a:pt x="2062" y="18205"/>
                      <a:pt x="7723" y="18277"/>
                    </a:cubicBezTo>
                    <a:cubicBezTo>
                      <a:pt x="8333" y="18421"/>
                      <a:pt x="8943" y="18601"/>
                      <a:pt x="9552" y="18744"/>
                    </a:cubicBezTo>
                    <a:cubicBezTo>
                      <a:pt x="10162" y="19823"/>
                      <a:pt x="12949" y="20182"/>
                      <a:pt x="13994" y="21081"/>
                    </a:cubicBezTo>
                    <a:cubicBezTo>
                      <a:pt x="15475" y="21368"/>
                      <a:pt x="16782" y="21440"/>
                      <a:pt x="17827" y="20685"/>
                    </a:cubicBezTo>
                    <a:cubicBezTo>
                      <a:pt x="19220" y="19679"/>
                      <a:pt x="20701" y="18673"/>
                      <a:pt x="21136" y="17451"/>
                    </a:cubicBezTo>
                    <a:cubicBezTo>
                      <a:pt x="21048" y="17307"/>
                      <a:pt x="20787" y="17091"/>
                      <a:pt x="20526" y="16876"/>
                    </a:cubicBezTo>
                    <a:close/>
                  </a:path>
                </a:pathLst>
              </a:custGeom>
              <a:solidFill>
                <a:srgbClr val="F1CCA7"/>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sp>
            <p:nvSpPr>
              <p:cNvPr id="54" name="Shape">
                <a:extLst>
                  <a:ext uri="{FF2B5EF4-FFF2-40B4-BE49-F238E27FC236}">
                    <a16:creationId xmlns:a16="http://schemas.microsoft.com/office/drawing/2014/main" id="{951AAAD0-D87D-1202-72A5-384F3DCB2550}"/>
                  </a:ext>
                </a:extLst>
              </p:cNvPr>
              <p:cNvSpPr/>
              <p:nvPr/>
            </p:nvSpPr>
            <p:spPr>
              <a:xfrm>
                <a:off x="10551109" y="2964878"/>
                <a:ext cx="9635" cy="3866"/>
              </a:xfrm>
              <a:custGeom>
                <a:avLst/>
                <a:gdLst/>
                <a:ahLst/>
                <a:cxnLst>
                  <a:cxn ang="0">
                    <a:pos x="wd2" y="hd2"/>
                  </a:cxn>
                  <a:cxn ang="5400000">
                    <a:pos x="wd2" y="hd2"/>
                  </a:cxn>
                  <a:cxn ang="10800000">
                    <a:pos x="wd2" y="hd2"/>
                  </a:cxn>
                  <a:cxn ang="16200000">
                    <a:pos x="wd2" y="hd2"/>
                  </a:cxn>
                </a:cxnLst>
                <a:rect l="0" t="0" r="r" b="b"/>
                <a:pathLst>
                  <a:path w="21600" h="16372" extrusionOk="0">
                    <a:moveTo>
                      <a:pt x="0" y="4371"/>
                    </a:moveTo>
                    <a:cubicBezTo>
                      <a:pt x="8896" y="-5228"/>
                      <a:pt x="15248" y="1968"/>
                      <a:pt x="21600" y="16372"/>
                    </a:cubicBezTo>
                    <a:cubicBezTo>
                      <a:pt x="13976" y="11567"/>
                      <a:pt x="7624" y="6762"/>
                      <a:pt x="0" y="4371"/>
                    </a:cubicBezTo>
                    <a:close/>
                  </a:path>
                </a:pathLst>
              </a:custGeom>
              <a:solidFill>
                <a:srgbClr val="F1CCA7"/>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sp>
            <p:nvSpPr>
              <p:cNvPr id="55" name="Line">
                <a:extLst>
                  <a:ext uri="{FF2B5EF4-FFF2-40B4-BE49-F238E27FC236}">
                    <a16:creationId xmlns:a16="http://schemas.microsoft.com/office/drawing/2014/main" id="{E7954DEC-2AA4-F3F4-DAE8-CA41F3449D7B}"/>
                  </a:ext>
                </a:extLst>
              </p:cNvPr>
              <p:cNvSpPr/>
              <p:nvPr/>
            </p:nvSpPr>
            <p:spPr>
              <a:xfrm>
                <a:off x="11684443" y="5327881"/>
                <a:ext cx="0" cy="40801"/>
              </a:xfrm>
              <a:prstGeom prst="line">
                <a:avLst/>
              </a:prstGeom>
              <a:solidFill>
                <a:srgbClr val="F1CCA7"/>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sp>
            <p:nvSpPr>
              <p:cNvPr id="56" name="Shape">
                <a:extLst>
                  <a:ext uri="{FF2B5EF4-FFF2-40B4-BE49-F238E27FC236}">
                    <a16:creationId xmlns:a16="http://schemas.microsoft.com/office/drawing/2014/main" id="{3685D5BC-A51D-2D32-9F0A-08FBAED89709}"/>
                  </a:ext>
                </a:extLst>
              </p:cNvPr>
              <p:cNvSpPr/>
              <p:nvPr/>
            </p:nvSpPr>
            <p:spPr>
              <a:xfrm>
                <a:off x="10534109" y="2562545"/>
                <a:ext cx="413670" cy="401973"/>
              </a:xfrm>
              <a:custGeom>
                <a:avLst/>
                <a:gdLst/>
                <a:ahLst/>
                <a:cxnLst>
                  <a:cxn ang="0">
                    <a:pos x="wd2" y="hd2"/>
                  </a:cxn>
                  <a:cxn ang="5400000">
                    <a:pos x="wd2" y="hd2"/>
                  </a:cxn>
                  <a:cxn ang="10800000">
                    <a:pos x="wd2" y="hd2"/>
                  </a:cxn>
                  <a:cxn ang="16200000">
                    <a:pos x="wd2" y="hd2"/>
                  </a:cxn>
                </a:cxnLst>
                <a:rect l="0" t="0" r="r" b="b"/>
                <a:pathLst>
                  <a:path w="21600" h="21340" extrusionOk="0">
                    <a:moveTo>
                      <a:pt x="7486" y="20708"/>
                    </a:moveTo>
                    <a:cubicBezTo>
                      <a:pt x="7486" y="20708"/>
                      <a:pt x="10563" y="18121"/>
                      <a:pt x="11125" y="14782"/>
                    </a:cubicBezTo>
                    <a:cubicBezTo>
                      <a:pt x="11125" y="14782"/>
                      <a:pt x="11836" y="10540"/>
                      <a:pt x="11125" y="10299"/>
                    </a:cubicBezTo>
                    <a:cubicBezTo>
                      <a:pt x="10415" y="10089"/>
                      <a:pt x="9261" y="9848"/>
                      <a:pt x="8255" y="10690"/>
                    </a:cubicBezTo>
                    <a:cubicBezTo>
                      <a:pt x="8255" y="10690"/>
                      <a:pt x="7279" y="9908"/>
                      <a:pt x="6154" y="9728"/>
                    </a:cubicBezTo>
                    <a:cubicBezTo>
                      <a:pt x="5060" y="9547"/>
                      <a:pt x="4172" y="7772"/>
                      <a:pt x="4438" y="7201"/>
                    </a:cubicBezTo>
                    <a:cubicBezTo>
                      <a:pt x="4705" y="6629"/>
                      <a:pt x="5415" y="5516"/>
                      <a:pt x="5000" y="5005"/>
                    </a:cubicBezTo>
                    <a:cubicBezTo>
                      <a:pt x="4557" y="4493"/>
                      <a:pt x="1746" y="3651"/>
                      <a:pt x="0" y="4222"/>
                    </a:cubicBezTo>
                    <a:cubicBezTo>
                      <a:pt x="0" y="4222"/>
                      <a:pt x="592" y="2026"/>
                      <a:pt x="4142" y="913"/>
                    </a:cubicBezTo>
                    <a:cubicBezTo>
                      <a:pt x="7663" y="-200"/>
                      <a:pt x="12250" y="-200"/>
                      <a:pt x="13818" y="402"/>
                    </a:cubicBezTo>
                    <a:cubicBezTo>
                      <a:pt x="15416" y="1003"/>
                      <a:pt x="17842" y="4252"/>
                      <a:pt x="18730" y="7501"/>
                    </a:cubicBezTo>
                    <a:cubicBezTo>
                      <a:pt x="19617" y="10750"/>
                      <a:pt x="18907" y="16226"/>
                      <a:pt x="21600" y="19264"/>
                    </a:cubicBezTo>
                    <a:cubicBezTo>
                      <a:pt x="21600" y="19264"/>
                      <a:pt x="19174" y="18542"/>
                      <a:pt x="18197" y="18362"/>
                    </a:cubicBezTo>
                    <a:cubicBezTo>
                      <a:pt x="17221" y="18181"/>
                      <a:pt x="15446" y="17971"/>
                      <a:pt x="15179" y="18873"/>
                    </a:cubicBezTo>
                    <a:cubicBezTo>
                      <a:pt x="14913" y="19776"/>
                      <a:pt x="15179" y="21069"/>
                      <a:pt x="15830" y="21340"/>
                    </a:cubicBezTo>
                    <a:cubicBezTo>
                      <a:pt x="15830" y="21340"/>
                      <a:pt x="13966" y="20558"/>
                      <a:pt x="13493" y="19144"/>
                    </a:cubicBezTo>
                    <a:cubicBezTo>
                      <a:pt x="13019" y="17730"/>
                      <a:pt x="12901" y="16527"/>
                      <a:pt x="12901" y="16527"/>
                    </a:cubicBezTo>
                    <a:cubicBezTo>
                      <a:pt x="12901" y="16527"/>
                      <a:pt x="12339" y="18813"/>
                      <a:pt x="10859" y="20106"/>
                    </a:cubicBezTo>
                    <a:cubicBezTo>
                      <a:pt x="9380" y="21400"/>
                      <a:pt x="10859" y="19114"/>
                      <a:pt x="10859" y="19114"/>
                    </a:cubicBezTo>
                    <a:cubicBezTo>
                      <a:pt x="10859" y="19114"/>
                      <a:pt x="9261" y="20588"/>
                      <a:pt x="7486" y="20708"/>
                    </a:cubicBezTo>
                    <a:close/>
                  </a:path>
                </a:pathLst>
              </a:custGeom>
              <a:solidFill>
                <a:srgbClr val="C1976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grpSp>
        <p:sp>
          <p:nvSpPr>
            <p:cNvPr id="45" name="TextBox 24">
              <a:extLst>
                <a:ext uri="{FF2B5EF4-FFF2-40B4-BE49-F238E27FC236}">
                  <a16:creationId xmlns:a16="http://schemas.microsoft.com/office/drawing/2014/main" id="{1C7A6DE6-F453-DF82-6F9F-C1F2421D8BE3}"/>
                </a:ext>
              </a:extLst>
            </p:cNvPr>
            <p:cNvSpPr txBox="1"/>
            <p:nvPr/>
          </p:nvSpPr>
          <p:spPr>
            <a:xfrm>
              <a:off x="4779395" y="2004420"/>
              <a:ext cx="1488143" cy="584775"/>
            </a:xfrm>
            <a:prstGeom prst="rect">
              <a:avLst/>
            </a:prstGeom>
            <a:noFill/>
          </p:spPr>
          <p:txBody>
            <a:bodyPr wrap="square" lIns="0" rIns="0" rtlCol="0" anchor="b">
              <a:spAutoFit/>
            </a:bodyPr>
            <a:lstStyle/>
            <a:p>
              <a:pPr algn="ctr"/>
              <a:r>
                <a:rPr lang="zh-TW" altLang="en-US" sz="3200" b="1" noProof="1">
                  <a:latin typeface="微軟正黑體" panose="020B0604030504040204" pitchFamily="34" charset="-120"/>
                  <a:ea typeface="微軟正黑體" panose="020B0604030504040204" pitchFamily="34" charset="-120"/>
                </a:rPr>
                <a:t>管理面</a:t>
              </a:r>
              <a:endParaRPr lang="en-US" sz="3200" b="1" noProof="1">
                <a:latin typeface="微軟正黑體" panose="020B0604030504040204" pitchFamily="34" charset="-120"/>
                <a:ea typeface="微軟正黑體" panose="020B0604030504040204" pitchFamily="34" charset="-120"/>
              </a:endParaRPr>
            </a:p>
          </p:txBody>
        </p:sp>
        <p:pic>
          <p:nvPicPr>
            <p:cNvPr id="46" name="Graphic 32" descr="Lights On with solid fill">
              <a:extLst>
                <a:ext uri="{FF2B5EF4-FFF2-40B4-BE49-F238E27FC236}">
                  <a16:creationId xmlns:a16="http://schemas.microsoft.com/office/drawing/2014/main" id="{EB54745C-1356-047E-72D7-AEC010BCB46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4252" y="619438"/>
              <a:ext cx="369340" cy="349721"/>
            </a:xfrm>
            <a:prstGeom prst="rect">
              <a:avLst/>
            </a:prstGeom>
          </p:spPr>
        </p:pic>
      </p:grpSp>
      <p:grpSp>
        <p:nvGrpSpPr>
          <p:cNvPr id="57" name="群組 56"/>
          <p:cNvGrpSpPr/>
          <p:nvPr/>
        </p:nvGrpSpPr>
        <p:grpSpPr>
          <a:xfrm>
            <a:off x="3239285" y="796936"/>
            <a:ext cx="3044794" cy="1502020"/>
            <a:chOff x="1447090" y="1098873"/>
            <a:chExt cx="3044794" cy="1502020"/>
          </a:xfrm>
        </p:grpSpPr>
        <p:sp>
          <p:nvSpPr>
            <p:cNvPr id="58" name="Shape">
              <a:extLst>
                <a:ext uri="{FF2B5EF4-FFF2-40B4-BE49-F238E27FC236}">
                  <a16:creationId xmlns:a16="http://schemas.microsoft.com/office/drawing/2014/main" id="{9F48756E-7B82-9936-16D9-CF1F6A102E40}"/>
                </a:ext>
              </a:extLst>
            </p:cNvPr>
            <p:cNvSpPr/>
            <p:nvPr/>
          </p:nvSpPr>
          <p:spPr>
            <a:xfrm>
              <a:off x="2379343" y="1098873"/>
              <a:ext cx="2112541" cy="1460058"/>
            </a:xfrm>
            <a:custGeom>
              <a:avLst/>
              <a:gdLst/>
              <a:ahLst/>
              <a:cxnLst>
                <a:cxn ang="0">
                  <a:pos x="wd2" y="hd2"/>
                </a:cxn>
                <a:cxn ang="5400000">
                  <a:pos x="wd2" y="hd2"/>
                </a:cxn>
                <a:cxn ang="10800000">
                  <a:pos x="wd2" y="hd2"/>
                </a:cxn>
                <a:cxn ang="16200000">
                  <a:pos x="wd2" y="hd2"/>
                </a:cxn>
              </a:cxnLst>
              <a:rect l="0" t="0" r="r" b="b"/>
              <a:pathLst>
                <a:path w="21444" h="21600" extrusionOk="0">
                  <a:moveTo>
                    <a:pt x="21428" y="10401"/>
                  </a:moveTo>
                  <a:cubicBezTo>
                    <a:pt x="21295" y="8791"/>
                    <a:pt x="20344" y="7501"/>
                    <a:pt x="19174" y="7343"/>
                  </a:cubicBezTo>
                  <a:cubicBezTo>
                    <a:pt x="18375" y="7236"/>
                    <a:pt x="17644" y="7644"/>
                    <a:pt x="17136" y="8354"/>
                  </a:cubicBezTo>
                  <a:cubicBezTo>
                    <a:pt x="16546" y="9088"/>
                    <a:pt x="15675" y="8577"/>
                    <a:pt x="15650" y="7684"/>
                  </a:cubicBezTo>
                  <a:lnTo>
                    <a:pt x="15650" y="4"/>
                  </a:lnTo>
                  <a:lnTo>
                    <a:pt x="10084" y="4"/>
                  </a:lnTo>
                  <a:cubicBezTo>
                    <a:pt x="9437" y="40"/>
                    <a:pt x="9067" y="1246"/>
                    <a:pt x="9598" y="2055"/>
                  </a:cubicBezTo>
                  <a:cubicBezTo>
                    <a:pt x="10058" y="2686"/>
                    <a:pt x="10346" y="3558"/>
                    <a:pt x="10346" y="4522"/>
                  </a:cubicBezTo>
                  <a:cubicBezTo>
                    <a:pt x="10346" y="6577"/>
                    <a:pt x="9055" y="8212"/>
                    <a:pt x="7534" y="7978"/>
                  </a:cubicBezTo>
                  <a:cubicBezTo>
                    <a:pt x="6367" y="7795"/>
                    <a:pt x="5430" y="6482"/>
                    <a:pt x="5318" y="4867"/>
                  </a:cubicBezTo>
                  <a:cubicBezTo>
                    <a:pt x="5240" y="3765"/>
                    <a:pt x="5537" y="2757"/>
                    <a:pt x="6051" y="2051"/>
                  </a:cubicBezTo>
                  <a:cubicBezTo>
                    <a:pt x="6583" y="1242"/>
                    <a:pt x="6212" y="36"/>
                    <a:pt x="5565" y="0"/>
                  </a:cubicBezTo>
                  <a:lnTo>
                    <a:pt x="0" y="0"/>
                  </a:lnTo>
                  <a:lnTo>
                    <a:pt x="0" y="21021"/>
                  </a:lnTo>
                  <a:cubicBezTo>
                    <a:pt x="0" y="21342"/>
                    <a:pt x="187" y="21600"/>
                    <a:pt x="420" y="21600"/>
                  </a:cubicBezTo>
                  <a:lnTo>
                    <a:pt x="15652" y="21600"/>
                  </a:lnTo>
                  <a:lnTo>
                    <a:pt x="15652" y="13920"/>
                  </a:lnTo>
                  <a:cubicBezTo>
                    <a:pt x="15678" y="13027"/>
                    <a:pt x="16552" y="12516"/>
                    <a:pt x="17139" y="13250"/>
                  </a:cubicBezTo>
                  <a:cubicBezTo>
                    <a:pt x="17596" y="13884"/>
                    <a:pt x="18228" y="14277"/>
                    <a:pt x="18927" y="14277"/>
                  </a:cubicBezTo>
                  <a:cubicBezTo>
                    <a:pt x="20413" y="14281"/>
                    <a:pt x="21600" y="12504"/>
                    <a:pt x="21428" y="10401"/>
                  </a:cubicBezTo>
                  <a:close/>
                </a:path>
              </a:pathLst>
            </a:custGeom>
            <a:solidFill>
              <a:srgbClr val="558BB8"/>
            </a:solidFill>
            <a:ln>
              <a:solidFill>
                <a:srgbClr val="558BB8"/>
              </a:solidFill>
            </a:ln>
          </p:spPr>
          <p:style>
            <a:lnRef idx="2">
              <a:schemeClr val="accent5">
                <a:shade val="50000"/>
              </a:schemeClr>
            </a:lnRef>
            <a:fillRef idx="1">
              <a:schemeClr val="accent5"/>
            </a:fillRef>
            <a:effectRef idx="0">
              <a:schemeClr val="accent5"/>
            </a:effectRef>
            <a:fontRef idx="minor">
              <a:schemeClr val="lt1"/>
            </a:fontRef>
          </p:style>
          <p:txBody>
            <a:bodyPr lIns="28575" tIns="28575" rIns="28575" bIns="28575" anchor="ctr"/>
            <a:lstStyle/>
            <a:p>
              <a:pPr>
                <a:defRPr sz="3000">
                  <a:solidFill>
                    <a:srgbClr val="FFFFFF"/>
                  </a:solidFill>
                </a:defRPr>
              </a:pPr>
              <a:endParaRPr sz="2250">
                <a:latin typeface="微軟正黑體" panose="020B0604030504040204" pitchFamily="34" charset="-120"/>
                <a:ea typeface="微軟正黑體" panose="020B0604030504040204" pitchFamily="34" charset="-120"/>
              </a:endParaRPr>
            </a:p>
          </p:txBody>
        </p:sp>
        <p:grpSp>
          <p:nvGrpSpPr>
            <p:cNvPr id="59" name="Group 15">
              <a:extLst>
                <a:ext uri="{FF2B5EF4-FFF2-40B4-BE49-F238E27FC236}">
                  <a16:creationId xmlns:a16="http://schemas.microsoft.com/office/drawing/2014/main" id="{BD6367B0-40F7-DFA4-9A89-BD11F77CE432}"/>
                </a:ext>
              </a:extLst>
            </p:cNvPr>
            <p:cNvGrpSpPr/>
            <p:nvPr/>
          </p:nvGrpSpPr>
          <p:grpSpPr>
            <a:xfrm>
              <a:off x="1447090" y="1270775"/>
              <a:ext cx="960700" cy="1302675"/>
              <a:chOff x="419100" y="2885545"/>
              <a:chExt cx="1878847" cy="2690578"/>
            </a:xfrm>
          </p:grpSpPr>
          <p:sp>
            <p:nvSpPr>
              <p:cNvPr id="62" name="Shape">
                <a:extLst>
                  <a:ext uri="{FF2B5EF4-FFF2-40B4-BE49-F238E27FC236}">
                    <a16:creationId xmlns:a16="http://schemas.microsoft.com/office/drawing/2014/main" id="{A173D3B5-1EE4-DC3F-3733-C04CBCB22404}"/>
                  </a:ext>
                </a:extLst>
              </p:cNvPr>
              <p:cNvSpPr/>
              <p:nvPr/>
            </p:nvSpPr>
            <p:spPr>
              <a:xfrm>
                <a:off x="1603434" y="3191545"/>
                <a:ext cx="185301" cy="393267"/>
              </a:xfrm>
              <a:custGeom>
                <a:avLst/>
                <a:gdLst/>
                <a:ahLst/>
                <a:cxnLst>
                  <a:cxn ang="0">
                    <a:pos x="wd2" y="hd2"/>
                  </a:cxn>
                  <a:cxn ang="5400000">
                    <a:pos x="wd2" y="hd2"/>
                  </a:cxn>
                  <a:cxn ang="10800000">
                    <a:pos x="wd2" y="hd2"/>
                  </a:cxn>
                  <a:cxn ang="16200000">
                    <a:pos x="wd2" y="hd2"/>
                  </a:cxn>
                </a:cxnLst>
                <a:rect l="0" t="0" r="r" b="b"/>
                <a:pathLst>
                  <a:path w="21600" h="21600" extrusionOk="0">
                    <a:moveTo>
                      <a:pt x="18363" y="1681"/>
                    </a:moveTo>
                    <a:lnTo>
                      <a:pt x="18429" y="8497"/>
                    </a:lnTo>
                    <a:lnTo>
                      <a:pt x="21600" y="14753"/>
                    </a:lnTo>
                    <a:lnTo>
                      <a:pt x="11031" y="21600"/>
                    </a:lnTo>
                    <a:lnTo>
                      <a:pt x="0" y="2770"/>
                    </a:lnTo>
                    <a:lnTo>
                      <a:pt x="6209" y="0"/>
                    </a:lnTo>
                    <a:close/>
                  </a:path>
                </a:pathLst>
              </a:custGeom>
              <a:solidFill>
                <a:srgbClr val="F4F5F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sp>
            <p:nvSpPr>
              <p:cNvPr id="63" name="Shape">
                <a:extLst>
                  <a:ext uri="{FF2B5EF4-FFF2-40B4-BE49-F238E27FC236}">
                    <a16:creationId xmlns:a16="http://schemas.microsoft.com/office/drawing/2014/main" id="{2CC9E99E-1CDD-44F1-C608-EC71DA131E40}"/>
                  </a:ext>
                </a:extLst>
              </p:cNvPr>
              <p:cNvSpPr/>
              <p:nvPr/>
            </p:nvSpPr>
            <p:spPr>
              <a:xfrm>
                <a:off x="2158769" y="3656212"/>
                <a:ext cx="74234" cy="188332"/>
              </a:xfrm>
              <a:custGeom>
                <a:avLst/>
                <a:gdLst/>
                <a:ahLst/>
                <a:cxnLst>
                  <a:cxn ang="0">
                    <a:pos x="wd2" y="hd2"/>
                  </a:cxn>
                  <a:cxn ang="5400000">
                    <a:pos x="wd2" y="hd2"/>
                  </a:cxn>
                  <a:cxn ang="10800000">
                    <a:pos x="wd2" y="hd2"/>
                  </a:cxn>
                  <a:cxn ang="16200000">
                    <a:pos x="wd2" y="hd2"/>
                  </a:cxn>
                </a:cxnLst>
                <a:rect l="0" t="0" r="r" b="b"/>
                <a:pathLst>
                  <a:path w="21600" h="21176" extrusionOk="0">
                    <a:moveTo>
                      <a:pt x="19456" y="9557"/>
                    </a:moveTo>
                    <a:cubicBezTo>
                      <a:pt x="19456" y="9557"/>
                      <a:pt x="19456" y="18669"/>
                      <a:pt x="17808" y="20134"/>
                    </a:cubicBezTo>
                    <a:cubicBezTo>
                      <a:pt x="16159" y="21600"/>
                      <a:pt x="2638" y="21090"/>
                      <a:pt x="2638" y="21090"/>
                    </a:cubicBezTo>
                    <a:lnTo>
                      <a:pt x="0" y="4906"/>
                    </a:lnTo>
                    <a:lnTo>
                      <a:pt x="3298" y="0"/>
                    </a:lnTo>
                    <a:lnTo>
                      <a:pt x="21600" y="4205"/>
                    </a:lnTo>
                    <a:lnTo>
                      <a:pt x="19456" y="9557"/>
                    </a:lnTo>
                    <a:close/>
                  </a:path>
                </a:pathLst>
              </a:custGeom>
              <a:solidFill>
                <a:srgbClr val="F4F5F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sp>
            <p:nvSpPr>
              <p:cNvPr id="64" name="Shape">
                <a:extLst>
                  <a:ext uri="{FF2B5EF4-FFF2-40B4-BE49-F238E27FC236}">
                    <a16:creationId xmlns:a16="http://schemas.microsoft.com/office/drawing/2014/main" id="{9301BD03-D016-E305-29D9-776F7FB1A9CD}"/>
                  </a:ext>
                </a:extLst>
              </p:cNvPr>
              <p:cNvSpPr/>
              <p:nvPr/>
            </p:nvSpPr>
            <p:spPr>
              <a:xfrm>
                <a:off x="1745102" y="3344546"/>
                <a:ext cx="80476" cy="941966"/>
              </a:xfrm>
              <a:custGeom>
                <a:avLst/>
                <a:gdLst/>
                <a:ahLst/>
                <a:cxnLst>
                  <a:cxn ang="0">
                    <a:pos x="wd2" y="hd2"/>
                  </a:cxn>
                  <a:cxn ang="5400000">
                    <a:pos x="wd2" y="hd2"/>
                  </a:cxn>
                  <a:cxn ang="10800000">
                    <a:pos x="wd2" y="hd2"/>
                  </a:cxn>
                  <a:cxn ang="16200000">
                    <a:pos x="wd2" y="hd2"/>
                  </a:cxn>
                </a:cxnLst>
                <a:rect l="0" t="0" r="r" b="b"/>
                <a:pathLst>
                  <a:path w="21451" h="21423" extrusionOk="0">
                    <a:moveTo>
                      <a:pt x="3474" y="0"/>
                    </a:moveTo>
                    <a:cubicBezTo>
                      <a:pt x="3474" y="0"/>
                      <a:pt x="6797" y="193"/>
                      <a:pt x="9214" y="451"/>
                    </a:cubicBezTo>
                    <a:cubicBezTo>
                      <a:pt x="11631" y="709"/>
                      <a:pt x="9214" y="1431"/>
                      <a:pt x="9214" y="1431"/>
                    </a:cubicBezTo>
                    <a:cubicBezTo>
                      <a:pt x="9214" y="1431"/>
                      <a:pt x="16615" y="2011"/>
                      <a:pt x="17975" y="2848"/>
                    </a:cubicBezTo>
                    <a:cubicBezTo>
                      <a:pt x="19334" y="3686"/>
                      <a:pt x="21298" y="21239"/>
                      <a:pt x="21449" y="21420"/>
                    </a:cubicBezTo>
                    <a:cubicBezTo>
                      <a:pt x="21600" y="21600"/>
                      <a:pt x="14652" y="15169"/>
                      <a:pt x="10875" y="12024"/>
                    </a:cubicBezTo>
                    <a:cubicBezTo>
                      <a:pt x="7099" y="8867"/>
                      <a:pt x="1813" y="1907"/>
                      <a:pt x="3323" y="1456"/>
                    </a:cubicBezTo>
                    <a:cubicBezTo>
                      <a:pt x="3323" y="1456"/>
                      <a:pt x="0" y="928"/>
                      <a:pt x="0" y="735"/>
                    </a:cubicBezTo>
                    <a:cubicBezTo>
                      <a:pt x="0" y="541"/>
                      <a:pt x="3474" y="0"/>
                      <a:pt x="3474" y="0"/>
                    </a:cubicBezTo>
                    <a:close/>
                  </a:path>
                </a:pathLst>
              </a:custGeom>
              <a:solidFill>
                <a:srgbClr val="2AB9E7"/>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sp>
            <p:nvSpPr>
              <p:cNvPr id="65" name="Line">
                <a:extLst>
                  <a:ext uri="{FF2B5EF4-FFF2-40B4-BE49-F238E27FC236}">
                    <a16:creationId xmlns:a16="http://schemas.microsoft.com/office/drawing/2014/main" id="{F47F931B-E4FC-DDE6-2DD2-69FEF7E7B219}"/>
                  </a:ext>
                </a:extLst>
              </p:cNvPr>
              <p:cNvSpPr/>
              <p:nvPr/>
            </p:nvSpPr>
            <p:spPr>
              <a:xfrm>
                <a:off x="419100" y="3225545"/>
                <a:ext cx="1775523" cy="2350578"/>
              </a:xfrm>
              <a:custGeom>
                <a:avLst/>
                <a:gdLst/>
                <a:ahLst/>
                <a:cxnLst>
                  <a:cxn ang="0">
                    <a:pos x="wd2" y="hd2"/>
                  </a:cxn>
                  <a:cxn ang="5400000">
                    <a:pos x="wd2" y="hd2"/>
                  </a:cxn>
                  <a:cxn ang="10800000">
                    <a:pos x="wd2" y="hd2"/>
                  </a:cxn>
                  <a:cxn ang="16200000">
                    <a:pos x="wd2" y="hd2"/>
                  </a:cxn>
                </a:cxnLst>
                <a:rect l="0" t="0" r="r" b="b"/>
                <a:pathLst>
                  <a:path w="21533" h="21543" extrusionOk="0">
                    <a:moveTo>
                      <a:pt x="16006" y="1618"/>
                    </a:moveTo>
                    <a:cubicBezTo>
                      <a:pt x="15937" y="1426"/>
                      <a:pt x="15772" y="1265"/>
                      <a:pt x="15717" y="1067"/>
                    </a:cubicBezTo>
                    <a:cubicBezTo>
                      <a:pt x="15580" y="730"/>
                      <a:pt x="15243" y="506"/>
                      <a:pt x="14913" y="283"/>
                    </a:cubicBezTo>
                    <a:cubicBezTo>
                      <a:pt x="14865" y="252"/>
                      <a:pt x="14790" y="236"/>
                      <a:pt x="14769" y="179"/>
                    </a:cubicBezTo>
                    <a:cubicBezTo>
                      <a:pt x="14645" y="132"/>
                      <a:pt x="14522" y="96"/>
                      <a:pt x="14405" y="44"/>
                    </a:cubicBezTo>
                    <a:cubicBezTo>
                      <a:pt x="14281" y="-13"/>
                      <a:pt x="14171" y="-13"/>
                      <a:pt x="14054" y="34"/>
                    </a:cubicBezTo>
                    <a:cubicBezTo>
                      <a:pt x="13931" y="210"/>
                      <a:pt x="13772" y="325"/>
                      <a:pt x="13504" y="397"/>
                    </a:cubicBezTo>
                    <a:cubicBezTo>
                      <a:pt x="13181" y="486"/>
                      <a:pt x="12865" y="636"/>
                      <a:pt x="12597" y="802"/>
                    </a:cubicBezTo>
                    <a:cubicBezTo>
                      <a:pt x="12247" y="1015"/>
                      <a:pt x="11924" y="1249"/>
                      <a:pt x="11704" y="1561"/>
                    </a:cubicBezTo>
                    <a:cubicBezTo>
                      <a:pt x="11498" y="1857"/>
                      <a:pt x="11237" y="2132"/>
                      <a:pt x="11072" y="2449"/>
                    </a:cubicBezTo>
                    <a:cubicBezTo>
                      <a:pt x="10941" y="2708"/>
                      <a:pt x="10865" y="2979"/>
                      <a:pt x="10804" y="3254"/>
                    </a:cubicBezTo>
                    <a:cubicBezTo>
                      <a:pt x="10769" y="3410"/>
                      <a:pt x="10673" y="3555"/>
                      <a:pt x="10618" y="3711"/>
                    </a:cubicBezTo>
                    <a:cubicBezTo>
                      <a:pt x="10529" y="3960"/>
                      <a:pt x="10391" y="4194"/>
                      <a:pt x="10233" y="4417"/>
                    </a:cubicBezTo>
                    <a:cubicBezTo>
                      <a:pt x="10096" y="4609"/>
                      <a:pt x="10013" y="4817"/>
                      <a:pt x="9855" y="5004"/>
                    </a:cubicBezTo>
                    <a:cubicBezTo>
                      <a:pt x="9807" y="5066"/>
                      <a:pt x="9766" y="5129"/>
                      <a:pt x="9745" y="5201"/>
                    </a:cubicBezTo>
                    <a:cubicBezTo>
                      <a:pt x="9704" y="5316"/>
                      <a:pt x="9649" y="5430"/>
                      <a:pt x="9512" y="5503"/>
                    </a:cubicBezTo>
                    <a:cubicBezTo>
                      <a:pt x="9463" y="5529"/>
                      <a:pt x="9429" y="5565"/>
                      <a:pt x="9402" y="5601"/>
                    </a:cubicBezTo>
                    <a:cubicBezTo>
                      <a:pt x="9079" y="6069"/>
                      <a:pt x="8570" y="6437"/>
                      <a:pt x="8158" y="6853"/>
                    </a:cubicBezTo>
                    <a:cubicBezTo>
                      <a:pt x="7780" y="7237"/>
                      <a:pt x="7422" y="7632"/>
                      <a:pt x="7058" y="8027"/>
                    </a:cubicBezTo>
                    <a:cubicBezTo>
                      <a:pt x="6859" y="8240"/>
                      <a:pt x="6673" y="8453"/>
                      <a:pt x="6529" y="8686"/>
                    </a:cubicBezTo>
                    <a:cubicBezTo>
                      <a:pt x="6474" y="8769"/>
                      <a:pt x="6467" y="8826"/>
                      <a:pt x="6577" y="8878"/>
                    </a:cubicBezTo>
                    <a:cubicBezTo>
                      <a:pt x="6852" y="9003"/>
                      <a:pt x="6914" y="9164"/>
                      <a:pt x="6879" y="9413"/>
                    </a:cubicBezTo>
                    <a:cubicBezTo>
                      <a:pt x="6804" y="9953"/>
                      <a:pt x="6996" y="10468"/>
                      <a:pt x="7319" y="10951"/>
                    </a:cubicBezTo>
                    <a:cubicBezTo>
                      <a:pt x="7415" y="11096"/>
                      <a:pt x="7512" y="11241"/>
                      <a:pt x="7629" y="11377"/>
                    </a:cubicBezTo>
                    <a:cubicBezTo>
                      <a:pt x="7704" y="11470"/>
                      <a:pt x="7704" y="11595"/>
                      <a:pt x="7704" y="11704"/>
                    </a:cubicBezTo>
                    <a:cubicBezTo>
                      <a:pt x="7725" y="12275"/>
                      <a:pt x="7725" y="12851"/>
                      <a:pt x="7787" y="13423"/>
                    </a:cubicBezTo>
                    <a:cubicBezTo>
                      <a:pt x="7828" y="13766"/>
                      <a:pt x="7897" y="14108"/>
                      <a:pt x="7862" y="14451"/>
                    </a:cubicBezTo>
                    <a:cubicBezTo>
                      <a:pt x="7855" y="14560"/>
                      <a:pt x="7855" y="14659"/>
                      <a:pt x="7697" y="14732"/>
                    </a:cubicBezTo>
                    <a:cubicBezTo>
                      <a:pt x="7594" y="14778"/>
                      <a:pt x="7512" y="14872"/>
                      <a:pt x="7457" y="14939"/>
                    </a:cubicBezTo>
                    <a:cubicBezTo>
                      <a:pt x="7326" y="15095"/>
                      <a:pt x="7120" y="15121"/>
                      <a:pt x="6941" y="15168"/>
                    </a:cubicBezTo>
                    <a:cubicBezTo>
                      <a:pt x="6694" y="15235"/>
                      <a:pt x="6488" y="15344"/>
                      <a:pt x="6268" y="15443"/>
                    </a:cubicBezTo>
                    <a:cubicBezTo>
                      <a:pt x="5361" y="15864"/>
                      <a:pt x="4584" y="16404"/>
                      <a:pt x="3807" y="16939"/>
                    </a:cubicBezTo>
                    <a:cubicBezTo>
                      <a:pt x="3622" y="17069"/>
                      <a:pt x="3409" y="17173"/>
                      <a:pt x="3216" y="17297"/>
                    </a:cubicBezTo>
                    <a:cubicBezTo>
                      <a:pt x="3120" y="17359"/>
                      <a:pt x="3010" y="17417"/>
                      <a:pt x="2935" y="17489"/>
                    </a:cubicBezTo>
                    <a:cubicBezTo>
                      <a:pt x="2667" y="17775"/>
                      <a:pt x="2241" y="17941"/>
                      <a:pt x="1979" y="18211"/>
                    </a:cubicBezTo>
                    <a:cubicBezTo>
                      <a:pt x="1753" y="18450"/>
                      <a:pt x="1436" y="18590"/>
                      <a:pt x="1168" y="18777"/>
                    </a:cubicBezTo>
                    <a:cubicBezTo>
                      <a:pt x="1065" y="18850"/>
                      <a:pt x="983" y="18954"/>
                      <a:pt x="804" y="18928"/>
                    </a:cubicBezTo>
                    <a:cubicBezTo>
                      <a:pt x="784" y="18923"/>
                      <a:pt x="749" y="18949"/>
                      <a:pt x="729" y="18969"/>
                    </a:cubicBezTo>
                    <a:cubicBezTo>
                      <a:pt x="550" y="19167"/>
                      <a:pt x="323" y="19338"/>
                      <a:pt x="227" y="19572"/>
                    </a:cubicBezTo>
                    <a:cubicBezTo>
                      <a:pt x="206" y="19624"/>
                      <a:pt x="172" y="19686"/>
                      <a:pt x="179" y="19738"/>
                    </a:cubicBezTo>
                    <a:cubicBezTo>
                      <a:pt x="193" y="19863"/>
                      <a:pt x="144" y="19977"/>
                      <a:pt x="62" y="20076"/>
                    </a:cubicBezTo>
                    <a:cubicBezTo>
                      <a:pt x="-48" y="20206"/>
                      <a:pt x="-7" y="20309"/>
                      <a:pt x="151" y="20398"/>
                    </a:cubicBezTo>
                    <a:cubicBezTo>
                      <a:pt x="454" y="20564"/>
                      <a:pt x="811" y="20637"/>
                      <a:pt x="1155" y="20720"/>
                    </a:cubicBezTo>
                    <a:cubicBezTo>
                      <a:pt x="1217" y="20735"/>
                      <a:pt x="1278" y="20741"/>
                      <a:pt x="1333" y="20761"/>
                    </a:cubicBezTo>
                    <a:cubicBezTo>
                      <a:pt x="1505" y="20824"/>
                      <a:pt x="1636" y="20808"/>
                      <a:pt x="1704" y="20657"/>
                    </a:cubicBezTo>
                    <a:cubicBezTo>
                      <a:pt x="1739" y="20580"/>
                      <a:pt x="1801" y="20569"/>
                      <a:pt x="1890" y="20611"/>
                    </a:cubicBezTo>
                    <a:cubicBezTo>
                      <a:pt x="2055" y="20678"/>
                      <a:pt x="2234" y="20730"/>
                      <a:pt x="2385" y="20818"/>
                    </a:cubicBezTo>
                    <a:cubicBezTo>
                      <a:pt x="2419" y="20829"/>
                      <a:pt x="2454" y="20834"/>
                      <a:pt x="2488" y="20850"/>
                    </a:cubicBezTo>
                    <a:cubicBezTo>
                      <a:pt x="2777" y="20995"/>
                      <a:pt x="3058" y="21146"/>
                      <a:pt x="3354" y="21286"/>
                    </a:cubicBezTo>
                    <a:cubicBezTo>
                      <a:pt x="3601" y="21405"/>
                      <a:pt x="3897" y="21426"/>
                      <a:pt x="4165" y="21436"/>
                    </a:cubicBezTo>
                    <a:cubicBezTo>
                      <a:pt x="4515" y="21447"/>
                      <a:pt x="4845" y="21338"/>
                      <a:pt x="5154" y="21218"/>
                    </a:cubicBezTo>
                    <a:cubicBezTo>
                      <a:pt x="5313" y="21156"/>
                      <a:pt x="5471" y="21088"/>
                      <a:pt x="5629" y="21021"/>
                    </a:cubicBezTo>
                    <a:cubicBezTo>
                      <a:pt x="5759" y="20927"/>
                      <a:pt x="5917" y="20855"/>
                      <a:pt x="5849" y="20678"/>
                    </a:cubicBezTo>
                    <a:cubicBezTo>
                      <a:pt x="5780" y="20491"/>
                      <a:pt x="5697" y="20439"/>
                      <a:pt x="5443" y="20491"/>
                    </a:cubicBezTo>
                    <a:cubicBezTo>
                      <a:pt x="5148" y="20548"/>
                      <a:pt x="4859" y="20611"/>
                      <a:pt x="4550" y="20600"/>
                    </a:cubicBezTo>
                    <a:cubicBezTo>
                      <a:pt x="4316" y="20595"/>
                      <a:pt x="4130" y="20554"/>
                      <a:pt x="3993" y="20387"/>
                    </a:cubicBezTo>
                    <a:cubicBezTo>
                      <a:pt x="3890" y="20263"/>
                      <a:pt x="3780" y="20143"/>
                      <a:pt x="3649" y="20029"/>
                    </a:cubicBezTo>
                    <a:cubicBezTo>
                      <a:pt x="3416" y="19842"/>
                      <a:pt x="3505" y="19593"/>
                      <a:pt x="3849" y="19437"/>
                    </a:cubicBezTo>
                    <a:cubicBezTo>
                      <a:pt x="3959" y="19390"/>
                      <a:pt x="4034" y="19328"/>
                      <a:pt x="4117" y="19260"/>
                    </a:cubicBezTo>
                    <a:cubicBezTo>
                      <a:pt x="4151" y="19229"/>
                      <a:pt x="4192" y="19193"/>
                      <a:pt x="4240" y="19172"/>
                    </a:cubicBezTo>
                    <a:cubicBezTo>
                      <a:pt x="5209" y="18736"/>
                      <a:pt x="6048" y="18164"/>
                      <a:pt x="6886" y="17604"/>
                    </a:cubicBezTo>
                    <a:cubicBezTo>
                      <a:pt x="7237" y="17370"/>
                      <a:pt x="7635" y="17183"/>
                      <a:pt x="8041" y="17001"/>
                    </a:cubicBezTo>
                    <a:cubicBezTo>
                      <a:pt x="8680" y="16715"/>
                      <a:pt x="9312" y="16430"/>
                      <a:pt x="9944" y="16144"/>
                    </a:cubicBezTo>
                    <a:cubicBezTo>
                      <a:pt x="10295" y="15988"/>
                      <a:pt x="10426" y="15698"/>
                      <a:pt x="10590" y="15438"/>
                    </a:cubicBezTo>
                    <a:cubicBezTo>
                      <a:pt x="10817" y="15074"/>
                      <a:pt x="10879" y="14669"/>
                      <a:pt x="10968" y="14280"/>
                    </a:cubicBezTo>
                    <a:cubicBezTo>
                      <a:pt x="11044" y="13973"/>
                      <a:pt x="11092" y="13662"/>
                      <a:pt x="11161" y="13334"/>
                    </a:cubicBezTo>
                    <a:cubicBezTo>
                      <a:pt x="11319" y="13397"/>
                      <a:pt x="11456" y="13449"/>
                      <a:pt x="11587" y="13516"/>
                    </a:cubicBezTo>
                    <a:cubicBezTo>
                      <a:pt x="12144" y="13781"/>
                      <a:pt x="12687" y="14056"/>
                      <a:pt x="13202" y="14368"/>
                    </a:cubicBezTo>
                    <a:cubicBezTo>
                      <a:pt x="13339" y="14451"/>
                      <a:pt x="13291" y="14545"/>
                      <a:pt x="13271" y="14638"/>
                    </a:cubicBezTo>
                    <a:cubicBezTo>
                      <a:pt x="13188" y="15002"/>
                      <a:pt x="12941" y="15329"/>
                      <a:pt x="12797" y="15677"/>
                    </a:cubicBezTo>
                    <a:cubicBezTo>
                      <a:pt x="12652" y="16035"/>
                      <a:pt x="12494" y="16383"/>
                      <a:pt x="12432" y="16757"/>
                    </a:cubicBezTo>
                    <a:cubicBezTo>
                      <a:pt x="12370" y="17121"/>
                      <a:pt x="12206" y="17469"/>
                      <a:pt x="12034" y="17816"/>
                    </a:cubicBezTo>
                    <a:cubicBezTo>
                      <a:pt x="11944" y="17993"/>
                      <a:pt x="11855" y="18170"/>
                      <a:pt x="11821" y="18362"/>
                    </a:cubicBezTo>
                    <a:cubicBezTo>
                      <a:pt x="11786" y="18554"/>
                      <a:pt x="11628" y="18725"/>
                      <a:pt x="11580" y="18918"/>
                    </a:cubicBezTo>
                    <a:cubicBezTo>
                      <a:pt x="11518" y="19130"/>
                      <a:pt x="11408" y="19333"/>
                      <a:pt x="11388" y="19556"/>
                    </a:cubicBezTo>
                    <a:cubicBezTo>
                      <a:pt x="11381" y="19655"/>
                      <a:pt x="11340" y="19769"/>
                      <a:pt x="11168" y="19795"/>
                    </a:cubicBezTo>
                    <a:cubicBezTo>
                      <a:pt x="11120" y="19800"/>
                      <a:pt x="11092" y="19826"/>
                      <a:pt x="11078" y="19863"/>
                    </a:cubicBezTo>
                    <a:cubicBezTo>
                      <a:pt x="10996" y="20143"/>
                      <a:pt x="10810" y="20413"/>
                      <a:pt x="10859" y="20714"/>
                    </a:cubicBezTo>
                    <a:cubicBezTo>
                      <a:pt x="10865" y="20766"/>
                      <a:pt x="10879" y="20818"/>
                      <a:pt x="10893" y="20870"/>
                    </a:cubicBezTo>
                    <a:cubicBezTo>
                      <a:pt x="10996" y="20933"/>
                      <a:pt x="10927" y="21021"/>
                      <a:pt x="10941" y="21094"/>
                    </a:cubicBezTo>
                    <a:cubicBezTo>
                      <a:pt x="10955" y="21156"/>
                      <a:pt x="10955" y="21213"/>
                      <a:pt x="11017" y="21265"/>
                    </a:cubicBezTo>
                    <a:cubicBezTo>
                      <a:pt x="11154" y="21374"/>
                      <a:pt x="11312" y="21457"/>
                      <a:pt x="11525" y="21468"/>
                    </a:cubicBezTo>
                    <a:cubicBezTo>
                      <a:pt x="11793" y="21478"/>
                      <a:pt x="12068" y="21483"/>
                      <a:pt x="12336" y="21494"/>
                    </a:cubicBezTo>
                    <a:cubicBezTo>
                      <a:pt x="12425" y="21499"/>
                      <a:pt x="12494" y="21478"/>
                      <a:pt x="12542" y="21416"/>
                    </a:cubicBezTo>
                    <a:cubicBezTo>
                      <a:pt x="12618" y="21327"/>
                      <a:pt x="12714" y="21296"/>
                      <a:pt x="12845" y="21338"/>
                    </a:cubicBezTo>
                    <a:cubicBezTo>
                      <a:pt x="12934" y="21364"/>
                      <a:pt x="13044" y="21369"/>
                      <a:pt x="13133" y="21395"/>
                    </a:cubicBezTo>
                    <a:cubicBezTo>
                      <a:pt x="13841" y="21587"/>
                      <a:pt x="14556" y="21571"/>
                      <a:pt x="15277" y="21468"/>
                    </a:cubicBezTo>
                    <a:cubicBezTo>
                      <a:pt x="15717" y="21405"/>
                      <a:pt x="16143" y="21327"/>
                      <a:pt x="16563" y="21213"/>
                    </a:cubicBezTo>
                    <a:cubicBezTo>
                      <a:pt x="16721" y="21156"/>
                      <a:pt x="16886" y="21109"/>
                      <a:pt x="17030" y="21026"/>
                    </a:cubicBezTo>
                    <a:cubicBezTo>
                      <a:pt x="17202" y="20927"/>
                      <a:pt x="17236" y="20798"/>
                      <a:pt x="17140" y="20605"/>
                    </a:cubicBezTo>
                    <a:cubicBezTo>
                      <a:pt x="17064" y="20465"/>
                      <a:pt x="16899" y="20496"/>
                      <a:pt x="16762" y="20512"/>
                    </a:cubicBezTo>
                    <a:cubicBezTo>
                      <a:pt x="16460" y="20553"/>
                      <a:pt x="16157" y="20595"/>
                      <a:pt x="15862" y="20522"/>
                    </a:cubicBezTo>
                    <a:cubicBezTo>
                      <a:pt x="15332" y="20387"/>
                      <a:pt x="14817" y="20221"/>
                      <a:pt x="14357" y="19967"/>
                    </a:cubicBezTo>
                    <a:cubicBezTo>
                      <a:pt x="14240" y="19899"/>
                      <a:pt x="14082" y="19863"/>
                      <a:pt x="14075" y="19722"/>
                    </a:cubicBezTo>
                    <a:cubicBezTo>
                      <a:pt x="14075" y="19691"/>
                      <a:pt x="14054" y="19655"/>
                      <a:pt x="14082" y="19624"/>
                    </a:cubicBezTo>
                    <a:cubicBezTo>
                      <a:pt x="14425" y="19234"/>
                      <a:pt x="14494" y="18767"/>
                      <a:pt x="14700" y="18341"/>
                    </a:cubicBezTo>
                    <a:cubicBezTo>
                      <a:pt x="15222" y="17282"/>
                      <a:pt x="15600" y="16186"/>
                      <a:pt x="16219" y="15147"/>
                    </a:cubicBezTo>
                    <a:cubicBezTo>
                      <a:pt x="16377" y="14882"/>
                      <a:pt x="16569" y="14628"/>
                      <a:pt x="16631" y="14337"/>
                    </a:cubicBezTo>
                    <a:cubicBezTo>
                      <a:pt x="16666" y="14160"/>
                      <a:pt x="16618" y="13994"/>
                      <a:pt x="16542" y="13833"/>
                    </a:cubicBezTo>
                    <a:cubicBezTo>
                      <a:pt x="16329" y="13397"/>
                      <a:pt x="16020" y="12997"/>
                      <a:pt x="15642" y="12628"/>
                    </a:cubicBezTo>
                    <a:cubicBezTo>
                      <a:pt x="15092" y="12083"/>
                      <a:pt x="14535" y="11537"/>
                      <a:pt x="13958" y="11013"/>
                    </a:cubicBezTo>
                    <a:cubicBezTo>
                      <a:pt x="13944" y="10997"/>
                      <a:pt x="13930" y="10982"/>
                      <a:pt x="13910" y="10971"/>
                    </a:cubicBezTo>
                    <a:cubicBezTo>
                      <a:pt x="13738" y="10883"/>
                      <a:pt x="13766" y="10821"/>
                      <a:pt x="13889" y="10691"/>
                    </a:cubicBezTo>
                    <a:cubicBezTo>
                      <a:pt x="14116" y="10457"/>
                      <a:pt x="14247" y="10177"/>
                      <a:pt x="14363" y="9901"/>
                    </a:cubicBezTo>
                    <a:cubicBezTo>
                      <a:pt x="14480" y="9611"/>
                      <a:pt x="14673" y="9340"/>
                      <a:pt x="14762" y="9039"/>
                    </a:cubicBezTo>
                    <a:cubicBezTo>
                      <a:pt x="14790" y="8951"/>
                      <a:pt x="14838" y="8863"/>
                      <a:pt x="14948" y="8795"/>
                    </a:cubicBezTo>
                    <a:cubicBezTo>
                      <a:pt x="15030" y="8743"/>
                      <a:pt x="15099" y="8660"/>
                      <a:pt x="15030" y="8567"/>
                    </a:cubicBezTo>
                    <a:cubicBezTo>
                      <a:pt x="14996" y="8515"/>
                      <a:pt x="15030" y="8473"/>
                      <a:pt x="15051" y="8432"/>
                    </a:cubicBezTo>
                    <a:cubicBezTo>
                      <a:pt x="15243" y="8016"/>
                      <a:pt x="15422" y="7601"/>
                      <a:pt x="15573" y="7175"/>
                    </a:cubicBezTo>
                    <a:cubicBezTo>
                      <a:pt x="15600" y="7097"/>
                      <a:pt x="15649" y="7029"/>
                      <a:pt x="15717" y="6962"/>
                    </a:cubicBezTo>
                    <a:cubicBezTo>
                      <a:pt x="15786" y="6899"/>
                      <a:pt x="15827" y="6827"/>
                      <a:pt x="15807" y="6718"/>
                    </a:cubicBezTo>
                    <a:cubicBezTo>
                      <a:pt x="15779" y="6598"/>
                      <a:pt x="15875" y="6468"/>
                      <a:pt x="15958" y="6354"/>
                    </a:cubicBezTo>
                    <a:cubicBezTo>
                      <a:pt x="15985" y="6318"/>
                      <a:pt x="16020" y="6318"/>
                      <a:pt x="16061" y="6349"/>
                    </a:cubicBezTo>
                    <a:cubicBezTo>
                      <a:pt x="16384" y="6593"/>
                      <a:pt x="16796" y="6666"/>
                      <a:pt x="17236" y="6671"/>
                    </a:cubicBezTo>
                    <a:lnTo>
                      <a:pt x="17380" y="6666"/>
                    </a:lnTo>
                    <a:cubicBezTo>
                      <a:pt x="17539" y="6603"/>
                      <a:pt x="17717" y="6598"/>
                      <a:pt x="17889" y="6577"/>
                    </a:cubicBezTo>
                    <a:cubicBezTo>
                      <a:pt x="18885" y="6442"/>
                      <a:pt x="19889" y="6344"/>
                      <a:pt x="20878" y="6188"/>
                    </a:cubicBezTo>
                    <a:cubicBezTo>
                      <a:pt x="21023" y="6167"/>
                      <a:pt x="21057" y="6126"/>
                      <a:pt x="21023" y="6032"/>
                    </a:cubicBezTo>
                    <a:cubicBezTo>
                      <a:pt x="20975" y="5907"/>
                      <a:pt x="21037" y="5871"/>
                      <a:pt x="21202" y="5897"/>
                    </a:cubicBezTo>
                    <a:cubicBezTo>
                      <a:pt x="21463" y="5933"/>
                      <a:pt x="21449" y="5923"/>
                      <a:pt x="21490" y="5721"/>
                    </a:cubicBezTo>
                    <a:cubicBezTo>
                      <a:pt x="21552" y="5414"/>
                      <a:pt x="21531" y="5108"/>
                      <a:pt x="21525" y="4806"/>
                    </a:cubicBezTo>
                    <a:cubicBezTo>
                      <a:pt x="21518" y="4640"/>
                      <a:pt x="21456" y="4458"/>
                      <a:pt x="21263" y="4334"/>
                    </a:cubicBezTo>
                    <a:cubicBezTo>
                      <a:pt x="21153" y="4287"/>
                      <a:pt x="21037" y="4297"/>
                      <a:pt x="20920" y="4297"/>
                    </a:cubicBezTo>
                    <a:cubicBezTo>
                      <a:pt x="20624" y="4282"/>
                      <a:pt x="20329" y="4282"/>
                      <a:pt x="20040" y="4240"/>
                    </a:cubicBezTo>
                    <a:cubicBezTo>
                      <a:pt x="19985" y="4235"/>
                      <a:pt x="19923" y="4220"/>
                      <a:pt x="19875" y="4230"/>
                    </a:cubicBezTo>
                    <a:cubicBezTo>
                      <a:pt x="19518" y="4318"/>
                      <a:pt x="19181" y="4235"/>
                      <a:pt x="18837" y="4162"/>
                    </a:cubicBezTo>
                    <a:cubicBezTo>
                      <a:pt x="18528" y="4095"/>
                      <a:pt x="18226" y="4001"/>
                      <a:pt x="17916" y="3960"/>
                    </a:cubicBezTo>
                    <a:cubicBezTo>
                      <a:pt x="17600" y="3918"/>
                      <a:pt x="17422" y="3742"/>
                      <a:pt x="17195" y="3612"/>
                    </a:cubicBezTo>
                    <a:cubicBezTo>
                      <a:pt x="17167" y="3596"/>
                      <a:pt x="17147" y="3565"/>
                      <a:pt x="17140" y="3539"/>
                    </a:cubicBezTo>
                  </a:path>
                </a:pathLst>
              </a:custGeom>
              <a:solidFill>
                <a:srgbClr val="060708"/>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sp>
            <p:nvSpPr>
              <p:cNvPr id="66" name="Shape">
                <a:extLst>
                  <a:ext uri="{FF2B5EF4-FFF2-40B4-BE49-F238E27FC236}">
                    <a16:creationId xmlns:a16="http://schemas.microsoft.com/office/drawing/2014/main" id="{4FF73096-F967-9EB5-B741-8BAE822997FB}"/>
                  </a:ext>
                </a:extLst>
              </p:cNvPr>
              <p:cNvSpPr/>
              <p:nvPr/>
            </p:nvSpPr>
            <p:spPr>
              <a:xfrm>
                <a:off x="1580768" y="2942211"/>
                <a:ext cx="360225" cy="405841"/>
              </a:xfrm>
              <a:custGeom>
                <a:avLst/>
                <a:gdLst/>
                <a:ahLst/>
                <a:cxnLst>
                  <a:cxn ang="0">
                    <a:pos x="wd2" y="hd2"/>
                  </a:cxn>
                  <a:cxn ang="5400000">
                    <a:pos x="wd2" y="hd2"/>
                  </a:cxn>
                  <a:cxn ang="10800000">
                    <a:pos x="wd2" y="hd2"/>
                  </a:cxn>
                  <a:cxn ang="16200000">
                    <a:pos x="wd2" y="hd2"/>
                  </a:cxn>
                </a:cxnLst>
                <a:rect l="0" t="0" r="r" b="b"/>
                <a:pathLst>
                  <a:path w="21388" h="21426" extrusionOk="0">
                    <a:moveTo>
                      <a:pt x="19749" y="7066"/>
                    </a:moveTo>
                    <a:cubicBezTo>
                      <a:pt x="20018" y="6617"/>
                      <a:pt x="19884" y="6168"/>
                      <a:pt x="19817" y="5720"/>
                    </a:cubicBezTo>
                    <a:cubicBezTo>
                      <a:pt x="19615" y="4463"/>
                      <a:pt x="19346" y="3236"/>
                      <a:pt x="18975" y="2010"/>
                    </a:cubicBezTo>
                    <a:cubicBezTo>
                      <a:pt x="17932" y="1471"/>
                      <a:pt x="16890" y="963"/>
                      <a:pt x="15846" y="424"/>
                    </a:cubicBezTo>
                    <a:cubicBezTo>
                      <a:pt x="14904" y="-54"/>
                      <a:pt x="13761" y="-174"/>
                      <a:pt x="12919" y="305"/>
                    </a:cubicBezTo>
                    <a:cubicBezTo>
                      <a:pt x="12045" y="813"/>
                      <a:pt x="12280" y="1830"/>
                      <a:pt x="12549" y="2668"/>
                    </a:cubicBezTo>
                    <a:cubicBezTo>
                      <a:pt x="12583" y="2818"/>
                      <a:pt x="12650" y="2997"/>
                      <a:pt x="12751" y="3147"/>
                    </a:cubicBezTo>
                    <a:cubicBezTo>
                      <a:pt x="13222" y="4074"/>
                      <a:pt x="13626" y="4942"/>
                      <a:pt x="12415" y="5750"/>
                    </a:cubicBezTo>
                    <a:cubicBezTo>
                      <a:pt x="12146" y="5929"/>
                      <a:pt x="11977" y="6408"/>
                      <a:pt x="12011" y="6737"/>
                    </a:cubicBezTo>
                    <a:cubicBezTo>
                      <a:pt x="12045" y="7515"/>
                      <a:pt x="11304" y="7754"/>
                      <a:pt x="10867" y="8173"/>
                    </a:cubicBezTo>
                    <a:cubicBezTo>
                      <a:pt x="10564" y="8472"/>
                      <a:pt x="10161" y="8532"/>
                      <a:pt x="9858" y="8023"/>
                    </a:cubicBezTo>
                    <a:cubicBezTo>
                      <a:pt x="9521" y="7425"/>
                      <a:pt x="8882" y="7066"/>
                      <a:pt x="8277" y="6677"/>
                    </a:cubicBezTo>
                    <a:cubicBezTo>
                      <a:pt x="7536" y="6198"/>
                      <a:pt x="5854" y="6318"/>
                      <a:pt x="5282" y="6946"/>
                    </a:cubicBezTo>
                    <a:cubicBezTo>
                      <a:pt x="4609" y="7634"/>
                      <a:pt x="4105" y="8412"/>
                      <a:pt x="3970" y="9369"/>
                    </a:cubicBezTo>
                    <a:cubicBezTo>
                      <a:pt x="3768" y="10656"/>
                      <a:pt x="4206" y="12182"/>
                      <a:pt x="2322" y="12780"/>
                    </a:cubicBezTo>
                    <a:cubicBezTo>
                      <a:pt x="2288" y="12780"/>
                      <a:pt x="2254" y="12900"/>
                      <a:pt x="2288" y="12930"/>
                    </a:cubicBezTo>
                    <a:cubicBezTo>
                      <a:pt x="2624" y="13647"/>
                      <a:pt x="2019" y="13707"/>
                      <a:pt x="1514" y="13917"/>
                    </a:cubicBezTo>
                    <a:cubicBezTo>
                      <a:pt x="976" y="14156"/>
                      <a:pt x="404" y="14365"/>
                      <a:pt x="0" y="14814"/>
                    </a:cubicBezTo>
                    <a:cubicBezTo>
                      <a:pt x="34" y="14934"/>
                      <a:pt x="34" y="15024"/>
                      <a:pt x="67" y="15143"/>
                    </a:cubicBezTo>
                    <a:cubicBezTo>
                      <a:pt x="639" y="14844"/>
                      <a:pt x="1211" y="14874"/>
                      <a:pt x="1783" y="15203"/>
                    </a:cubicBezTo>
                    <a:cubicBezTo>
                      <a:pt x="2355" y="15502"/>
                      <a:pt x="2961" y="15712"/>
                      <a:pt x="3566" y="15981"/>
                    </a:cubicBezTo>
                    <a:cubicBezTo>
                      <a:pt x="4778" y="16250"/>
                      <a:pt x="5619" y="17028"/>
                      <a:pt x="6628" y="17627"/>
                    </a:cubicBezTo>
                    <a:cubicBezTo>
                      <a:pt x="7873" y="18374"/>
                      <a:pt x="9219" y="19003"/>
                      <a:pt x="10026" y="20229"/>
                    </a:cubicBezTo>
                    <a:cubicBezTo>
                      <a:pt x="10262" y="20588"/>
                      <a:pt x="10464" y="21007"/>
                      <a:pt x="10699" y="21426"/>
                    </a:cubicBezTo>
                    <a:cubicBezTo>
                      <a:pt x="11036" y="20977"/>
                      <a:pt x="10531" y="20558"/>
                      <a:pt x="10901" y="20080"/>
                    </a:cubicBezTo>
                    <a:cubicBezTo>
                      <a:pt x="11708" y="18973"/>
                      <a:pt x="12684" y="18584"/>
                      <a:pt x="14097" y="18883"/>
                    </a:cubicBezTo>
                    <a:cubicBezTo>
                      <a:pt x="14736" y="19033"/>
                      <a:pt x="15443" y="18973"/>
                      <a:pt x="16116" y="18973"/>
                    </a:cubicBezTo>
                    <a:cubicBezTo>
                      <a:pt x="17293" y="18943"/>
                      <a:pt x="17731" y="18614"/>
                      <a:pt x="17865" y="17567"/>
                    </a:cubicBezTo>
                    <a:cubicBezTo>
                      <a:pt x="17899" y="17267"/>
                      <a:pt x="17966" y="17028"/>
                      <a:pt x="18236" y="16849"/>
                    </a:cubicBezTo>
                    <a:cubicBezTo>
                      <a:pt x="18673" y="16520"/>
                      <a:pt x="18942" y="16161"/>
                      <a:pt x="18740" y="15622"/>
                    </a:cubicBezTo>
                    <a:cubicBezTo>
                      <a:pt x="18707" y="15502"/>
                      <a:pt x="18740" y="15263"/>
                      <a:pt x="18807" y="15233"/>
                    </a:cubicBezTo>
                    <a:cubicBezTo>
                      <a:pt x="19682" y="14934"/>
                      <a:pt x="19480" y="14216"/>
                      <a:pt x="19649" y="13618"/>
                    </a:cubicBezTo>
                    <a:cubicBezTo>
                      <a:pt x="19750" y="13319"/>
                      <a:pt x="20120" y="13259"/>
                      <a:pt x="20490" y="13169"/>
                    </a:cubicBezTo>
                    <a:cubicBezTo>
                      <a:pt x="21365" y="12959"/>
                      <a:pt x="21600" y="12541"/>
                      <a:pt x="21196" y="11823"/>
                    </a:cubicBezTo>
                    <a:cubicBezTo>
                      <a:pt x="20826" y="11105"/>
                      <a:pt x="20523" y="10387"/>
                      <a:pt x="20019" y="9699"/>
                    </a:cubicBezTo>
                    <a:cubicBezTo>
                      <a:pt x="20019" y="9699"/>
                      <a:pt x="19480" y="8681"/>
                      <a:pt x="19480" y="8292"/>
                    </a:cubicBezTo>
                    <a:cubicBezTo>
                      <a:pt x="19447" y="7844"/>
                      <a:pt x="19749" y="7066"/>
                      <a:pt x="19749" y="7066"/>
                    </a:cubicBezTo>
                    <a:close/>
                  </a:path>
                </a:pathLst>
              </a:custGeom>
              <a:solidFill>
                <a:srgbClr val="F1CCA7"/>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sp>
            <p:nvSpPr>
              <p:cNvPr id="67" name="Shape">
                <a:extLst>
                  <a:ext uri="{FF2B5EF4-FFF2-40B4-BE49-F238E27FC236}">
                    <a16:creationId xmlns:a16="http://schemas.microsoft.com/office/drawing/2014/main" id="{693ED674-1AF2-CE02-9A21-9B55E9E8EB35}"/>
                  </a:ext>
                </a:extLst>
              </p:cNvPr>
              <p:cNvSpPr/>
              <p:nvPr/>
            </p:nvSpPr>
            <p:spPr>
              <a:xfrm>
                <a:off x="1546768" y="2885545"/>
                <a:ext cx="364974" cy="337349"/>
              </a:xfrm>
              <a:custGeom>
                <a:avLst/>
                <a:gdLst/>
                <a:ahLst/>
                <a:cxnLst>
                  <a:cxn ang="0">
                    <a:pos x="wd2" y="hd2"/>
                  </a:cxn>
                  <a:cxn ang="5400000">
                    <a:pos x="wd2" y="hd2"/>
                  </a:cxn>
                  <a:cxn ang="10800000">
                    <a:pos x="wd2" y="hd2"/>
                  </a:cxn>
                  <a:cxn ang="16200000">
                    <a:pos x="wd2" y="hd2"/>
                  </a:cxn>
                </a:cxnLst>
                <a:rect l="0" t="0" r="r" b="b"/>
                <a:pathLst>
                  <a:path w="21240" h="21467" extrusionOk="0">
                    <a:moveTo>
                      <a:pt x="1747" y="21467"/>
                    </a:moveTo>
                    <a:cubicBezTo>
                      <a:pt x="2143" y="20926"/>
                      <a:pt x="2703" y="20674"/>
                      <a:pt x="3231" y="20385"/>
                    </a:cubicBezTo>
                    <a:cubicBezTo>
                      <a:pt x="3725" y="20097"/>
                      <a:pt x="4319" y="20025"/>
                      <a:pt x="3989" y="19195"/>
                    </a:cubicBezTo>
                    <a:cubicBezTo>
                      <a:pt x="3956" y="19159"/>
                      <a:pt x="3989" y="19015"/>
                      <a:pt x="4022" y="19015"/>
                    </a:cubicBezTo>
                    <a:cubicBezTo>
                      <a:pt x="5869" y="18258"/>
                      <a:pt x="5473" y="16419"/>
                      <a:pt x="5638" y="14904"/>
                    </a:cubicBezTo>
                    <a:cubicBezTo>
                      <a:pt x="5770" y="13750"/>
                      <a:pt x="6265" y="12849"/>
                      <a:pt x="6924" y="11983"/>
                    </a:cubicBezTo>
                    <a:cubicBezTo>
                      <a:pt x="7485" y="11226"/>
                      <a:pt x="9134" y="11082"/>
                      <a:pt x="9859" y="11659"/>
                    </a:cubicBezTo>
                    <a:cubicBezTo>
                      <a:pt x="10453" y="12127"/>
                      <a:pt x="11079" y="12596"/>
                      <a:pt x="11409" y="13281"/>
                    </a:cubicBezTo>
                    <a:cubicBezTo>
                      <a:pt x="11706" y="13895"/>
                      <a:pt x="12102" y="13822"/>
                      <a:pt x="12398" y="13462"/>
                    </a:cubicBezTo>
                    <a:cubicBezTo>
                      <a:pt x="12827" y="12957"/>
                      <a:pt x="13553" y="12668"/>
                      <a:pt x="13520" y="11731"/>
                    </a:cubicBezTo>
                    <a:cubicBezTo>
                      <a:pt x="13487" y="11334"/>
                      <a:pt x="13651" y="10757"/>
                      <a:pt x="13915" y="10541"/>
                    </a:cubicBezTo>
                    <a:cubicBezTo>
                      <a:pt x="15069" y="9603"/>
                      <a:pt x="14674" y="8522"/>
                      <a:pt x="14245" y="7404"/>
                    </a:cubicBezTo>
                    <a:cubicBezTo>
                      <a:pt x="14179" y="7223"/>
                      <a:pt x="14113" y="7043"/>
                      <a:pt x="14047" y="6827"/>
                    </a:cubicBezTo>
                    <a:cubicBezTo>
                      <a:pt x="13783" y="5817"/>
                      <a:pt x="13552" y="4591"/>
                      <a:pt x="14410" y="3978"/>
                    </a:cubicBezTo>
                    <a:cubicBezTo>
                      <a:pt x="15234" y="3401"/>
                      <a:pt x="16323" y="3545"/>
                      <a:pt x="17279" y="4122"/>
                    </a:cubicBezTo>
                    <a:cubicBezTo>
                      <a:pt x="18301" y="4771"/>
                      <a:pt x="19323" y="5384"/>
                      <a:pt x="20346" y="6033"/>
                    </a:cubicBezTo>
                    <a:cubicBezTo>
                      <a:pt x="21467" y="5348"/>
                      <a:pt x="21368" y="4807"/>
                      <a:pt x="20939" y="3545"/>
                    </a:cubicBezTo>
                    <a:cubicBezTo>
                      <a:pt x="20544" y="2319"/>
                      <a:pt x="19653" y="2788"/>
                      <a:pt x="19027" y="2391"/>
                    </a:cubicBezTo>
                    <a:cubicBezTo>
                      <a:pt x="16092" y="552"/>
                      <a:pt x="12827" y="228"/>
                      <a:pt x="9529" y="11"/>
                    </a:cubicBezTo>
                    <a:cubicBezTo>
                      <a:pt x="7221" y="-133"/>
                      <a:pt x="5605" y="1093"/>
                      <a:pt x="3923" y="2680"/>
                    </a:cubicBezTo>
                    <a:cubicBezTo>
                      <a:pt x="1384" y="5096"/>
                      <a:pt x="560" y="8233"/>
                      <a:pt x="65" y="11587"/>
                    </a:cubicBezTo>
                    <a:cubicBezTo>
                      <a:pt x="-133" y="12993"/>
                      <a:pt x="131" y="14471"/>
                      <a:pt x="691" y="15770"/>
                    </a:cubicBezTo>
                    <a:cubicBezTo>
                      <a:pt x="1384" y="17320"/>
                      <a:pt x="1582" y="18907"/>
                      <a:pt x="1516" y="20602"/>
                    </a:cubicBezTo>
                    <a:cubicBezTo>
                      <a:pt x="1549" y="20962"/>
                      <a:pt x="1450" y="21251"/>
                      <a:pt x="1747" y="21467"/>
                    </a:cubicBezTo>
                    <a:close/>
                  </a:path>
                </a:pathLst>
              </a:custGeom>
              <a:solidFill>
                <a:srgbClr val="060708"/>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sp>
            <p:nvSpPr>
              <p:cNvPr id="68" name="Shape">
                <a:extLst>
                  <a:ext uri="{FF2B5EF4-FFF2-40B4-BE49-F238E27FC236}">
                    <a16:creationId xmlns:a16="http://schemas.microsoft.com/office/drawing/2014/main" id="{B7994C87-F7A2-9A7E-1996-08BCC8C94110}"/>
                  </a:ext>
                </a:extLst>
              </p:cNvPr>
              <p:cNvSpPr/>
              <p:nvPr/>
            </p:nvSpPr>
            <p:spPr>
              <a:xfrm>
                <a:off x="2147435" y="3457879"/>
                <a:ext cx="150512" cy="302842"/>
              </a:xfrm>
              <a:custGeom>
                <a:avLst/>
                <a:gdLst/>
                <a:ahLst/>
                <a:cxnLst>
                  <a:cxn ang="0">
                    <a:pos x="wd2" y="hd2"/>
                  </a:cxn>
                  <a:cxn ang="5400000">
                    <a:pos x="wd2" y="hd2"/>
                  </a:cxn>
                  <a:cxn ang="10800000">
                    <a:pos x="wd2" y="hd2"/>
                  </a:cxn>
                  <a:cxn ang="16200000">
                    <a:pos x="wd2" y="hd2"/>
                  </a:cxn>
                </a:cxnLst>
                <a:rect l="0" t="0" r="r" b="b"/>
                <a:pathLst>
                  <a:path w="21487" h="21377" extrusionOk="0">
                    <a:moveTo>
                      <a:pt x="0" y="16482"/>
                    </a:moveTo>
                    <a:cubicBezTo>
                      <a:pt x="1375" y="16442"/>
                      <a:pt x="2750" y="16402"/>
                      <a:pt x="4045" y="16762"/>
                    </a:cubicBezTo>
                    <a:cubicBezTo>
                      <a:pt x="7362" y="16402"/>
                      <a:pt x="8575" y="16682"/>
                      <a:pt x="9627" y="18202"/>
                    </a:cubicBezTo>
                    <a:cubicBezTo>
                      <a:pt x="10193" y="19002"/>
                      <a:pt x="10679" y="19802"/>
                      <a:pt x="10679" y="20682"/>
                    </a:cubicBezTo>
                    <a:cubicBezTo>
                      <a:pt x="10679" y="21562"/>
                      <a:pt x="11569" y="21482"/>
                      <a:pt x="12620" y="21122"/>
                    </a:cubicBezTo>
                    <a:cubicBezTo>
                      <a:pt x="15128" y="20282"/>
                      <a:pt x="16503" y="19002"/>
                      <a:pt x="17879" y="17762"/>
                    </a:cubicBezTo>
                    <a:cubicBezTo>
                      <a:pt x="20144" y="15722"/>
                      <a:pt x="20063" y="13442"/>
                      <a:pt x="20548" y="11242"/>
                    </a:cubicBezTo>
                    <a:cubicBezTo>
                      <a:pt x="21196" y="8282"/>
                      <a:pt x="20710" y="5282"/>
                      <a:pt x="21438" y="2322"/>
                    </a:cubicBezTo>
                    <a:cubicBezTo>
                      <a:pt x="21600" y="1802"/>
                      <a:pt x="21357" y="1282"/>
                      <a:pt x="20791" y="842"/>
                    </a:cubicBezTo>
                    <a:cubicBezTo>
                      <a:pt x="20387" y="522"/>
                      <a:pt x="20467" y="-38"/>
                      <a:pt x="19335" y="2"/>
                    </a:cubicBezTo>
                    <a:cubicBezTo>
                      <a:pt x="18445" y="42"/>
                      <a:pt x="18040" y="442"/>
                      <a:pt x="17636" y="802"/>
                    </a:cubicBezTo>
                    <a:cubicBezTo>
                      <a:pt x="17312" y="1082"/>
                      <a:pt x="17150" y="1402"/>
                      <a:pt x="16827" y="1722"/>
                    </a:cubicBezTo>
                    <a:cubicBezTo>
                      <a:pt x="16665" y="1882"/>
                      <a:pt x="16503" y="2122"/>
                      <a:pt x="15856" y="2042"/>
                    </a:cubicBezTo>
                    <a:cubicBezTo>
                      <a:pt x="12377" y="1682"/>
                      <a:pt x="11811" y="1922"/>
                      <a:pt x="10679" y="3522"/>
                    </a:cubicBezTo>
                    <a:cubicBezTo>
                      <a:pt x="8737" y="6282"/>
                      <a:pt x="6148" y="8842"/>
                      <a:pt x="3236" y="11402"/>
                    </a:cubicBezTo>
                    <a:cubicBezTo>
                      <a:pt x="1456" y="12962"/>
                      <a:pt x="324" y="14682"/>
                      <a:pt x="0" y="16482"/>
                    </a:cubicBezTo>
                    <a:close/>
                  </a:path>
                </a:pathLst>
              </a:custGeom>
              <a:solidFill>
                <a:srgbClr val="F1CCA7"/>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微軟正黑體" panose="020B0604030504040204" pitchFamily="34" charset="-120"/>
                  <a:ea typeface="微軟正黑體" panose="020B0604030504040204" pitchFamily="34" charset="-120"/>
                </a:endParaRPr>
              </a:p>
            </p:txBody>
          </p:sp>
        </p:grpSp>
        <p:sp>
          <p:nvSpPr>
            <p:cNvPr id="60" name="TextBox 27">
              <a:extLst>
                <a:ext uri="{FF2B5EF4-FFF2-40B4-BE49-F238E27FC236}">
                  <a16:creationId xmlns:a16="http://schemas.microsoft.com/office/drawing/2014/main" id="{B74BCAB1-FFC9-E837-32A9-FC145A12AAD7}"/>
                </a:ext>
              </a:extLst>
            </p:cNvPr>
            <p:cNvSpPr txBox="1"/>
            <p:nvPr/>
          </p:nvSpPr>
          <p:spPr>
            <a:xfrm>
              <a:off x="2511034" y="2016118"/>
              <a:ext cx="1246972" cy="584775"/>
            </a:xfrm>
            <a:prstGeom prst="rect">
              <a:avLst/>
            </a:prstGeom>
            <a:noFill/>
          </p:spPr>
          <p:txBody>
            <a:bodyPr wrap="square" lIns="0" rIns="0" rtlCol="0" anchor="b">
              <a:spAutoFit/>
            </a:bodyPr>
            <a:lstStyle/>
            <a:p>
              <a:pPr algn="ctr"/>
              <a:r>
                <a:rPr lang="zh-TW" altLang="en-US" sz="3200" b="1" noProof="1">
                  <a:latin typeface="微軟正黑體" panose="020B0604030504040204" pitchFamily="34" charset="-120"/>
                  <a:ea typeface="微軟正黑體" panose="020B0604030504040204" pitchFamily="34" charset="-120"/>
                </a:rPr>
                <a:t>申請面</a:t>
              </a:r>
              <a:endParaRPr lang="en-US" sz="3200" b="1" noProof="1">
                <a:latin typeface="微軟正黑體" panose="020B0604030504040204" pitchFamily="34" charset="-120"/>
                <a:ea typeface="微軟正黑體" panose="020B0604030504040204" pitchFamily="34" charset="-120"/>
              </a:endParaRPr>
            </a:p>
          </p:txBody>
        </p:sp>
        <p:pic>
          <p:nvPicPr>
            <p:cNvPr id="61" name="Graphic 33" descr="Chat with solid fill">
              <a:extLst>
                <a:ext uri="{FF2B5EF4-FFF2-40B4-BE49-F238E27FC236}">
                  <a16:creationId xmlns:a16="http://schemas.microsoft.com/office/drawing/2014/main" id="{2BA230DF-1250-9392-BB3A-441AC7E428D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0535" y="1249659"/>
              <a:ext cx="369340" cy="349721"/>
            </a:xfrm>
            <a:prstGeom prst="rect">
              <a:avLst/>
            </a:prstGeom>
          </p:spPr>
        </p:pic>
      </p:grpSp>
      <p:grpSp>
        <p:nvGrpSpPr>
          <p:cNvPr id="69" name="群組 68"/>
          <p:cNvGrpSpPr/>
          <p:nvPr/>
        </p:nvGrpSpPr>
        <p:grpSpPr>
          <a:xfrm>
            <a:off x="7060944" y="3983230"/>
            <a:ext cx="3126046" cy="369332"/>
            <a:chOff x="5203007" y="4378119"/>
            <a:chExt cx="3126046" cy="369332"/>
          </a:xfrm>
        </p:grpSpPr>
        <p:sp>
          <p:nvSpPr>
            <p:cNvPr id="70" name="矩形 69"/>
            <p:cNvSpPr/>
            <p:nvPr/>
          </p:nvSpPr>
          <p:spPr>
            <a:xfrm>
              <a:off x="5203007" y="4378119"/>
              <a:ext cx="877163" cy="369332"/>
            </a:xfrm>
            <a:prstGeom prst="rect">
              <a:avLst/>
            </a:prstGeom>
          </p:spPr>
          <p:txBody>
            <a:bodyPr wrap="none">
              <a:spAutoFit/>
            </a:bodyPr>
            <a:lstStyle/>
            <a:p>
              <a:r>
                <a:rPr lang="zh-TW" altLang="en-US" b="1" dirty="0">
                  <a:solidFill>
                    <a:srgbClr val="C00000"/>
                  </a:solidFill>
                  <a:latin typeface="微軟正黑體" panose="020B0604030504040204" pitchFamily="34" charset="-120"/>
                  <a:ea typeface="微軟正黑體" panose="020B0604030504040204" pitchFamily="34" charset="-120"/>
                </a:rPr>
                <a:t>開採前</a:t>
              </a:r>
            </a:p>
          </p:txBody>
        </p:sp>
        <p:sp>
          <p:nvSpPr>
            <p:cNvPr id="71" name="矩形 70"/>
            <p:cNvSpPr/>
            <p:nvPr/>
          </p:nvSpPr>
          <p:spPr>
            <a:xfrm>
              <a:off x="6296172" y="4378119"/>
              <a:ext cx="877163" cy="369332"/>
            </a:xfrm>
            <a:prstGeom prst="rect">
              <a:avLst/>
            </a:prstGeom>
          </p:spPr>
          <p:txBody>
            <a:bodyPr wrap="none">
              <a:spAutoFit/>
            </a:bodyPr>
            <a:lstStyle/>
            <a:p>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開採中</a:t>
              </a:r>
            </a:p>
          </p:txBody>
        </p:sp>
        <p:sp>
          <p:nvSpPr>
            <p:cNvPr id="72" name="矩形 71"/>
            <p:cNvSpPr/>
            <p:nvPr/>
          </p:nvSpPr>
          <p:spPr>
            <a:xfrm>
              <a:off x="7451890" y="4378119"/>
              <a:ext cx="877163" cy="369332"/>
            </a:xfrm>
            <a:prstGeom prst="rect">
              <a:avLst/>
            </a:prstGeom>
          </p:spPr>
          <p:txBody>
            <a:bodyPr wrap="none">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rPr>
                <a:t>開採後</a:t>
              </a:r>
            </a:p>
          </p:txBody>
        </p:sp>
        <p:sp>
          <p:nvSpPr>
            <p:cNvPr id="73" name="加號 72"/>
            <p:cNvSpPr/>
            <p:nvPr/>
          </p:nvSpPr>
          <p:spPr>
            <a:xfrm>
              <a:off x="6092485" y="4463707"/>
              <a:ext cx="198234" cy="199766"/>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400">
                <a:latin typeface="微軟正黑體" panose="020B0604030504040204" pitchFamily="34" charset="-120"/>
                <a:ea typeface="微軟正黑體" panose="020B0604030504040204" pitchFamily="34" charset="-120"/>
              </a:endParaRPr>
            </a:p>
          </p:txBody>
        </p:sp>
        <p:sp>
          <p:nvSpPr>
            <p:cNvPr id="74" name="加號 73"/>
            <p:cNvSpPr/>
            <p:nvPr/>
          </p:nvSpPr>
          <p:spPr>
            <a:xfrm>
              <a:off x="7206046" y="4473890"/>
              <a:ext cx="198234" cy="199766"/>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400">
                <a:latin typeface="微軟正黑體" panose="020B0604030504040204" pitchFamily="34" charset="-120"/>
                <a:ea typeface="微軟正黑體" panose="020B0604030504040204" pitchFamily="34" charset="-120"/>
              </a:endParaRPr>
            </a:p>
          </p:txBody>
        </p:sp>
      </p:grpSp>
      <p:sp>
        <p:nvSpPr>
          <p:cNvPr id="75" name="矩形 74"/>
          <p:cNvSpPr/>
          <p:nvPr/>
        </p:nvSpPr>
        <p:spPr>
          <a:xfrm>
            <a:off x="5767509" y="2285683"/>
            <a:ext cx="4856948" cy="707886"/>
          </a:xfrm>
          <a:prstGeom prst="rect">
            <a:avLst/>
          </a:prstGeom>
        </p:spPr>
        <p:txBody>
          <a:bodyPr wrap="square">
            <a:spAutoFit/>
          </a:bodyPr>
          <a:lstStyle/>
          <a:p>
            <a:r>
              <a:rPr lang="zh-TW" altLang="en-US" sz="2000" b="1" dirty="0">
                <a:latin typeface="微軟正黑體" panose="020B0604030504040204" pitchFamily="34" charset="-120"/>
                <a:ea typeface="微軟正黑體" panose="020B0604030504040204" pitchFamily="34" charset="-120"/>
              </a:rPr>
              <a:t>以礦業開發生命週期檢視並強化管理措施落實推動礦業資訊公開</a:t>
            </a:r>
          </a:p>
        </p:txBody>
      </p:sp>
      <p:sp>
        <p:nvSpPr>
          <p:cNvPr id="76" name="矩形 46"/>
          <p:cNvSpPr>
            <a:spLocks noChangeArrowheads="1"/>
          </p:cNvSpPr>
          <p:nvPr/>
        </p:nvSpPr>
        <p:spPr bwMode="auto">
          <a:xfrm>
            <a:off x="6764154" y="4324512"/>
            <a:ext cx="3705308" cy="1415772"/>
          </a:xfrm>
          <a:prstGeom prst="rect">
            <a:avLst/>
          </a:prstGeom>
          <a:noFill/>
          <a:ln w="9525">
            <a:noFill/>
            <a:miter lim="800000"/>
            <a:headEnd/>
            <a:tailEnd/>
          </a:ln>
        </p:spPr>
        <p:txBody>
          <a:bodyPr wrap="square">
            <a:spAutoFit/>
          </a:bodyPr>
          <a:lstStyle/>
          <a:p>
            <a:pPr marL="1524000" indent="-1524000" fontAlgn="base">
              <a:spcBef>
                <a:spcPct val="0"/>
              </a:spcBef>
              <a:spcAft>
                <a:spcPct val="0"/>
              </a:spcAft>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修正規費</a:t>
            </a:r>
            <a:endParaRPr lang="en-US" altLang="zh-TW" sz="11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1100" dirty="0">
                <a:solidFill>
                  <a:prstClr val="black"/>
                </a:solidFill>
                <a:latin typeface="微軟正黑體" panose="020B0604030504040204" pitchFamily="34" charset="-120"/>
                <a:ea typeface="微軟正黑體" panose="020B0604030504040204" pitchFamily="34" charset="-120"/>
                <a:sym typeface="Wingdings" pitchFamily="2" charset="2"/>
              </a:rPr>
              <a:t>   礦產權利金提高</a:t>
            </a:r>
            <a:endParaRPr lang="en-US" altLang="zh-TW" sz="1100" dirty="0">
              <a:solidFill>
                <a:prstClr val="black"/>
              </a:solidFill>
              <a:latin typeface="微軟正黑體" panose="020B0604030504040204" pitchFamily="34" charset="-120"/>
              <a:ea typeface="微軟正黑體" panose="020B0604030504040204" pitchFamily="34" charset="-120"/>
              <a:sym typeface="Wingdings" pitchFamily="2" charset="2"/>
            </a:endParaRPr>
          </a:p>
          <a:p>
            <a:pPr fontAlgn="base">
              <a:spcBef>
                <a:spcPct val="0"/>
              </a:spcBef>
              <a:spcAft>
                <a:spcPct val="0"/>
              </a:spcAft>
              <a:defRPr/>
            </a:pPr>
            <a:r>
              <a:rPr lang="zh-TW" altLang="en-US" sz="1100" dirty="0">
                <a:solidFill>
                  <a:prstClr val="black"/>
                </a:solidFill>
                <a:latin typeface="微軟正黑體" panose="020B0604030504040204" pitchFamily="34" charset="-120"/>
                <a:ea typeface="微軟正黑體" panose="020B0604030504040204" pitchFamily="34" charset="-120"/>
                <a:sym typeface="Wingdings" pitchFamily="2" charset="2"/>
              </a:rPr>
              <a:t>   礦業權費不再核減</a:t>
            </a:r>
            <a:endParaRPr lang="en-US" altLang="zh-TW" sz="1100" dirty="0">
              <a:solidFill>
                <a:prstClr val="black"/>
              </a:solidFill>
              <a:latin typeface="微軟正黑體" panose="020B0604030504040204" pitchFamily="34" charset="-120"/>
              <a:ea typeface="微軟正黑體" panose="020B0604030504040204" pitchFamily="34" charset="-120"/>
              <a:sym typeface="Wingdings" pitchFamily="2" charset="2"/>
            </a:endParaRPr>
          </a:p>
          <a:p>
            <a:pPr fontAlgn="base">
              <a:spcBef>
                <a:spcPct val="0"/>
              </a:spcBef>
              <a:spcAft>
                <a:spcPct val="0"/>
              </a:spcAft>
              <a:defRPr/>
            </a:pPr>
            <a:endParaRPr lang="en-US" altLang="zh-TW" sz="400" dirty="0">
              <a:solidFill>
                <a:prstClr val="black"/>
              </a:solidFill>
              <a:latin typeface="微軟正黑體" panose="020B0604030504040204" pitchFamily="34" charset="-120"/>
              <a:ea typeface="微軟正黑體" panose="020B0604030504040204" pitchFamily="34" charset="-120"/>
              <a:sym typeface="Wingdings" pitchFamily="2" charset="2"/>
            </a:endParaRPr>
          </a:p>
          <a:p>
            <a:pPr marL="1524000" indent="-1524000" fontAlgn="base">
              <a:spcBef>
                <a:spcPct val="0"/>
              </a:spcBef>
              <a:spcAft>
                <a:spcPct val="0"/>
              </a:spcAft>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回饋法制化</a:t>
            </a:r>
            <a:endParaRPr lang="en-US" altLang="zh-TW" sz="1400" b="1" dirty="0">
              <a:solidFill>
                <a:prstClr val="black"/>
              </a:solidFill>
              <a:latin typeface="微軟正黑體" panose="020B0604030504040204" pitchFamily="34" charset="-120"/>
              <a:ea typeface="微軟正黑體" panose="020B0604030504040204" pitchFamily="34" charset="-120"/>
              <a:sym typeface="Wingdings" pitchFamily="2" charset="2"/>
            </a:endParaRPr>
          </a:p>
          <a:p>
            <a:pPr marL="1524000" indent="-1524000" fontAlgn="base">
              <a:spcBef>
                <a:spcPct val="0"/>
              </a:spcBef>
              <a:spcAft>
                <a:spcPct val="0"/>
              </a:spcAft>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a:t>
            </a:r>
            <a:r>
              <a:rPr lang="zh-TW" altLang="en-US" sz="1400" b="1" dirty="0">
                <a:latin typeface="微軟正黑體" panose="020B0604030504040204" pitchFamily="34" charset="-120"/>
                <a:ea typeface="微軟正黑體" panose="020B0604030504040204" pitchFamily="34" charset="-120"/>
              </a:rPr>
              <a:t>擴充簽證技師能量</a:t>
            </a:r>
            <a:endParaRPr lang="en-US" altLang="zh-TW" sz="1400" b="1" dirty="0">
              <a:solidFill>
                <a:prstClr val="black"/>
              </a:solidFill>
              <a:latin typeface="微軟正黑體" panose="020B0604030504040204" pitchFamily="34" charset="-120"/>
              <a:ea typeface="微軟正黑體" panose="020B0604030504040204" pitchFamily="34" charset="-120"/>
              <a:sym typeface="Wingdings" pitchFamily="2" charset="2"/>
            </a:endParaRPr>
          </a:p>
          <a:p>
            <a:pPr marL="1524000" indent="-1524000" fontAlgn="base">
              <a:spcBef>
                <a:spcPct val="0"/>
              </a:spcBef>
              <a:spcAft>
                <a:spcPct val="0"/>
              </a:spcAft>
            </a:pPr>
            <a:r>
              <a:rPr lang="zh-TW" altLang="en-US" sz="400" b="1" dirty="0">
                <a:solidFill>
                  <a:prstClr val="black"/>
                </a:solidFill>
                <a:latin typeface="微軟正黑體" panose="020B0604030504040204" pitchFamily="34" charset="-120"/>
                <a:ea typeface="微軟正黑體" panose="020B0604030504040204" pitchFamily="34" charset="-120"/>
                <a:sym typeface="Wingdings" pitchFamily="2" charset="2"/>
              </a:rPr>
              <a:t>    </a:t>
            </a:r>
            <a:endParaRPr lang="en-US" altLang="zh-TW" sz="400" b="1" dirty="0">
              <a:solidFill>
                <a:prstClr val="black"/>
              </a:solidFill>
              <a:latin typeface="微軟正黑體" panose="020B0604030504040204" pitchFamily="34" charset="-120"/>
              <a:ea typeface="微軟正黑體" panose="020B0604030504040204" pitchFamily="34" charset="-120"/>
              <a:sym typeface="Wingdings" pitchFamily="2" charset="2"/>
            </a:endParaRPr>
          </a:p>
          <a:p>
            <a:pPr marL="1524000" indent="-1524000" fontAlgn="base">
              <a:spcBef>
                <a:spcPct val="0"/>
              </a:spcBef>
              <a:spcAft>
                <a:spcPct val="0"/>
              </a:spcAft>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a:t>
            </a:r>
            <a:r>
              <a:rPr lang="zh-TW" altLang="en-US" sz="1400" b="1" dirty="0">
                <a:solidFill>
                  <a:srgbClr val="C00000"/>
                </a:solidFill>
                <a:latin typeface="微軟正黑體" panose="020B0604030504040204" pitchFamily="34" charset="-120"/>
                <a:ea typeface="微軟正黑體" panose="020B0604030504040204" pitchFamily="34" charset="-120"/>
                <a:sym typeface="Wingdings" pitchFamily="2" charset="2"/>
              </a:rPr>
              <a:t>強化開採中、後之環境保護及監督管理機制</a:t>
            </a:r>
            <a:endParaRPr lang="en-US" altLang="zh-TW" sz="1400" b="1" dirty="0">
              <a:solidFill>
                <a:srgbClr val="C00000"/>
              </a:solidFill>
              <a:latin typeface="微軟正黑體" panose="020B0604030504040204" pitchFamily="34" charset="-120"/>
              <a:ea typeface="微軟正黑體" panose="020B0604030504040204" pitchFamily="34" charset="-120"/>
              <a:sym typeface="Wingdings" pitchFamily="2" charset="2"/>
            </a:endParaRPr>
          </a:p>
        </p:txBody>
      </p:sp>
      <p:grpSp>
        <p:nvGrpSpPr>
          <p:cNvPr id="77" name="群組 76"/>
          <p:cNvGrpSpPr/>
          <p:nvPr/>
        </p:nvGrpSpPr>
        <p:grpSpPr>
          <a:xfrm>
            <a:off x="1270804" y="2375881"/>
            <a:ext cx="4704775" cy="3358522"/>
            <a:chOff x="-24939" y="2618435"/>
            <a:chExt cx="4704775" cy="3358522"/>
          </a:xfrm>
        </p:grpSpPr>
        <p:sp>
          <p:nvSpPr>
            <p:cNvPr id="78" name="流程圖: 替代程序 77"/>
            <p:cNvSpPr/>
            <p:nvPr/>
          </p:nvSpPr>
          <p:spPr>
            <a:xfrm>
              <a:off x="509755" y="3375097"/>
              <a:ext cx="1375090" cy="377242"/>
            </a:xfrm>
            <a:prstGeom prst="flowChartAlternateProcess">
              <a:avLst/>
            </a:prstGeom>
            <a:solidFill>
              <a:srgbClr val="EFE0B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礦業權</a:t>
              </a:r>
            </a:p>
          </p:txBody>
        </p:sp>
        <p:sp>
          <p:nvSpPr>
            <p:cNvPr id="79" name="流程圖: 替代程序 78"/>
            <p:cNvSpPr/>
            <p:nvPr/>
          </p:nvSpPr>
          <p:spPr>
            <a:xfrm>
              <a:off x="2648233" y="3379133"/>
              <a:ext cx="1375090" cy="377242"/>
            </a:xfrm>
            <a:prstGeom prst="flowChartAlternateProcess">
              <a:avLst/>
            </a:prstGeom>
            <a:solidFill>
              <a:srgbClr val="F8E6DA"/>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礦業用地</a:t>
              </a:r>
            </a:p>
          </p:txBody>
        </p:sp>
        <p:sp>
          <p:nvSpPr>
            <p:cNvPr id="80" name="流程圖: 替代程序 79"/>
            <p:cNvSpPr/>
            <p:nvPr/>
          </p:nvSpPr>
          <p:spPr>
            <a:xfrm>
              <a:off x="1539497" y="2618435"/>
              <a:ext cx="1731997" cy="377242"/>
            </a:xfrm>
            <a:prstGeom prst="flowChartAlternateProcess">
              <a:avLst/>
            </a:prstGeom>
            <a:solidFill>
              <a:schemeClr val="accent2">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礦業法架構</a:t>
              </a:r>
            </a:p>
          </p:txBody>
        </p:sp>
        <p:cxnSp>
          <p:nvCxnSpPr>
            <p:cNvPr id="81" name="肘形接點 80"/>
            <p:cNvCxnSpPr>
              <a:stCxn id="80" idx="2"/>
              <a:endCxn id="78" idx="0"/>
            </p:cNvCxnSpPr>
            <p:nvPr/>
          </p:nvCxnSpPr>
          <p:spPr>
            <a:xfrm rot="5400000">
              <a:off x="1611688" y="2581289"/>
              <a:ext cx="379420" cy="1208196"/>
            </a:xfrm>
            <a:prstGeom prst="bentConnector3">
              <a:avLst>
                <a:gd name="adj1" fmla="val 65752"/>
              </a:avLst>
            </a:prstGeom>
            <a:ln w="19050">
              <a:tailEnd type="triangle"/>
            </a:ln>
          </p:spPr>
          <p:style>
            <a:lnRef idx="1">
              <a:schemeClr val="dk1"/>
            </a:lnRef>
            <a:fillRef idx="0">
              <a:schemeClr val="dk1"/>
            </a:fillRef>
            <a:effectRef idx="0">
              <a:schemeClr val="dk1"/>
            </a:effectRef>
            <a:fontRef idx="minor">
              <a:schemeClr val="tx1"/>
            </a:fontRef>
          </p:style>
        </p:cxnSp>
        <p:cxnSp>
          <p:nvCxnSpPr>
            <p:cNvPr id="82" name="肘形接點 81"/>
            <p:cNvCxnSpPr>
              <a:stCxn id="80" idx="2"/>
              <a:endCxn id="79" idx="0"/>
            </p:cNvCxnSpPr>
            <p:nvPr/>
          </p:nvCxnSpPr>
          <p:spPr>
            <a:xfrm rot="16200000" flipH="1">
              <a:off x="2678909" y="2722264"/>
              <a:ext cx="383456" cy="930282"/>
            </a:xfrm>
            <a:prstGeom prst="bentConnector3">
              <a:avLst>
                <a:gd name="adj1" fmla="val 64856"/>
              </a:avLst>
            </a:prstGeom>
            <a:ln w="19050">
              <a:tailEnd type="triangle"/>
            </a:ln>
          </p:spPr>
          <p:style>
            <a:lnRef idx="1">
              <a:schemeClr val="dk1"/>
            </a:lnRef>
            <a:fillRef idx="0">
              <a:schemeClr val="dk1"/>
            </a:fillRef>
            <a:effectRef idx="0">
              <a:schemeClr val="dk1"/>
            </a:effectRef>
            <a:fontRef idx="minor">
              <a:schemeClr val="tx1"/>
            </a:fontRef>
          </p:style>
        </p:cxnSp>
        <p:sp>
          <p:nvSpPr>
            <p:cNvPr id="83" name="矩形 82"/>
            <p:cNvSpPr/>
            <p:nvPr/>
          </p:nvSpPr>
          <p:spPr>
            <a:xfrm>
              <a:off x="1885355" y="2963416"/>
              <a:ext cx="1106282" cy="338554"/>
            </a:xfrm>
            <a:prstGeom prst="rect">
              <a:avLst/>
            </a:prstGeom>
          </p:spPr>
          <p:txBody>
            <a:bodyPr wrap="square">
              <a:spAutoFit/>
            </a:bodyPr>
            <a:lstStyle/>
            <a:p>
              <a:r>
                <a:rPr lang="zh-TW" altLang="en-US" sz="1600" b="1"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申請 階段</a:t>
              </a:r>
              <a:endParaRPr lang="zh-TW" altLang="en-US" sz="16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84" name="矩形 34"/>
            <p:cNvSpPr>
              <a:spLocks noChangeArrowheads="1"/>
            </p:cNvSpPr>
            <p:nvPr/>
          </p:nvSpPr>
          <p:spPr bwMode="auto">
            <a:xfrm>
              <a:off x="-24939" y="4176464"/>
              <a:ext cx="1443465" cy="1800493"/>
            </a:xfrm>
            <a:prstGeom prst="rect">
              <a:avLst/>
            </a:prstGeom>
            <a:noFill/>
            <a:ln w="9525">
              <a:noFill/>
              <a:miter lim="800000"/>
              <a:headEnd/>
              <a:tailEnd/>
            </a:ln>
          </p:spPr>
          <p:txBody>
            <a:bodyPr wrap="square">
              <a:spAutoFit/>
            </a:bodyPr>
            <a:lstStyle/>
            <a:p>
              <a:pPr fontAlgn="base">
                <a:spcBef>
                  <a:spcPct val="0"/>
                </a:spcBef>
                <a:spcAft>
                  <a:spcPct val="0"/>
                </a:spcAft>
                <a:defRPr/>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a:t>
              </a:r>
              <a:r>
                <a:rPr lang="zh-TW" altLang="en-US" sz="1400" b="1" dirty="0">
                  <a:solidFill>
                    <a:prstClr val="black"/>
                  </a:solidFill>
                  <a:latin typeface="微軟正黑體" panose="020B0604030504040204" pitchFamily="34" charset="-120"/>
                  <a:ea typeface="微軟正黑體" panose="020B0604030504040204" pitchFamily="34" charset="-120"/>
                </a:rPr>
                <a:t>資訊公開</a:t>
              </a:r>
              <a:r>
                <a:rPr lang="zh-TW" altLang="en-US" sz="1400" dirty="0">
                  <a:solidFill>
                    <a:prstClr val="black"/>
                  </a:solidFill>
                  <a:latin typeface="微軟正黑體" panose="020B0604030504040204" pitchFamily="34" charset="-120"/>
                  <a:ea typeface="微軟正黑體" panose="020B0604030504040204" pitchFamily="34" charset="-120"/>
                </a:rPr>
                <a:t> </a:t>
              </a:r>
              <a:endParaRPr lang="en-US" altLang="zh-TW" sz="1400" b="1"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endParaRPr lang="en-US" altLang="zh-TW" sz="4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a:t>
              </a:r>
              <a:r>
                <a:rPr lang="zh-TW" altLang="en-US" sz="1400" b="1" dirty="0">
                  <a:solidFill>
                    <a:prstClr val="black"/>
                  </a:solidFill>
                  <a:latin typeface="微軟正黑體" panose="020B0604030504040204" pitchFamily="34" charset="-120"/>
                  <a:ea typeface="微軟正黑體" panose="020B0604030504040204" pitchFamily="34" charset="-120"/>
                </a:rPr>
                <a:t>公民參與</a:t>
              </a:r>
              <a:endParaRPr lang="en-US" altLang="zh-TW" sz="1400" b="1"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endParaRPr lang="en-US" altLang="zh-TW" sz="4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a:t>
              </a:r>
              <a:r>
                <a:rPr lang="zh-TW" altLang="en-US" sz="1400" b="1" dirty="0">
                  <a:solidFill>
                    <a:prstClr val="black"/>
                  </a:solidFill>
                  <a:latin typeface="微軟正黑體" panose="020B0604030504040204" pitchFamily="34" charset="-120"/>
                  <a:ea typeface="微軟正黑體" panose="020B0604030504040204" pitchFamily="34" charset="-120"/>
                </a:rPr>
                <a:t>總量管制 </a:t>
              </a:r>
              <a:r>
                <a:rPr lang="zh-TW" altLang="en-US" sz="1400" dirty="0">
                  <a:solidFill>
                    <a:prstClr val="black"/>
                  </a:solidFill>
                  <a:latin typeface="微軟正黑體" panose="020B0604030504040204" pitchFamily="34" charset="-120"/>
                  <a:ea typeface="微軟正黑體" panose="020B0604030504040204" pitchFamily="34" charset="-120"/>
                </a:rPr>
                <a:t> </a:t>
              </a:r>
              <a:endParaRPr lang="en-US" altLang="zh-TW" sz="14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endParaRPr lang="en-US" altLang="zh-TW" sz="4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經濟效益評估</a:t>
              </a:r>
              <a:endParaRPr lang="en-US" altLang="zh-TW" sz="1400" b="1" dirty="0">
                <a:solidFill>
                  <a:prstClr val="black"/>
                </a:solidFill>
                <a:latin typeface="微軟正黑體" panose="020B0604030504040204" pitchFamily="34" charset="-120"/>
                <a:ea typeface="微軟正黑體" panose="020B0604030504040204" pitchFamily="34" charset="-120"/>
                <a:sym typeface="Wingdings" pitchFamily="2" charset="2"/>
              </a:endParaRPr>
            </a:p>
            <a:p>
              <a:pPr fontAlgn="base">
                <a:spcBef>
                  <a:spcPct val="0"/>
                </a:spcBef>
                <a:spcAft>
                  <a:spcPct val="0"/>
                </a:spcAft>
                <a:defRPr/>
              </a:pPr>
              <a:endParaRPr lang="en-US" altLang="zh-TW" sz="400" dirty="0">
                <a:solidFill>
                  <a:prstClr val="black"/>
                </a:solidFill>
                <a:latin typeface="微軟正黑體" panose="020B0604030504040204" pitchFamily="34" charset="-120"/>
                <a:ea typeface="微軟正黑體" panose="020B0604030504040204" pitchFamily="34" charset="-120"/>
                <a:sym typeface="Wingdings" pitchFamily="2" charset="2"/>
              </a:endParaRPr>
            </a:p>
            <a:p>
              <a:pPr marL="216000" indent="-457200" fontAlgn="base">
                <a:spcBef>
                  <a:spcPct val="0"/>
                </a:spcBef>
                <a:spcAft>
                  <a:spcPct val="0"/>
                </a:spcAft>
                <a:defRPr/>
              </a:pPr>
              <a:r>
                <a:rPr lang="zh-TW" altLang="en-US" sz="1400" b="1" spc="-100" dirty="0">
                  <a:solidFill>
                    <a:prstClr val="black"/>
                  </a:solidFill>
                  <a:latin typeface="微軟正黑體" panose="020B0604030504040204" pitchFamily="34" charset="-120"/>
                  <a:ea typeface="微軟正黑體" panose="020B0604030504040204" pitchFamily="34" charset="-120"/>
                  <a:sym typeface="Wingdings" pitchFamily="2" charset="2"/>
                </a:rPr>
                <a:t>申請人檢附環境維護計畫  </a:t>
              </a:r>
              <a:endParaRPr lang="en-US" altLang="zh-TW" sz="1400" b="1" spc="-100" dirty="0">
                <a:solidFill>
                  <a:prstClr val="black"/>
                </a:solidFill>
                <a:latin typeface="微軟正黑體" panose="020B0604030504040204" pitchFamily="34" charset="-120"/>
                <a:ea typeface="微軟正黑體" panose="020B0604030504040204" pitchFamily="34" charset="-120"/>
                <a:sym typeface="Wingdings" pitchFamily="2" charset="2"/>
              </a:endParaRPr>
            </a:p>
            <a:p>
              <a:pPr fontAlgn="base">
                <a:spcBef>
                  <a:spcPct val="0"/>
                </a:spcBef>
                <a:spcAft>
                  <a:spcPct val="0"/>
                </a:spcAft>
                <a:defRPr/>
              </a:pPr>
              <a:r>
                <a:rPr lang="zh-TW" altLang="en-US" sz="1100" dirty="0">
                  <a:solidFill>
                    <a:prstClr val="black"/>
                  </a:solidFill>
                  <a:latin typeface="微軟正黑體" panose="020B0604030504040204" pitchFamily="34" charset="-120"/>
                  <a:ea typeface="微軟正黑體" panose="020B0604030504040204" pitchFamily="34" charset="-120"/>
                  <a:sym typeface="Wingdings" pitchFamily="2" charset="2"/>
                </a:rPr>
                <a:t>    需環工技師簽證</a:t>
              </a:r>
            </a:p>
          </p:txBody>
        </p:sp>
        <p:sp>
          <p:nvSpPr>
            <p:cNvPr id="85" name="矩形 45"/>
            <p:cNvSpPr>
              <a:spLocks noChangeArrowheads="1"/>
            </p:cNvSpPr>
            <p:nvPr/>
          </p:nvSpPr>
          <p:spPr bwMode="auto">
            <a:xfrm>
              <a:off x="1221670" y="4176998"/>
              <a:ext cx="1644613" cy="1692771"/>
            </a:xfrm>
            <a:prstGeom prst="rect">
              <a:avLst/>
            </a:prstGeom>
            <a:noFill/>
            <a:ln w="9525">
              <a:noFill/>
              <a:miter lim="800000"/>
              <a:headEnd/>
              <a:tailEnd/>
            </a:ln>
          </p:spPr>
          <p:txBody>
            <a:bodyPr wrap="square">
              <a:spAutoFit/>
            </a:bodyPr>
            <a:lstStyle/>
            <a:p>
              <a:pPr fontAlgn="base">
                <a:spcBef>
                  <a:spcPct val="0"/>
                </a:spcBef>
                <a:spcAft>
                  <a:spcPct val="0"/>
                </a:spcAft>
                <a:defRPr/>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a:t>
              </a:r>
              <a:r>
                <a:rPr lang="zh-TW" altLang="en-US" sz="1400" b="1" dirty="0">
                  <a:solidFill>
                    <a:prstClr val="black"/>
                  </a:solidFill>
                  <a:latin typeface="微軟正黑體" panose="020B0604030504040204" pitchFamily="34" charset="-120"/>
                  <a:ea typeface="微軟正黑體" panose="020B0604030504040204" pitchFamily="34" charset="-120"/>
                </a:rPr>
                <a:t>資訊公開</a:t>
              </a:r>
              <a:endParaRPr lang="en-US" altLang="zh-TW" sz="1400" b="1"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endParaRPr lang="en-US" altLang="zh-TW" sz="4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a:t>
              </a:r>
              <a:r>
                <a:rPr lang="zh-TW" altLang="en-US" sz="1400" b="1" dirty="0">
                  <a:solidFill>
                    <a:prstClr val="black"/>
                  </a:solidFill>
                  <a:latin typeface="微軟正黑體" panose="020B0604030504040204" pitchFamily="34" charset="-120"/>
                  <a:ea typeface="微軟正黑體" panose="020B0604030504040204" pitchFamily="34" charset="-120"/>
                </a:rPr>
                <a:t>公民參與</a:t>
              </a:r>
              <a:endParaRPr lang="en-US" altLang="zh-TW" sz="11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endParaRPr lang="en-US" altLang="zh-TW" sz="4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a:t>
              </a:r>
              <a:r>
                <a:rPr lang="zh-TW" altLang="en-US" sz="1400" b="1" dirty="0">
                  <a:solidFill>
                    <a:prstClr val="black"/>
                  </a:solidFill>
                  <a:latin typeface="微軟正黑體" panose="020B0604030504040204" pitchFamily="34" charset="-120"/>
                  <a:ea typeface="微軟正黑體" panose="020B0604030504040204" pitchFamily="34" charset="-120"/>
                </a:rPr>
                <a:t>總量管制 </a:t>
              </a:r>
              <a:endParaRPr lang="en-US" altLang="zh-TW" sz="1400" b="1"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endParaRPr lang="en-US" altLang="zh-TW" sz="4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a:t>
              </a:r>
              <a:r>
                <a:rPr lang="zh-TW" altLang="en-US" sz="1400" b="1" spc="-150" dirty="0">
                  <a:solidFill>
                    <a:prstClr val="black"/>
                  </a:solidFill>
                  <a:latin typeface="微軟正黑體" panose="020B0604030504040204" pitchFamily="34" charset="-120"/>
                  <a:ea typeface="微軟正黑體" panose="020B0604030504040204" pitchFamily="34" charset="-120"/>
                </a:rPr>
                <a:t>駁回不補償</a:t>
              </a:r>
              <a:endParaRPr lang="en-US" altLang="zh-TW" sz="4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endParaRPr lang="en-US" altLang="zh-TW" sz="4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新增展限要件</a:t>
              </a:r>
              <a:endParaRPr lang="en-US" altLang="zh-TW" sz="1400" b="1"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900" dirty="0">
                  <a:solidFill>
                    <a:prstClr val="black"/>
                  </a:solidFill>
                  <a:latin typeface="微軟正黑體" panose="020B0604030504040204" pitchFamily="34" charset="-120"/>
                  <a:ea typeface="微軟正黑體" panose="020B0604030504040204" pitchFamily="34" charset="-120"/>
                </a:rPr>
                <a:t>   </a:t>
              </a:r>
              <a:r>
                <a:rPr lang="zh-TW" altLang="en-US" sz="900" spc="-100" dirty="0">
                  <a:solidFill>
                    <a:prstClr val="black"/>
                  </a:solidFill>
                  <a:latin typeface="微軟正黑體" panose="020B0604030504040204" pitchFamily="34" charset="-120"/>
                  <a:ea typeface="微軟正黑體" panose="020B0604030504040204" pitchFamily="34" charset="-120"/>
                  <a:sym typeface="Wingdings" pitchFamily="2" charset="2"/>
                </a:rPr>
                <a:t>地主或土地主管機關同意</a:t>
              </a:r>
              <a:endParaRPr lang="en-US" altLang="zh-TW" sz="900" spc="-1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en-US" altLang="zh-TW" sz="900" dirty="0">
                  <a:solidFill>
                    <a:prstClr val="black"/>
                  </a:solidFill>
                  <a:latin typeface="微軟正黑體" panose="020B0604030504040204" pitchFamily="34" charset="-120"/>
                  <a:ea typeface="微軟正黑體" panose="020B0604030504040204" pitchFamily="34" charset="-120"/>
                </a:rPr>
                <a:t>   </a:t>
              </a:r>
              <a:r>
                <a:rPr lang="zh-TW" altLang="en-US" sz="900" dirty="0">
                  <a:solidFill>
                    <a:prstClr val="black"/>
                  </a:solidFill>
                  <a:latin typeface="微軟正黑體" panose="020B0604030504040204" pitchFamily="34" charset="-120"/>
                  <a:ea typeface="微軟正黑體" panose="020B0604030504040204" pitchFamily="34" charset="-120"/>
                  <a:sym typeface="Wingdings" pitchFamily="2" charset="2"/>
                </a:rPr>
                <a:t>檢附關礦計畫</a:t>
              </a:r>
              <a:endParaRPr lang="en-US" altLang="zh-TW" sz="300" dirty="0">
                <a:solidFill>
                  <a:prstClr val="black"/>
                </a:solidFill>
                <a:latin typeface="微軟正黑體" panose="020B0604030504040204" pitchFamily="34" charset="-120"/>
                <a:ea typeface="微軟正黑體" panose="020B0604030504040204" pitchFamily="34" charset="-120"/>
              </a:endParaRPr>
            </a:p>
          </p:txBody>
        </p:sp>
        <p:sp>
          <p:nvSpPr>
            <p:cNvPr id="86" name="矩形 44"/>
            <p:cNvSpPr>
              <a:spLocks noChangeArrowheads="1"/>
            </p:cNvSpPr>
            <p:nvPr/>
          </p:nvSpPr>
          <p:spPr bwMode="auto">
            <a:xfrm>
              <a:off x="2564980" y="3754450"/>
              <a:ext cx="2114856" cy="2015936"/>
            </a:xfrm>
            <a:prstGeom prst="rect">
              <a:avLst/>
            </a:prstGeom>
            <a:noFill/>
            <a:ln w="9525">
              <a:noFill/>
              <a:miter lim="800000"/>
              <a:headEnd/>
              <a:tailEnd/>
            </a:ln>
          </p:spPr>
          <p:txBody>
            <a:bodyPr wrap="square">
              <a:spAutoFit/>
            </a:bodyPr>
            <a:lstStyle/>
            <a:p>
              <a:pPr fontAlgn="base">
                <a:spcBef>
                  <a:spcPct val="0"/>
                </a:spcBef>
                <a:spcAft>
                  <a:spcPct val="0"/>
                </a:spcAft>
                <a:defRPr/>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a:t>
              </a:r>
              <a:r>
                <a:rPr lang="zh-TW" altLang="en-US" sz="1400" b="1" dirty="0">
                  <a:solidFill>
                    <a:prstClr val="black"/>
                  </a:solidFill>
                  <a:latin typeface="微軟正黑體" panose="020B0604030504040204" pitchFamily="34" charset="-120"/>
                  <a:ea typeface="微軟正黑體" panose="020B0604030504040204" pitchFamily="34" charset="-120"/>
                </a:rPr>
                <a:t>資訊公開 </a:t>
              </a:r>
              <a:r>
                <a:rPr lang="zh-TW" altLang="en-US" sz="1400" dirty="0">
                  <a:solidFill>
                    <a:prstClr val="black"/>
                  </a:solidFill>
                  <a:latin typeface="微軟正黑體" panose="020B0604030504040204" pitchFamily="34" charset="-120"/>
                  <a:ea typeface="微軟正黑體" panose="020B0604030504040204" pitchFamily="34" charset="-120"/>
                </a:rPr>
                <a:t> </a:t>
              </a:r>
              <a:endParaRPr lang="en-US" altLang="zh-TW" sz="14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endParaRPr lang="en-US" altLang="zh-TW" sz="4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a:t>
              </a:r>
              <a:r>
                <a:rPr lang="zh-TW" altLang="en-US" sz="1400" b="1" dirty="0">
                  <a:solidFill>
                    <a:prstClr val="black"/>
                  </a:solidFill>
                  <a:latin typeface="微軟正黑體" panose="020B0604030504040204" pitchFamily="34" charset="-120"/>
                  <a:ea typeface="微軟正黑體" panose="020B0604030504040204" pitchFamily="34" charset="-120"/>
                </a:rPr>
                <a:t>公民參與 </a:t>
              </a:r>
              <a:endParaRPr lang="en-US" altLang="zh-TW" sz="1400" b="1"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endParaRPr lang="en-US" altLang="zh-TW" sz="4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1300" b="1" dirty="0">
                  <a:solidFill>
                    <a:prstClr val="black"/>
                  </a:solidFill>
                  <a:latin typeface="微軟正黑體" panose="020B0604030504040204" pitchFamily="34" charset="-120"/>
                  <a:ea typeface="微軟正黑體" panose="020B0604030504040204" pitchFamily="34" charset="-120"/>
                  <a:sym typeface="Wingdings" pitchFamily="2" charset="2"/>
                </a:rPr>
                <a:t></a:t>
              </a:r>
              <a:r>
                <a:rPr lang="zh-TW" altLang="en-US" sz="1300" b="1" spc="-100" dirty="0">
                  <a:solidFill>
                    <a:prstClr val="black"/>
                  </a:solidFill>
                  <a:latin typeface="微軟正黑體" panose="020B0604030504040204" pitchFamily="34" charset="-120"/>
                  <a:ea typeface="微軟正黑體" panose="020B0604030504040204" pitchFamily="34" charset="-120"/>
                  <a:sym typeface="Wingdings" pitchFamily="2" charset="2"/>
                </a:rPr>
                <a:t>申請人檢附</a:t>
              </a:r>
              <a:r>
                <a:rPr lang="zh-TW" altLang="en-US" sz="1300" b="1" dirty="0">
                  <a:solidFill>
                    <a:prstClr val="black"/>
                  </a:solidFill>
                  <a:latin typeface="微軟正黑體" panose="020B0604030504040204" pitchFamily="34" charset="-120"/>
                  <a:ea typeface="微軟正黑體" panose="020B0604030504040204" pitchFamily="34" charset="-120"/>
                </a:rPr>
                <a:t>關礦計畫</a:t>
              </a:r>
              <a:endParaRPr lang="en-US" altLang="zh-TW" sz="1300" b="1"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endParaRPr lang="en-US" altLang="zh-TW" sz="400" b="1"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a:t>
              </a:r>
              <a:r>
                <a:rPr lang="zh-TW" altLang="en-US" sz="1400" b="1" dirty="0">
                  <a:solidFill>
                    <a:prstClr val="black"/>
                  </a:solidFill>
                  <a:latin typeface="微軟正黑體" panose="020B0604030504040204" pitchFamily="34" charset="-120"/>
                  <a:ea typeface="微軟正黑體" panose="020B0604030504040204" pitchFamily="34" charset="-120"/>
                </a:rPr>
                <a:t>刪除先使用</a:t>
              </a:r>
              <a:endParaRPr lang="en-US" altLang="zh-TW" sz="1400" b="1"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1200" dirty="0">
                  <a:solidFill>
                    <a:prstClr val="black"/>
                  </a:solidFill>
                  <a:latin typeface="微軟正黑體" panose="020B0604030504040204" pitchFamily="34" charset="-120"/>
                  <a:ea typeface="微軟正黑體" panose="020B0604030504040204" pitchFamily="34" charset="-120"/>
                </a:rPr>
                <a:t>   爭議私地不再先行使用</a:t>
              </a:r>
              <a:endParaRPr lang="en-US" altLang="zh-TW" sz="12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endParaRPr lang="en-US" altLang="zh-TW" sz="400" b="1"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踐行原民諮商 </a:t>
              </a:r>
              <a:endParaRPr lang="en-US" altLang="zh-TW" sz="1400" b="1"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1100" b="1" dirty="0">
                  <a:solidFill>
                    <a:prstClr val="black"/>
                  </a:solidFill>
                  <a:latin typeface="微軟正黑體" panose="020B0604030504040204" pitchFamily="34" charset="-120"/>
                  <a:ea typeface="微軟正黑體" panose="020B0604030504040204" pitchFamily="34" charset="-120"/>
                </a:rPr>
                <a:t> </a:t>
              </a:r>
              <a:r>
                <a:rPr lang="zh-TW" altLang="en-US" sz="1100" dirty="0">
                  <a:solidFill>
                    <a:prstClr val="black"/>
                  </a:solidFill>
                  <a:latin typeface="微軟正黑體" panose="020B0604030504040204" pitchFamily="34" charset="-120"/>
                  <a:ea typeface="微軟正黑體" panose="020B0604030504040204" pitchFamily="34" charset="-120"/>
                </a:rPr>
                <a:t>   依</a:t>
              </a:r>
              <a:r>
                <a:rPr lang="zh-TW" altLang="en-US" sz="1100" b="1" dirty="0">
                  <a:solidFill>
                    <a:prstClr val="black"/>
                  </a:solidFill>
                  <a:latin typeface="微軟正黑體" panose="020B0604030504040204" pitchFamily="34" charset="-120"/>
                  <a:ea typeface="微軟正黑體" panose="020B0604030504040204" pitchFamily="34" charset="-120"/>
                </a:rPr>
                <a:t>原基法</a:t>
              </a:r>
              <a:r>
                <a:rPr lang="en-US" altLang="zh-TW" sz="1100" b="1" dirty="0">
                  <a:solidFill>
                    <a:prstClr val="black"/>
                  </a:solidFill>
                  <a:latin typeface="微軟正黑體" panose="020B0604030504040204" pitchFamily="34" charset="-120"/>
                  <a:ea typeface="微軟正黑體" panose="020B0604030504040204" pitchFamily="34" charset="-120"/>
                </a:rPr>
                <a:t>§21</a:t>
              </a:r>
              <a:r>
                <a:rPr lang="zh-TW" altLang="en-US" sz="1100" dirty="0">
                  <a:solidFill>
                    <a:prstClr val="black"/>
                  </a:solidFill>
                  <a:latin typeface="微軟正黑體" panose="020B0604030504040204" pitchFamily="34" charset="-120"/>
                  <a:ea typeface="微軟正黑體" panose="020B0604030504040204" pitchFamily="34" charset="-120"/>
                </a:rPr>
                <a:t>辦理</a:t>
              </a:r>
              <a:endParaRPr lang="en-US" altLang="zh-TW" sz="11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r>
                <a:rPr lang="zh-TW" altLang="en-US" sz="1400" b="1" dirty="0">
                  <a:solidFill>
                    <a:prstClr val="black"/>
                  </a:solidFill>
                  <a:latin typeface="微軟正黑體" panose="020B0604030504040204" pitchFamily="34" charset="-120"/>
                  <a:ea typeface="微軟正黑體" panose="020B0604030504040204" pitchFamily="34" charset="-120"/>
                  <a:sym typeface="Wingdings" pitchFamily="2" charset="2"/>
                </a:rPr>
                <a:t></a:t>
              </a:r>
              <a:r>
                <a:rPr lang="zh-TW" altLang="en-US" sz="1300" b="1" dirty="0">
                  <a:solidFill>
                    <a:prstClr val="black"/>
                  </a:solidFill>
                  <a:latin typeface="微軟正黑體" panose="020B0604030504040204" pitchFamily="34" charset="-120"/>
                  <a:ea typeface="微軟正黑體" panose="020B0604030504040204" pitchFamily="34" charset="-120"/>
                  <a:sym typeface="Wingdings" pitchFamily="2" charset="2"/>
                </a:rPr>
                <a:t>地下礦場需核定用地</a:t>
              </a:r>
              <a:endParaRPr lang="en-US" altLang="zh-TW" sz="1300" b="1"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defRPr/>
              </a:pPr>
              <a:endParaRPr lang="en-US" altLang="zh-TW" sz="200" dirty="0">
                <a:solidFill>
                  <a:prstClr val="black"/>
                </a:solidFill>
                <a:latin typeface="微軟正黑體" panose="020B0604030504040204" pitchFamily="34" charset="-120"/>
                <a:ea typeface="微軟正黑體" panose="020B0604030504040204" pitchFamily="34" charset="-120"/>
              </a:endParaRPr>
            </a:p>
          </p:txBody>
        </p:sp>
        <p:sp>
          <p:nvSpPr>
            <p:cNvPr id="87" name="流程圖: 替代程序 86"/>
            <p:cNvSpPr/>
            <p:nvPr/>
          </p:nvSpPr>
          <p:spPr>
            <a:xfrm>
              <a:off x="62398" y="3949516"/>
              <a:ext cx="1050926" cy="239971"/>
            </a:xfrm>
            <a:prstGeom prst="flowChartAlternateProcess">
              <a:avLst/>
            </a:prstGeom>
            <a:solidFill>
              <a:srgbClr val="EFE0B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設定</a:t>
              </a:r>
            </a:p>
          </p:txBody>
        </p:sp>
        <p:sp>
          <p:nvSpPr>
            <p:cNvPr id="88" name="流程圖: 替代程序 87"/>
            <p:cNvSpPr/>
            <p:nvPr/>
          </p:nvSpPr>
          <p:spPr>
            <a:xfrm>
              <a:off x="1274013" y="3951887"/>
              <a:ext cx="1050926" cy="239971"/>
            </a:xfrm>
            <a:prstGeom prst="flowChartAlternateProcess">
              <a:avLst/>
            </a:prstGeom>
            <a:solidFill>
              <a:srgbClr val="B0CAC4"/>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展限</a:t>
              </a:r>
            </a:p>
          </p:txBody>
        </p:sp>
        <p:cxnSp>
          <p:nvCxnSpPr>
            <p:cNvPr id="89" name="肘形接點 88"/>
            <p:cNvCxnSpPr>
              <a:stCxn id="78" idx="2"/>
              <a:endCxn id="87" idx="0"/>
            </p:cNvCxnSpPr>
            <p:nvPr/>
          </p:nvCxnSpPr>
          <p:spPr>
            <a:xfrm rot="5400000">
              <a:off x="793993" y="3546208"/>
              <a:ext cx="197177" cy="609439"/>
            </a:xfrm>
            <a:prstGeom prst="bentConnector3">
              <a:avLst>
                <a:gd name="adj1" fmla="val 35762"/>
              </a:avLst>
            </a:prstGeom>
            <a:ln w="19050">
              <a:tailEnd type="triangle"/>
            </a:ln>
          </p:spPr>
          <p:style>
            <a:lnRef idx="1">
              <a:schemeClr val="dk1"/>
            </a:lnRef>
            <a:fillRef idx="0">
              <a:schemeClr val="dk1"/>
            </a:fillRef>
            <a:effectRef idx="0">
              <a:schemeClr val="dk1"/>
            </a:effectRef>
            <a:fontRef idx="minor">
              <a:schemeClr val="tx1"/>
            </a:fontRef>
          </p:style>
        </p:cxnSp>
        <p:cxnSp>
          <p:nvCxnSpPr>
            <p:cNvPr id="90" name="肘形接點 89"/>
            <p:cNvCxnSpPr>
              <a:stCxn id="78" idx="2"/>
              <a:endCxn id="88" idx="0"/>
            </p:cNvCxnSpPr>
            <p:nvPr/>
          </p:nvCxnSpPr>
          <p:spPr>
            <a:xfrm rot="16200000" flipH="1">
              <a:off x="1398614" y="3551025"/>
              <a:ext cx="199548" cy="602176"/>
            </a:xfrm>
            <a:prstGeom prst="bentConnector3">
              <a:avLst>
                <a:gd name="adj1" fmla="val 35931"/>
              </a:avLst>
            </a:prstGeom>
            <a:ln w="19050">
              <a:tailEnd type="triangle"/>
            </a:ln>
          </p:spPr>
          <p:style>
            <a:lnRef idx="1">
              <a:schemeClr val="dk1"/>
            </a:lnRef>
            <a:fillRef idx="0">
              <a:schemeClr val="dk1"/>
            </a:fillRef>
            <a:effectRef idx="0">
              <a:schemeClr val="dk1"/>
            </a:effectRef>
            <a:fontRef idx="minor">
              <a:schemeClr val="tx1"/>
            </a:fontRef>
          </p:style>
        </p:cxnSp>
      </p:grpSp>
      <p:pic>
        <p:nvPicPr>
          <p:cNvPr id="91" name="圖片 90"/>
          <p:cNvPicPr>
            <a:picLocks noChangeAspect="1"/>
          </p:cNvPicPr>
          <p:nvPr/>
        </p:nvPicPr>
        <p:blipFill>
          <a:blip r:embed="rId6"/>
          <a:stretch>
            <a:fillRect/>
          </a:stretch>
        </p:blipFill>
        <p:spPr>
          <a:xfrm>
            <a:off x="5809570" y="2941010"/>
            <a:ext cx="4659891" cy="832123"/>
          </a:xfrm>
          <a:prstGeom prst="rect">
            <a:avLst/>
          </a:prstGeom>
        </p:spPr>
      </p:pic>
      <p:sp>
        <p:nvSpPr>
          <p:cNvPr id="92" name="左大括弧 91"/>
          <p:cNvSpPr/>
          <p:nvPr/>
        </p:nvSpPr>
        <p:spPr>
          <a:xfrm rot="16200000">
            <a:off x="6730792" y="2650618"/>
            <a:ext cx="446420" cy="2170125"/>
          </a:xfrm>
          <a:prstGeom prst="leftBrace">
            <a:avLst>
              <a:gd name="adj1" fmla="val 11895"/>
              <a:gd name="adj2" fmla="val 75282"/>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93" name="左大括弧 92"/>
          <p:cNvSpPr/>
          <p:nvPr/>
        </p:nvSpPr>
        <p:spPr>
          <a:xfrm rot="16200000">
            <a:off x="8392856" y="3187563"/>
            <a:ext cx="446420" cy="1098769"/>
          </a:xfrm>
          <a:prstGeom prst="leftBrace">
            <a:avLst>
              <a:gd name="adj1" fmla="val 15457"/>
              <a:gd name="adj2" fmla="val 50000"/>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94" name="左大括弧 93"/>
          <p:cNvSpPr/>
          <p:nvPr/>
        </p:nvSpPr>
        <p:spPr>
          <a:xfrm rot="16200000">
            <a:off x="9528113" y="3180489"/>
            <a:ext cx="446420" cy="1098769"/>
          </a:xfrm>
          <a:prstGeom prst="leftBrace">
            <a:avLst>
              <a:gd name="adj1" fmla="val 15457"/>
              <a:gd name="adj2" fmla="val 50000"/>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pic>
        <p:nvPicPr>
          <p:cNvPr id="95" name="圖片 94"/>
          <p:cNvPicPr>
            <a:picLocks noChangeAspect="1"/>
          </p:cNvPicPr>
          <p:nvPr/>
        </p:nvPicPr>
        <p:blipFill>
          <a:blip r:embed="rId7"/>
          <a:stretch>
            <a:fillRect/>
          </a:stretch>
        </p:blipFill>
        <p:spPr>
          <a:xfrm>
            <a:off x="1355283" y="5772508"/>
            <a:ext cx="533281" cy="537401"/>
          </a:xfrm>
          <a:prstGeom prst="rect">
            <a:avLst/>
          </a:prstGeom>
        </p:spPr>
      </p:pic>
      <p:sp>
        <p:nvSpPr>
          <p:cNvPr id="3" name="矩形 2"/>
          <p:cNvSpPr/>
          <p:nvPr/>
        </p:nvSpPr>
        <p:spPr>
          <a:xfrm>
            <a:off x="1817350" y="5766544"/>
            <a:ext cx="8103178" cy="461665"/>
          </a:xfrm>
          <a:prstGeom prst="rect">
            <a:avLst/>
          </a:prstGeom>
        </p:spPr>
        <p:txBody>
          <a:bodyPr wrap="square">
            <a:spAutoFit/>
          </a:bodyPr>
          <a:lstStyle/>
          <a:p>
            <a:pPr algn="just">
              <a:spcAft>
                <a:spcPts val="1200"/>
              </a:spcAft>
            </a:pP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年修法經</a:t>
            </a:r>
            <a:r>
              <a:rPr lang="zh-TW"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通盤檢討</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，歸納為</a:t>
            </a:r>
            <a:r>
              <a:rPr lang="zh-TW"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六大修法主軸</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全文</a:t>
            </a:r>
            <a:r>
              <a:rPr lang="zh-TW"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修正</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條文計</a:t>
            </a:r>
            <a:r>
              <a:rPr lang="en-US" altLang="zh-TW" sz="2400" b="1" dirty="0">
                <a:solidFill>
                  <a:srgbClr val="C00000"/>
                </a:solidFill>
                <a:latin typeface="微軟正黑體" panose="020B0604030504040204" pitchFamily="34" charset="-120"/>
                <a:ea typeface="微軟正黑體" panose="020B0604030504040204" pitchFamily="34" charset="-120"/>
              </a:rPr>
              <a:t>87</a:t>
            </a:r>
            <a:r>
              <a:rPr lang="zh-TW"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條</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62350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2633" y="16156"/>
            <a:ext cx="3057247" cy="584775"/>
          </a:xfrm>
          <a:prstGeom prst="rect">
            <a:avLst/>
          </a:prstGeom>
        </p:spPr>
        <p:txBody>
          <a:bodyPr wrap="none">
            <a:spAutoFit/>
          </a:bodyPr>
          <a:lstStyle/>
          <a:p>
            <a:pPr>
              <a:spcAft>
                <a:spcPts val="1800"/>
              </a:spcAft>
            </a:pPr>
            <a:r>
              <a:rPr lang="zh-TW" altLang="en-US" sz="3200" b="1" dirty="0">
                <a:latin typeface="微軟正黑體" panose="020B0604030504040204" pitchFamily="34" charset="-120"/>
                <a:ea typeface="微軟正黑體" panose="020B0604030504040204" pitchFamily="34" charset="-120"/>
              </a:rPr>
              <a:t>二、礦業法概況</a:t>
            </a:r>
            <a:endParaRPr lang="en-US" altLang="zh-TW" sz="3200" b="1" dirty="0">
              <a:latin typeface="微軟正黑體" panose="020B0604030504040204" pitchFamily="34" charset="-120"/>
              <a:ea typeface="微軟正黑體" panose="020B0604030504040204" pitchFamily="34" charset="-120"/>
            </a:endParaRPr>
          </a:p>
        </p:txBody>
      </p:sp>
      <p:sp>
        <p:nvSpPr>
          <p:cNvPr id="5" name="矩形 4"/>
          <p:cNvSpPr/>
          <p:nvPr/>
        </p:nvSpPr>
        <p:spPr>
          <a:xfrm>
            <a:off x="463552" y="600931"/>
            <a:ext cx="4801314" cy="461665"/>
          </a:xfrm>
          <a:prstGeom prst="rect">
            <a:avLst/>
          </a:prstGeom>
        </p:spPr>
        <p:txBody>
          <a:bodyPr wrap="none">
            <a:spAutoFit/>
          </a:bodyPr>
          <a:lstStyle/>
          <a:p>
            <a:r>
              <a:rPr lang="zh-TW" altLang="en-US" sz="2400" b="1" dirty="0">
                <a:solidFill>
                  <a:prstClr val="black"/>
                </a:solidFill>
                <a:latin typeface="微軟正黑體" pitchFamily="34" charset="-120"/>
                <a:ea typeface="微軟正黑體" pitchFamily="34" charset="-120"/>
              </a:rPr>
              <a:t>推動礦業申請及管理資訊公開情形</a:t>
            </a:r>
            <a:endParaRPr lang="zh-TW" altLang="en-US" sz="2400" dirty="0"/>
          </a:p>
        </p:txBody>
      </p:sp>
      <p:pic>
        <p:nvPicPr>
          <p:cNvPr id="12" name="圖片 11" descr="一張含有 文字, 螢幕擷取畫面, 軟體, 網頁 的圖片">
            <a:extLst>
              <a:ext uri="{FF2B5EF4-FFF2-40B4-BE49-F238E27FC236}">
                <a16:creationId xmlns:a16="http://schemas.microsoft.com/office/drawing/2014/main" id="{0738566F-C807-9A2C-42B6-2F482013246F}"/>
              </a:ext>
            </a:extLst>
          </p:cNvPr>
          <p:cNvPicPr>
            <a:picLocks noChangeAspect="1"/>
          </p:cNvPicPr>
          <p:nvPr/>
        </p:nvPicPr>
        <p:blipFill>
          <a:blip r:embed="rId2"/>
          <a:stretch>
            <a:fillRect/>
          </a:stretch>
        </p:blipFill>
        <p:spPr>
          <a:xfrm>
            <a:off x="6096000" y="1300234"/>
            <a:ext cx="5496692" cy="4301138"/>
          </a:xfrm>
          <a:prstGeom prst="rect">
            <a:avLst/>
          </a:prstGeom>
        </p:spPr>
      </p:pic>
      <p:sp>
        <p:nvSpPr>
          <p:cNvPr id="13" name="文字方塊 12">
            <a:extLst>
              <a:ext uri="{FF2B5EF4-FFF2-40B4-BE49-F238E27FC236}">
                <a16:creationId xmlns:a16="http://schemas.microsoft.com/office/drawing/2014/main" id="{EEF2EE2D-A42B-566F-39A3-C5F17ADAF17F}"/>
              </a:ext>
            </a:extLst>
          </p:cNvPr>
          <p:cNvSpPr txBox="1"/>
          <p:nvPr/>
        </p:nvSpPr>
        <p:spPr>
          <a:xfrm>
            <a:off x="2128392" y="993430"/>
            <a:ext cx="2276917" cy="338554"/>
          </a:xfrm>
          <a:prstGeom prst="rect">
            <a:avLst/>
          </a:prstGeom>
          <a:noFill/>
        </p:spPr>
        <p:txBody>
          <a:bodyPr wrap="square" rtlCol="0">
            <a:spAutoFit/>
          </a:bodyPr>
          <a:lstStyle/>
          <a:p>
            <a:r>
              <a:rPr lang="zh-TW" altLang="en-US" sz="1600" b="1" dirty="0">
                <a:latin typeface="微軟正黑體" panose="020B0604030504040204" pitchFamily="34" charset="-120"/>
                <a:ea typeface="微軟正黑體" panose="020B0604030504040204" pitchFamily="34" charset="-120"/>
              </a:rPr>
              <a:t>礦區動態履歷（內參版）</a:t>
            </a:r>
          </a:p>
        </p:txBody>
      </p:sp>
      <p:pic>
        <p:nvPicPr>
          <p:cNvPr id="15" name="圖片 14" descr="一張含有 樣式, 像素 的圖片">
            <a:extLst>
              <a:ext uri="{FF2B5EF4-FFF2-40B4-BE49-F238E27FC236}">
                <a16:creationId xmlns:a16="http://schemas.microsoft.com/office/drawing/2014/main" id="{8A300320-9DA8-8C06-9AE0-3D4F2B765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991" y="4714019"/>
            <a:ext cx="1543050" cy="1543050"/>
          </a:xfrm>
          <a:prstGeom prst="rect">
            <a:avLst/>
          </a:prstGeom>
        </p:spPr>
      </p:pic>
      <p:sp>
        <p:nvSpPr>
          <p:cNvPr id="16" name="文字方塊 15">
            <a:extLst>
              <a:ext uri="{FF2B5EF4-FFF2-40B4-BE49-F238E27FC236}">
                <a16:creationId xmlns:a16="http://schemas.microsoft.com/office/drawing/2014/main" id="{0DDDF6B7-A124-CF92-7599-38AC86086093}"/>
              </a:ext>
            </a:extLst>
          </p:cNvPr>
          <p:cNvSpPr txBox="1"/>
          <p:nvPr/>
        </p:nvSpPr>
        <p:spPr>
          <a:xfrm>
            <a:off x="7925564" y="993430"/>
            <a:ext cx="1837564" cy="338554"/>
          </a:xfrm>
          <a:prstGeom prst="rect">
            <a:avLst/>
          </a:prstGeom>
          <a:noFill/>
        </p:spPr>
        <p:txBody>
          <a:bodyPr wrap="square" rtlCol="0">
            <a:spAutoFit/>
          </a:bodyPr>
          <a:lstStyle/>
          <a:p>
            <a:r>
              <a:rPr lang="zh-TW" altLang="en-US" sz="1600" b="1" dirty="0">
                <a:latin typeface="微軟正黑體" panose="020B0604030504040204" pitchFamily="34" charset="-120"/>
                <a:ea typeface="微軟正黑體" panose="020B0604030504040204" pitchFamily="34" charset="-120"/>
              </a:rPr>
              <a:t>礦業資訊公開平台</a:t>
            </a:r>
          </a:p>
        </p:txBody>
      </p:sp>
      <p:sp>
        <p:nvSpPr>
          <p:cNvPr id="17" name="箭號: 向左 16">
            <a:extLst>
              <a:ext uri="{FF2B5EF4-FFF2-40B4-BE49-F238E27FC236}">
                <a16:creationId xmlns:a16="http://schemas.microsoft.com/office/drawing/2014/main" id="{3D60FA0F-FAD9-C276-CFEB-FB81C27A378D}"/>
              </a:ext>
            </a:extLst>
          </p:cNvPr>
          <p:cNvSpPr/>
          <p:nvPr/>
        </p:nvSpPr>
        <p:spPr>
          <a:xfrm>
            <a:off x="7925564" y="5801958"/>
            <a:ext cx="499620" cy="292231"/>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D49ED0AC-407F-4697-0064-78AA3D60D3AC}"/>
              </a:ext>
            </a:extLst>
          </p:cNvPr>
          <p:cNvSpPr txBox="1"/>
          <p:nvPr/>
        </p:nvSpPr>
        <p:spPr>
          <a:xfrm>
            <a:off x="8645707" y="5763407"/>
            <a:ext cx="646331" cy="369332"/>
          </a:xfrm>
          <a:prstGeom prst="rect">
            <a:avLst/>
          </a:prstGeom>
          <a:no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網址</a:t>
            </a:r>
          </a:p>
        </p:txBody>
      </p:sp>
      <p:pic>
        <p:nvPicPr>
          <p:cNvPr id="7" name="圖片 6" descr="一張含有 文字, 螢幕擷取畫面, 數字, 軟體 的圖片&#10;&#10;AI 產生的內容可能不正確。">
            <a:extLst>
              <a:ext uri="{FF2B5EF4-FFF2-40B4-BE49-F238E27FC236}">
                <a16:creationId xmlns:a16="http://schemas.microsoft.com/office/drawing/2014/main" id="{F9F6D9EC-8531-B90F-BEE4-8F184B824E67}"/>
              </a:ext>
            </a:extLst>
          </p:cNvPr>
          <p:cNvPicPr>
            <a:picLocks noChangeAspect="1"/>
          </p:cNvPicPr>
          <p:nvPr/>
        </p:nvPicPr>
        <p:blipFill>
          <a:blip r:embed="rId4"/>
          <a:stretch>
            <a:fillRect/>
          </a:stretch>
        </p:blipFill>
        <p:spPr>
          <a:xfrm>
            <a:off x="491713" y="1300234"/>
            <a:ext cx="5549563" cy="4945213"/>
          </a:xfrm>
          <a:prstGeom prst="rect">
            <a:avLst/>
          </a:prstGeom>
        </p:spPr>
      </p:pic>
    </p:spTree>
    <p:extLst>
      <p:ext uri="{BB962C8B-B14F-4D97-AF65-F5344CB8AC3E}">
        <p14:creationId xmlns:p14="http://schemas.microsoft.com/office/powerpoint/2010/main" val="180581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2633" y="16156"/>
            <a:ext cx="6928500" cy="584775"/>
          </a:xfrm>
          <a:prstGeom prst="rect">
            <a:avLst/>
          </a:prstGeom>
        </p:spPr>
        <p:txBody>
          <a:bodyPr wrap="none">
            <a:spAutoFit/>
          </a:bodyPr>
          <a:lstStyle/>
          <a:p>
            <a:pPr>
              <a:spcAft>
                <a:spcPts val="1800"/>
              </a:spcAft>
            </a:pPr>
            <a:r>
              <a:rPr lang="zh-TW" altLang="en-US" sz="3200" b="1" dirty="0">
                <a:latin typeface="微軟正黑體" panose="020B0604030504040204" pitchFamily="34" charset="-120"/>
                <a:ea typeface="微軟正黑體" panose="020B0604030504040204" pitchFamily="34" charset="-120"/>
              </a:rPr>
              <a:t>三、各科業務推展情形</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礦業權管理科</a:t>
            </a:r>
            <a:endParaRPr lang="en-US" altLang="zh-TW" sz="3200" b="1" dirty="0">
              <a:latin typeface="微軟正黑體" panose="020B0604030504040204" pitchFamily="34" charset="-120"/>
              <a:ea typeface="微軟正黑體" panose="020B0604030504040204" pitchFamily="34" charset="-120"/>
            </a:endParaRPr>
          </a:p>
        </p:txBody>
      </p:sp>
      <p:sp>
        <p:nvSpPr>
          <p:cNvPr id="5" name="矩形 4"/>
          <p:cNvSpPr/>
          <p:nvPr/>
        </p:nvSpPr>
        <p:spPr>
          <a:xfrm>
            <a:off x="6102254" y="610906"/>
            <a:ext cx="1569660"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重要業務項目</a:t>
            </a:r>
          </a:p>
        </p:txBody>
      </p:sp>
      <p:sp>
        <p:nvSpPr>
          <p:cNvPr id="7" name="矩形 6"/>
          <p:cNvSpPr/>
          <p:nvPr/>
        </p:nvSpPr>
        <p:spPr>
          <a:xfrm>
            <a:off x="817547" y="3802154"/>
            <a:ext cx="1569660"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重要委辦業務</a:t>
            </a:r>
          </a:p>
        </p:txBody>
      </p:sp>
      <p:grpSp>
        <p:nvGrpSpPr>
          <p:cNvPr id="9" name="群組 8"/>
          <p:cNvGrpSpPr/>
          <p:nvPr/>
        </p:nvGrpSpPr>
        <p:grpSpPr>
          <a:xfrm>
            <a:off x="966652" y="4171486"/>
            <a:ext cx="4955176" cy="2109946"/>
            <a:chOff x="966652" y="4171486"/>
            <a:chExt cx="4955176" cy="2109946"/>
          </a:xfrm>
        </p:grpSpPr>
        <p:pic>
          <p:nvPicPr>
            <p:cNvPr id="6" name="圖片 5"/>
            <p:cNvPicPr>
              <a:picLocks noChangeAspect="1"/>
            </p:cNvPicPr>
            <p:nvPr/>
          </p:nvPicPr>
          <p:blipFill rotWithShape="1">
            <a:blip r:embed="rId2" cstate="hqprint">
              <a:extLst>
                <a:ext uri="{28A0092B-C50C-407E-A947-70E740481C1C}">
                  <a14:useLocalDpi xmlns:a14="http://schemas.microsoft.com/office/drawing/2010/main" val="0"/>
                </a:ext>
              </a:extLst>
            </a:blip>
            <a:srcRect l="6214" t="23416" r="5215" b="9020"/>
            <a:stretch/>
          </p:blipFill>
          <p:spPr>
            <a:xfrm>
              <a:off x="966652" y="4171486"/>
              <a:ext cx="4955176" cy="2109946"/>
            </a:xfrm>
            <a:prstGeom prst="rect">
              <a:avLst/>
            </a:prstGeom>
          </p:spPr>
        </p:pic>
        <p:sp>
          <p:nvSpPr>
            <p:cNvPr id="8" name="文字方塊 7"/>
            <p:cNvSpPr txBox="1"/>
            <p:nvPr/>
          </p:nvSpPr>
          <p:spPr>
            <a:xfrm>
              <a:off x="2843348" y="4650378"/>
              <a:ext cx="1201783" cy="938719"/>
            </a:xfrm>
            <a:prstGeom prst="rect">
              <a:avLst/>
            </a:prstGeom>
            <a:solidFill>
              <a:srgbClr val="DADAD5"/>
            </a:solidFill>
          </p:spPr>
          <p:txBody>
            <a:bodyPr wrap="square" rtlCol="0">
              <a:spAutoFit/>
            </a:bodyPr>
            <a:lstStyle/>
            <a:p>
              <a:r>
                <a:rPr lang="zh-TW" altLang="en-US" sz="1100" dirty="0">
                  <a:latin typeface="微軟正黑體" panose="020B0604030504040204" pitchFamily="34" charset="-120"/>
                  <a:ea typeface="微軟正黑體" panose="020B0604030504040204" pitchFamily="34" charset="-120"/>
                </a:rPr>
                <a:t>為強化礦業管理、提升資訊透明度與應用最新技術，策㫥產推動委辦業務</a:t>
              </a:r>
            </a:p>
          </p:txBody>
        </p:sp>
      </p:grpSp>
      <p:pic>
        <p:nvPicPr>
          <p:cNvPr id="11" name="圖片 10"/>
          <p:cNvPicPr>
            <a:picLocks noChangeAspect="1"/>
          </p:cNvPicPr>
          <p:nvPr/>
        </p:nvPicPr>
        <p:blipFill rotWithShape="1">
          <a:blip r:embed="rId3" cstate="hqprint">
            <a:extLst>
              <a:ext uri="{28A0092B-C50C-407E-A947-70E740481C1C}">
                <a14:useLocalDpi xmlns:a14="http://schemas.microsoft.com/office/drawing/2010/main" val="0"/>
              </a:ext>
            </a:extLst>
          </a:blip>
          <a:srcRect l="4571" t="20729" r="2143" b="10172"/>
          <a:stretch/>
        </p:blipFill>
        <p:spPr>
          <a:xfrm>
            <a:off x="6102254" y="4171486"/>
            <a:ext cx="4995781" cy="2065637"/>
          </a:xfrm>
          <a:prstGeom prst="rect">
            <a:avLst/>
          </a:prstGeom>
        </p:spPr>
      </p:pic>
      <p:sp>
        <p:nvSpPr>
          <p:cNvPr id="12" name="矩形 11"/>
          <p:cNvSpPr/>
          <p:nvPr/>
        </p:nvSpPr>
        <p:spPr>
          <a:xfrm>
            <a:off x="6102254" y="3525155"/>
            <a:ext cx="5401769" cy="923330"/>
          </a:xfrm>
          <a:prstGeom prst="rect">
            <a:avLst/>
          </a:prstGeom>
        </p:spPr>
        <p:txBody>
          <a:bodyPr wrap="square">
            <a:spAutoFit/>
          </a:bodyPr>
          <a:lstStyle/>
          <a:p>
            <a:r>
              <a:rPr lang="zh-TW" altLang="en-US" b="1" dirty="0">
                <a:latin typeface="微軟正黑體" panose="020B0604030504040204" pitchFamily="34" charset="-120"/>
                <a:ea typeface="微軟正黑體" panose="020B0604030504040204" pitchFamily="34" charset="-120"/>
              </a:rPr>
              <a:t>重要委辦業務一</a:t>
            </a:r>
            <a:r>
              <a:rPr lang="zh-TW" altLang="en-US" dirty="0"/>
              <a:t>臺灣地區偏遠⼭區礦業權測量建置多種三維數值模型研究及資訊公開應⽤</a:t>
            </a:r>
          </a:p>
          <a:p>
            <a:endParaRPr lang="zh-TW" altLang="en-US" b="1" dirty="0">
              <a:latin typeface="微軟正黑體" panose="020B0604030504040204" pitchFamily="34" charset="-120"/>
              <a:ea typeface="微軟正黑體" panose="020B0604030504040204" pitchFamily="34" charset="-120"/>
            </a:endParaRPr>
          </a:p>
        </p:txBody>
      </p:sp>
      <p:grpSp>
        <p:nvGrpSpPr>
          <p:cNvPr id="21" name="群組 20"/>
          <p:cNvGrpSpPr/>
          <p:nvPr/>
        </p:nvGrpSpPr>
        <p:grpSpPr>
          <a:xfrm>
            <a:off x="6106895" y="970263"/>
            <a:ext cx="5093183" cy="2394858"/>
            <a:chOff x="790897" y="970263"/>
            <a:chExt cx="5093183" cy="2394858"/>
          </a:xfrm>
        </p:grpSpPr>
        <p:sp>
          <p:nvSpPr>
            <p:cNvPr id="2" name="矩形 1"/>
            <p:cNvSpPr/>
            <p:nvPr/>
          </p:nvSpPr>
          <p:spPr>
            <a:xfrm>
              <a:off x="790897" y="970263"/>
              <a:ext cx="5093183" cy="2394858"/>
            </a:xfrm>
            <a:prstGeom prst="rect">
              <a:avLst/>
            </a:prstGeom>
            <a:solidFill>
              <a:srgbClr val="F5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p:cNvPicPr>
              <a:picLocks noChangeAspect="1"/>
            </p:cNvPicPr>
            <p:nvPr/>
          </p:nvPicPr>
          <p:blipFill rotWithShape="1">
            <a:blip r:embed="rId4" cstate="hqprint">
              <a:extLst>
                <a:ext uri="{28A0092B-C50C-407E-A947-70E740481C1C}">
                  <a14:useLocalDpi xmlns:a14="http://schemas.microsoft.com/office/drawing/2010/main" val="0"/>
                </a:ext>
              </a:extLst>
            </a:blip>
            <a:srcRect l="7786" t="22180" r="69753" b="28047"/>
            <a:stretch/>
          </p:blipFill>
          <p:spPr>
            <a:xfrm>
              <a:off x="790897" y="1097279"/>
              <a:ext cx="1316577" cy="1628503"/>
            </a:xfrm>
            <a:prstGeom prst="rect">
              <a:avLst/>
            </a:prstGeom>
          </p:spPr>
        </p:pic>
        <p:pic>
          <p:nvPicPr>
            <p:cNvPr id="14" name="圖片 13"/>
            <p:cNvPicPr>
              <a:picLocks noChangeAspect="1"/>
            </p:cNvPicPr>
            <p:nvPr/>
          </p:nvPicPr>
          <p:blipFill rotWithShape="1">
            <a:blip r:embed="rId4" cstate="hqprint">
              <a:extLst>
                <a:ext uri="{28A0092B-C50C-407E-A947-70E740481C1C}">
                  <a14:useLocalDpi xmlns:a14="http://schemas.microsoft.com/office/drawing/2010/main" val="0"/>
                </a:ext>
              </a:extLst>
            </a:blip>
            <a:srcRect l="40390" t="22510" r="40147" b="27984"/>
            <a:stretch/>
          </p:blipFill>
          <p:spPr>
            <a:xfrm>
              <a:off x="2699657" y="1105989"/>
              <a:ext cx="1140823" cy="1619794"/>
            </a:xfrm>
            <a:prstGeom prst="rect">
              <a:avLst/>
            </a:prstGeom>
          </p:spPr>
        </p:pic>
        <p:pic>
          <p:nvPicPr>
            <p:cNvPr id="15" name="圖片 14"/>
            <p:cNvPicPr>
              <a:picLocks noChangeAspect="1"/>
            </p:cNvPicPr>
            <p:nvPr/>
          </p:nvPicPr>
          <p:blipFill rotWithShape="1">
            <a:blip r:embed="rId4" cstate="hqprint">
              <a:extLst>
                <a:ext uri="{28A0092B-C50C-407E-A947-70E740481C1C}">
                  <a14:useLocalDpi xmlns:a14="http://schemas.microsoft.com/office/drawing/2010/main" val="0"/>
                </a:ext>
              </a:extLst>
            </a:blip>
            <a:srcRect l="67835" t="21504" r="7143" b="27393"/>
            <a:stretch/>
          </p:blipFill>
          <p:spPr>
            <a:xfrm>
              <a:off x="4310743" y="1079863"/>
              <a:ext cx="1466651" cy="1672046"/>
            </a:xfrm>
            <a:prstGeom prst="rect">
              <a:avLst/>
            </a:prstGeom>
          </p:spPr>
        </p:pic>
        <p:cxnSp>
          <p:nvCxnSpPr>
            <p:cNvPr id="19" name="直線接點 18"/>
            <p:cNvCxnSpPr/>
            <p:nvPr/>
          </p:nvCxnSpPr>
          <p:spPr>
            <a:xfrm>
              <a:off x="2377682" y="1188779"/>
              <a:ext cx="0" cy="2131446"/>
            </a:xfrm>
            <a:prstGeom prst="line">
              <a:avLst/>
            </a:prstGeom>
            <a:ln>
              <a:solidFill>
                <a:srgbClr val="D3D4CD"/>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152507" y="1188779"/>
              <a:ext cx="0" cy="2131446"/>
            </a:xfrm>
            <a:prstGeom prst="line">
              <a:avLst/>
            </a:prstGeom>
            <a:ln>
              <a:solidFill>
                <a:srgbClr val="D3D4CD"/>
              </a:solidFill>
            </a:ln>
          </p:spPr>
          <p:style>
            <a:lnRef idx="1">
              <a:schemeClr val="accent1"/>
            </a:lnRef>
            <a:fillRef idx="0">
              <a:schemeClr val="accent1"/>
            </a:fillRef>
            <a:effectRef idx="0">
              <a:schemeClr val="accent1"/>
            </a:effectRef>
            <a:fontRef idx="minor">
              <a:schemeClr val="tx1"/>
            </a:fontRef>
          </p:style>
        </p:cxnSp>
      </p:grpSp>
      <p:sp>
        <p:nvSpPr>
          <p:cNvPr id="23" name="文字方塊 22"/>
          <p:cNvSpPr txBox="1"/>
          <p:nvPr/>
        </p:nvSpPr>
        <p:spPr>
          <a:xfrm>
            <a:off x="6102254" y="2725782"/>
            <a:ext cx="1591426" cy="430887"/>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辦理新礦業權的申請與核准作業。</a:t>
            </a:r>
          </a:p>
        </p:txBody>
      </p:sp>
      <p:sp>
        <p:nvSpPr>
          <p:cNvPr id="24" name="文字方塊 23"/>
          <p:cNvSpPr txBox="1"/>
          <p:nvPr/>
        </p:nvSpPr>
        <p:spPr>
          <a:xfrm>
            <a:off x="7784546" y="2725782"/>
            <a:ext cx="1591426" cy="415498"/>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辦理礦業權期限的展延審查與核准作業。</a:t>
            </a:r>
          </a:p>
        </p:txBody>
      </p:sp>
      <p:sp>
        <p:nvSpPr>
          <p:cNvPr id="25" name="文字方塊 24"/>
          <p:cNvSpPr txBox="1"/>
          <p:nvPr/>
        </p:nvSpPr>
        <p:spPr>
          <a:xfrm>
            <a:off x="9345891" y="2725781"/>
            <a:ext cx="1854187" cy="577081"/>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．礦業法</a:t>
            </a:r>
            <a:r>
              <a:rPr lang="en-US" altLang="zh-TW" sz="1050" dirty="0">
                <a:latin typeface="微軟正黑體" panose="020B0604030504040204" pitchFamily="34" charset="-120"/>
                <a:ea typeface="微軟正黑體" panose="020B0604030504040204" pitchFamily="34" charset="-120"/>
              </a:rPr>
              <a:t>§35</a:t>
            </a:r>
            <a:r>
              <a:rPr lang="en-US" altLang="zh-TW" sz="1050" dirty="0">
                <a:latin typeface="YouYuan" panose="02010509060101010101" pitchFamily="49" charset="-122"/>
                <a:ea typeface="YouYuan" panose="02010509060101010101" pitchFamily="49" charset="-122"/>
                <a:sym typeface="Wingdings 2" panose="05020102010507070707" pitchFamily="18" charset="2"/>
              </a:rPr>
              <a:t>I</a:t>
            </a:r>
            <a:r>
              <a:rPr lang="en-US" altLang="zh-TW" sz="1050"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1050" dirty="0">
                <a:latin typeface="微軟正黑體" panose="020B0604030504040204" pitchFamily="34" charset="-120"/>
                <a:ea typeface="微軟正黑體" panose="020B0604030504040204" pitchFamily="34" charset="-120"/>
                <a:sym typeface="Wingdings 2" panose="05020102010507070707" pitchFamily="18" charset="2"/>
              </a:rPr>
              <a:t>探採礦</a:t>
            </a:r>
            <a:r>
              <a:rPr lang="zh-TW" altLang="en-US" sz="1050" dirty="0">
                <a:latin typeface="微軟正黑體" panose="020B0604030504040204" pitchFamily="34" charset="-120"/>
                <a:ea typeface="微軟正黑體" panose="020B0604030504040204" pitchFamily="34" charset="-120"/>
              </a:rPr>
              <a:t>實績。</a:t>
            </a:r>
            <a:br>
              <a:rPr lang="en-US" altLang="zh-TW" sz="1050" dirty="0">
                <a:latin typeface="微軟正黑體" panose="020B0604030504040204" pitchFamily="34" charset="-120"/>
                <a:ea typeface="微軟正黑體" panose="020B0604030504040204" pitchFamily="34" charset="-120"/>
              </a:rPr>
            </a:br>
            <a:r>
              <a:rPr lang="zh-TW" altLang="en-US" sz="1050" dirty="0">
                <a:latin typeface="微軟正黑體" panose="020B0604030504040204" pitchFamily="34" charset="-120"/>
                <a:ea typeface="微軟正黑體" panose="020B0604030504040204" pitchFamily="34" charset="-120"/>
              </a:rPr>
              <a:t>．礦業法</a:t>
            </a:r>
            <a:r>
              <a:rPr lang="en-US" altLang="zh-TW" sz="1050" dirty="0">
                <a:latin typeface="微軟正黑體" panose="020B0604030504040204" pitchFamily="34" charset="-120"/>
                <a:ea typeface="微軟正黑體" panose="020B0604030504040204" pitchFamily="34" charset="-120"/>
              </a:rPr>
              <a:t>§42</a:t>
            </a:r>
            <a:r>
              <a:rPr lang="en-US" altLang="zh-TW" sz="1050" dirty="0">
                <a:latin typeface="YouYuan" panose="02010509060101010101" pitchFamily="49" charset="-122"/>
                <a:ea typeface="YouYuan" panose="02010509060101010101" pitchFamily="49" charset="-122"/>
                <a:sym typeface="Wingdings 2" panose="05020102010507070707" pitchFamily="18" charset="2"/>
              </a:rPr>
              <a:t>I</a:t>
            </a:r>
            <a:r>
              <a:rPr lang="zh-TW" altLang="en-US" sz="1050" dirty="0">
                <a:latin typeface="YouYuan" panose="02010509060101010101" pitchFamily="49" charset="-122"/>
                <a:ea typeface="YouYuan" panose="02010509060101010101" pitchFamily="49" charset="-122"/>
                <a:sym typeface="Wingdings 2" panose="05020102010507070707" pitchFamily="18" charset="2"/>
              </a:rPr>
              <a:t>礦業權中途</a:t>
            </a:r>
            <a:endParaRPr lang="en-US" altLang="zh-TW" sz="1050" dirty="0">
              <a:latin typeface="YouYuan" panose="02010509060101010101" pitchFamily="49" charset="-122"/>
              <a:ea typeface="YouYuan" panose="02010509060101010101" pitchFamily="49" charset="-122"/>
              <a:sym typeface="Wingdings 2" panose="05020102010507070707" pitchFamily="18" charset="2"/>
            </a:endParaRPr>
          </a:p>
          <a:p>
            <a:r>
              <a:rPr lang="en-US" altLang="zh-TW" sz="1050" dirty="0">
                <a:latin typeface="YouYuan" panose="02010509060101010101" pitchFamily="49" charset="-122"/>
                <a:ea typeface="YouYuan" panose="02010509060101010101" pitchFamily="49" charset="-122"/>
                <a:sym typeface="Wingdings 2" panose="05020102010507070707" pitchFamily="18" charset="2"/>
              </a:rPr>
              <a:t>  </a:t>
            </a:r>
            <a:r>
              <a:rPr lang="zh-TW" altLang="en-US" sz="1050" dirty="0">
                <a:latin typeface="YouYuan" panose="02010509060101010101" pitchFamily="49" charset="-122"/>
                <a:ea typeface="YouYuan" panose="02010509060101010101" pitchFamily="49" charset="-122"/>
                <a:sym typeface="Wingdings 2" panose="05020102010507070707" pitchFamily="18" charset="2"/>
              </a:rPr>
              <a:t>停工或登記後</a:t>
            </a:r>
            <a:r>
              <a:rPr lang="en-US" altLang="zh-TW" sz="1050" dirty="0">
                <a:latin typeface="YouYuan" panose="02010509060101010101" pitchFamily="49" charset="-122"/>
                <a:ea typeface="YouYuan" panose="02010509060101010101" pitchFamily="49" charset="-122"/>
                <a:sym typeface="Wingdings 2" panose="05020102010507070707" pitchFamily="18" charset="2"/>
              </a:rPr>
              <a:t>2</a:t>
            </a:r>
            <a:r>
              <a:rPr lang="zh-TW" altLang="en-US" sz="1050" dirty="0">
                <a:latin typeface="YouYuan" panose="02010509060101010101" pitchFamily="49" charset="-122"/>
                <a:ea typeface="YouYuan" panose="02010509060101010101" pitchFamily="49" charset="-122"/>
                <a:sym typeface="Wingdings 2" panose="05020102010507070707" pitchFamily="18" charset="2"/>
              </a:rPr>
              <a:t>年未開工</a:t>
            </a:r>
            <a:r>
              <a:rPr lang="zh-TW" altLang="en-US" sz="1050" dirty="0">
                <a:latin typeface="微軟正黑體" panose="020B0604030504040204" pitchFamily="34" charset="-120"/>
                <a:ea typeface="微軟正黑體" panose="020B0604030504040204" pitchFamily="34" charset="-120"/>
              </a:rPr>
              <a:t>。</a:t>
            </a:r>
          </a:p>
        </p:txBody>
      </p:sp>
      <p:pic>
        <p:nvPicPr>
          <p:cNvPr id="26" name="圖片 25"/>
          <p:cNvPicPr>
            <a:picLocks noChangeAspect="1"/>
          </p:cNvPicPr>
          <p:nvPr/>
        </p:nvPicPr>
        <p:blipFill>
          <a:blip r:embed="rId5"/>
          <a:stretch>
            <a:fillRect/>
          </a:stretch>
        </p:blipFill>
        <p:spPr>
          <a:xfrm>
            <a:off x="967576" y="969185"/>
            <a:ext cx="5090601" cy="2395936"/>
          </a:xfrm>
          <a:prstGeom prst="rect">
            <a:avLst/>
          </a:prstGeom>
        </p:spPr>
      </p:pic>
      <p:grpSp>
        <p:nvGrpSpPr>
          <p:cNvPr id="29" name="群組 28"/>
          <p:cNvGrpSpPr/>
          <p:nvPr/>
        </p:nvGrpSpPr>
        <p:grpSpPr>
          <a:xfrm>
            <a:off x="1072781" y="1188779"/>
            <a:ext cx="2941257" cy="1614746"/>
            <a:chOff x="1072781" y="1188779"/>
            <a:chExt cx="2941257" cy="1614746"/>
          </a:xfrm>
        </p:grpSpPr>
        <p:pic>
          <p:nvPicPr>
            <p:cNvPr id="27" name="圖片 26"/>
            <p:cNvPicPr>
              <a:picLocks noChangeAspect="1"/>
            </p:cNvPicPr>
            <p:nvPr/>
          </p:nvPicPr>
          <p:blipFill>
            <a:blip r:embed="rId6"/>
            <a:stretch>
              <a:fillRect/>
            </a:stretch>
          </p:blipFill>
          <p:spPr>
            <a:xfrm>
              <a:off x="1072781" y="1188779"/>
              <a:ext cx="2941257" cy="1614746"/>
            </a:xfrm>
            <a:prstGeom prst="rect">
              <a:avLst/>
            </a:prstGeom>
          </p:spPr>
        </p:pic>
        <p:sp>
          <p:nvSpPr>
            <p:cNvPr id="28" name="文字方塊 27"/>
            <p:cNvSpPr txBox="1"/>
            <p:nvPr/>
          </p:nvSpPr>
          <p:spPr>
            <a:xfrm>
              <a:off x="3530684" y="2657717"/>
              <a:ext cx="457115" cy="136128"/>
            </a:xfrm>
            <a:prstGeom prst="rect">
              <a:avLst/>
            </a:prstGeom>
            <a:solidFill>
              <a:srgbClr val="FFFFFF"/>
            </a:solidFill>
          </p:spPr>
          <p:txBody>
            <a:bodyPr wrap="square" rtlCol="0">
              <a:spAutoFit/>
            </a:bodyPr>
            <a:lstStyle/>
            <a:p>
              <a:pPr>
                <a:lnSpc>
                  <a:spcPts val="300"/>
                </a:lnSpc>
              </a:pPr>
              <a:r>
                <a:rPr lang="en-US" altLang="zh-TW" sz="450" dirty="0">
                  <a:latin typeface="標楷體" panose="03000509000000000000" pitchFamily="65" charset="-120"/>
                  <a:ea typeface="標楷體" panose="03000509000000000000" pitchFamily="65" charset="-120"/>
                </a:rPr>
                <a:t>114</a:t>
              </a:r>
              <a:r>
                <a:rPr lang="zh-TW" altLang="en-US" sz="450" dirty="0">
                  <a:latin typeface="標楷體" panose="03000509000000000000" pitchFamily="65" charset="-120"/>
                  <a:ea typeface="標楷體" panose="03000509000000000000" pitchFamily="65" charset="-120"/>
                </a:rPr>
                <a:t>年底</a:t>
              </a:r>
            </a:p>
          </p:txBody>
        </p:sp>
      </p:grpSp>
      <p:sp>
        <p:nvSpPr>
          <p:cNvPr id="30" name="矩形 29"/>
          <p:cNvSpPr/>
          <p:nvPr/>
        </p:nvSpPr>
        <p:spPr>
          <a:xfrm>
            <a:off x="850666" y="610906"/>
            <a:ext cx="1569660"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礦區統計資料</a:t>
            </a:r>
          </a:p>
        </p:txBody>
      </p:sp>
      <p:sp>
        <p:nvSpPr>
          <p:cNvPr id="31" name="文字方塊 30"/>
          <p:cNvSpPr txBox="1"/>
          <p:nvPr/>
        </p:nvSpPr>
        <p:spPr>
          <a:xfrm>
            <a:off x="2001711" y="1207888"/>
            <a:ext cx="1083395" cy="246221"/>
          </a:xfrm>
          <a:prstGeom prst="rect">
            <a:avLst/>
          </a:prstGeom>
          <a:solidFill>
            <a:srgbClr val="FFFFFF"/>
          </a:solidFill>
        </p:spPr>
        <p:txBody>
          <a:bodyPr wrap="square" rtlCol="0">
            <a:spAutoFit/>
          </a:bodyPr>
          <a:lstStyle/>
          <a:p>
            <a:pPr>
              <a:lnSpc>
                <a:spcPts val="1200"/>
              </a:lnSpc>
            </a:pPr>
            <a:r>
              <a:rPr lang="zh-TW" altLang="en-US" sz="1200" dirty="0">
                <a:latin typeface="標楷體" panose="03000509000000000000" pitchFamily="65" charset="-120"/>
                <a:ea typeface="標楷體" panose="03000509000000000000" pitchFamily="65" charset="-120"/>
              </a:rPr>
              <a:t>歷史礦區數</a:t>
            </a:r>
          </a:p>
        </p:txBody>
      </p:sp>
      <p:sp>
        <p:nvSpPr>
          <p:cNvPr id="32" name="文字方塊 31"/>
          <p:cNvSpPr txBox="1"/>
          <p:nvPr/>
        </p:nvSpPr>
        <p:spPr>
          <a:xfrm>
            <a:off x="4454685" y="1207888"/>
            <a:ext cx="1083395" cy="400110"/>
          </a:xfrm>
          <a:prstGeom prst="rect">
            <a:avLst/>
          </a:prstGeom>
          <a:solidFill>
            <a:srgbClr val="FFFFFF"/>
          </a:solidFill>
        </p:spPr>
        <p:txBody>
          <a:bodyPr wrap="square" rtlCol="0">
            <a:spAutoFit/>
          </a:bodyPr>
          <a:lstStyle/>
          <a:p>
            <a:pPr algn="ctr">
              <a:lnSpc>
                <a:spcPts val="1200"/>
              </a:lnSpc>
            </a:pPr>
            <a:r>
              <a:rPr lang="en-US" altLang="zh-TW" sz="1200" dirty="0">
                <a:latin typeface="標楷體" panose="03000509000000000000" pitchFamily="65" charset="-120"/>
                <a:ea typeface="標楷體" panose="03000509000000000000" pitchFamily="65" charset="-120"/>
              </a:rPr>
              <a:t>115</a:t>
            </a:r>
            <a:r>
              <a:rPr lang="zh-TW" altLang="en-US" sz="1200" dirty="0">
                <a:latin typeface="標楷體" panose="03000509000000000000" pitchFamily="65" charset="-120"/>
                <a:ea typeface="標楷體" panose="03000509000000000000" pitchFamily="65" charset="-120"/>
              </a:rPr>
              <a:t>年</a:t>
            </a:r>
            <a:r>
              <a:rPr lang="en-US" altLang="zh-TW" sz="1200" dirty="0">
                <a:latin typeface="標楷體" panose="03000509000000000000" pitchFamily="65" charset="-120"/>
                <a:ea typeface="標楷體" panose="03000509000000000000" pitchFamily="65" charset="-120"/>
              </a:rPr>
              <a:t>1</a:t>
            </a:r>
            <a:r>
              <a:rPr lang="zh-TW" altLang="en-US" sz="1200" dirty="0">
                <a:latin typeface="標楷體" panose="03000509000000000000" pitchFamily="65" charset="-120"/>
                <a:ea typeface="標楷體" panose="03000509000000000000" pitchFamily="65" charset="-120"/>
              </a:rPr>
              <a:t>月現存礦區數</a:t>
            </a:r>
          </a:p>
        </p:txBody>
      </p:sp>
      <p:sp>
        <p:nvSpPr>
          <p:cNvPr id="33" name="文字方塊 32"/>
          <p:cNvSpPr txBox="1"/>
          <p:nvPr/>
        </p:nvSpPr>
        <p:spPr>
          <a:xfrm>
            <a:off x="5560622" y="2139987"/>
            <a:ext cx="276065" cy="246221"/>
          </a:xfrm>
          <a:prstGeom prst="rect">
            <a:avLst/>
          </a:prstGeom>
          <a:noFill/>
        </p:spPr>
        <p:txBody>
          <a:bodyPr wrap="square" rtlCol="0">
            <a:spAutoFit/>
          </a:bodyPr>
          <a:lstStyle/>
          <a:p>
            <a:pPr algn="ctr">
              <a:lnSpc>
                <a:spcPts val="1200"/>
              </a:lnSpc>
            </a:pPr>
            <a:r>
              <a:rPr lang="zh-TW" altLang="en-US" sz="1200" dirty="0">
                <a:latin typeface="標楷體" panose="03000509000000000000" pitchFamily="65" charset="-120"/>
                <a:ea typeface="標楷體" panose="03000509000000000000" pitchFamily="65" charset="-120"/>
              </a:rPr>
              <a:t>礦</a:t>
            </a:r>
          </a:p>
        </p:txBody>
      </p:sp>
      <p:sp>
        <p:nvSpPr>
          <p:cNvPr id="34" name="矩形 33"/>
          <p:cNvSpPr/>
          <p:nvPr/>
        </p:nvSpPr>
        <p:spPr>
          <a:xfrm>
            <a:off x="4361260" y="1505318"/>
            <a:ext cx="1237839" cy="923330"/>
          </a:xfrm>
          <a:prstGeom prst="rect">
            <a:avLst/>
          </a:prstGeom>
          <a:noFill/>
        </p:spPr>
        <p:txBody>
          <a:bodyPr wrap="none" lIns="91440" tIns="45720" rIns="91440" bIns="45720">
            <a:spAutoFit/>
          </a:bodyPr>
          <a:lstStyle/>
          <a:p>
            <a:pPr algn="ctr"/>
            <a:r>
              <a:rPr lang="en-US" altLang="zh-TW" sz="5400" b="1" cap="none" spc="0" dirty="0">
                <a:ln w="12700">
                  <a:solidFill>
                    <a:schemeClr val="accent5"/>
                  </a:solidFill>
                  <a:prstDash val="solid"/>
                </a:ln>
                <a:pattFill prst="ltDnDiag">
                  <a:fgClr>
                    <a:schemeClr val="accent5">
                      <a:lumMod val="60000"/>
                      <a:lumOff val="40000"/>
                    </a:schemeClr>
                  </a:fgClr>
                  <a:bgClr>
                    <a:schemeClr val="bg1"/>
                  </a:bgClr>
                </a:pattFill>
                <a:effectLst/>
              </a:rPr>
              <a:t>105</a:t>
            </a:r>
            <a:endParaRPr lang="zh-TW" alt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2798396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2633" y="16156"/>
            <a:ext cx="7338869" cy="584775"/>
          </a:xfrm>
          <a:prstGeom prst="rect">
            <a:avLst/>
          </a:prstGeom>
        </p:spPr>
        <p:txBody>
          <a:bodyPr wrap="none">
            <a:spAutoFit/>
          </a:bodyPr>
          <a:lstStyle/>
          <a:p>
            <a:pPr>
              <a:spcAft>
                <a:spcPts val="1800"/>
              </a:spcAft>
            </a:pPr>
            <a:r>
              <a:rPr lang="zh-TW" altLang="en-US" sz="3200" b="1" dirty="0">
                <a:latin typeface="微軟正黑體" panose="020B0604030504040204" pitchFamily="34" charset="-120"/>
                <a:ea typeface="微軟正黑體" panose="020B0604030504040204" pitchFamily="34" charset="-120"/>
              </a:rPr>
              <a:t>三、各科業務推展情形</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礦業用地管理科</a:t>
            </a:r>
            <a:endParaRPr lang="en-US" altLang="zh-TW" sz="3200" b="1" dirty="0">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4288421686"/>
              </p:ext>
            </p:extLst>
          </p:nvPr>
        </p:nvGraphicFramePr>
        <p:xfrm>
          <a:off x="563927" y="699144"/>
          <a:ext cx="11079991" cy="6035040"/>
        </p:xfrm>
        <a:graphic>
          <a:graphicData uri="http://schemas.openxmlformats.org/drawingml/2006/table">
            <a:tbl>
              <a:tblPr firstRow="1" bandRow="1">
                <a:tableStyleId>{2A488322-F2BA-4B5B-9748-0D474271808F}</a:tableStyleId>
              </a:tblPr>
              <a:tblGrid>
                <a:gridCol w="1214539">
                  <a:extLst>
                    <a:ext uri="{9D8B030D-6E8A-4147-A177-3AD203B41FA5}">
                      <a16:colId xmlns:a16="http://schemas.microsoft.com/office/drawing/2014/main" val="1416416257"/>
                    </a:ext>
                  </a:extLst>
                </a:gridCol>
                <a:gridCol w="2110729">
                  <a:extLst>
                    <a:ext uri="{9D8B030D-6E8A-4147-A177-3AD203B41FA5}">
                      <a16:colId xmlns:a16="http://schemas.microsoft.com/office/drawing/2014/main" val="3166579451"/>
                    </a:ext>
                  </a:extLst>
                </a:gridCol>
                <a:gridCol w="7754723">
                  <a:extLst>
                    <a:ext uri="{9D8B030D-6E8A-4147-A177-3AD203B41FA5}">
                      <a16:colId xmlns:a16="http://schemas.microsoft.com/office/drawing/2014/main" val="3390499533"/>
                    </a:ext>
                  </a:extLst>
                </a:gridCol>
              </a:tblGrid>
              <a:tr h="370840">
                <a:tc>
                  <a:txBody>
                    <a:bodyPr/>
                    <a:lstStyle/>
                    <a:p>
                      <a:pPr algn="ctr"/>
                      <a:r>
                        <a:rPr lang="zh-TW" altLang="en-US" sz="2000" dirty="0">
                          <a:latin typeface="微軟正黑體" panose="020B0604030504040204" pitchFamily="34" charset="-120"/>
                          <a:ea typeface="微軟正黑體" panose="020B0604030504040204" pitchFamily="34" charset="-120"/>
                        </a:rPr>
                        <a:t>屬性</a:t>
                      </a:r>
                    </a:p>
                  </a:txBody>
                  <a:tcPr/>
                </a:tc>
                <a:tc>
                  <a:txBody>
                    <a:bodyPr/>
                    <a:lstStyle/>
                    <a:p>
                      <a:r>
                        <a:rPr lang="zh-TW" altLang="en-US" sz="2000" b="1" dirty="0">
                          <a:latin typeface="微軟正黑體" panose="020B0604030504040204" pitchFamily="34" charset="-120"/>
                          <a:ea typeface="微軟正黑體" panose="020B0604030504040204" pitchFamily="34" charset="-120"/>
                        </a:rPr>
                        <a:t>重要業務項目</a:t>
                      </a:r>
                    </a:p>
                  </a:txBody>
                  <a:tcPr/>
                </a:tc>
                <a:tc>
                  <a:txBody>
                    <a:bodyPr/>
                    <a:lstStyle/>
                    <a:p>
                      <a:r>
                        <a:rPr lang="zh-TW" altLang="en-US" sz="2000" dirty="0">
                          <a:latin typeface="微軟正黑體" panose="020B0604030504040204" pitchFamily="34" charset="-120"/>
                          <a:ea typeface="微軟正黑體" panose="020B0604030504040204" pitchFamily="34" charset="-120"/>
                        </a:rPr>
                        <a:t>推展情形</a:t>
                      </a:r>
                    </a:p>
                  </a:txBody>
                  <a:tcPr/>
                </a:tc>
                <a:extLst>
                  <a:ext uri="{0D108BD9-81ED-4DB2-BD59-A6C34878D82A}">
                    <a16:rowId xmlns:a16="http://schemas.microsoft.com/office/drawing/2014/main" val="1857169809"/>
                  </a:ext>
                </a:extLst>
              </a:tr>
              <a:tr h="370840">
                <a:tc>
                  <a:txBody>
                    <a:bodyPr/>
                    <a:lstStyle/>
                    <a:p>
                      <a:pPr algn="ctr"/>
                      <a:r>
                        <a:rPr lang="zh-TW" altLang="en-US" sz="2000" dirty="0">
                          <a:latin typeface="微軟正黑體" panose="020B0604030504040204" pitchFamily="34" charset="-120"/>
                          <a:ea typeface="微軟正黑體" panose="020B0604030504040204" pitchFamily="34" charset="-120"/>
                        </a:rPr>
                        <a:t>申請管理</a:t>
                      </a:r>
                    </a:p>
                  </a:txBody>
                  <a:tcPr/>
                </a:tc>
                <a:tc>
                  <a:txBody>
                    <a:bodyPr/>
                    <a:lstStyle/>
                    <a:p>
                      <a:r>
                        <a:rPr lang="zh-TW" altLang="en-US" sz="2000" b="1" dirty="0">
                          <a:latin typeface="微軟正黑體" panose="020B0604030504040204" pitchFamily="34" charset="-120"/>
                          <a:ea typeface="微軟正黑體" panose="020B0604030504040204" pitchFamily="34" charset="-120"/>
                        </a:rPr>
                        <a:t>申報年度施工計畫</a:t>
                      </a:r>
                    </a:p>
                  </a:txBody>
                  <a:tcPr/>
                </a:tc>
                <a:tc>
                  <a:txBody>
                    <a:bodyPr/>
                    <a:lstStyle/>
                    <a:p>
                      <a:r>
                        <a:rPr lang="zh-TW" altLang="en-US" sz="2000" dirty="0">
                          <a:latin typeface="微軟正黑體" panose="020B0604030504040204" pitchFamily="34" charset="-120"/>
                          <a:ea typeface="微軟正黑體" panose="020B0604030504040204" pitchFamily="34" charset="-120"/>
                        </a:rPr>
                        <a:t>每年</a:t>
                      </a:r>
                      <a:r>
                        <a:rPr lang="en-US" altLang="zh-TW" sz="2000" dirty="0">
                          <a:latin typeface="微軟正黑體" panose="020B0604030504040204" pitchFamily="34" charset="-120"/>
                          <a:ea typeface="微軟正黑體" panose="020B0604030504040204" pitchFamily="34" charset="-120"/>
                        </a:rPr>
                        <a:t>12</a:t>
                      </a:r>
                      <a:r>
                        <a:rPr lang="zh-TW" altLang="en-US" sz="2000" dirty="0">
                          <a:latin typeface="微軟正黑體" panose="020B0604030504040204" pitchFamily="34" charset="-120"/>
                          <a:ea typeface="微軟正黑體" panose="020B0604030504040204" pitchFamily="34" charset="-120"/>
                        </a:rPr>
                        <a:t>月盤點申報重點函知各礦業權者、技師</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預計</a:t>
                      </a:r>
                      <a:r>
                        <a:rPr lang="en-US" altLang="zh-TW" sz="2000" dirty="0">
                          <a:latin typeface="微軟正黑體" panose="020B0604030504040204" pitchFamily="34" charset="-120"/>
                          <a:ea typeface="微軟正黑體" panose="020B0604030504040204" pitchFamily="34" charset="-120"/>
                        </a:rPr>
                        <a:t>115</a:t>
                      </a:r>
                      <a:r>
                        <a:rPr lang="zh-TW" altLang="en-US" sz="2000" dirty="0">
                          <a:latin typeface="微軟正黑體" panose="020B0604030504040204" pitchFamily="34" charset="-120"/>
                          <a:ea typeface="微軟正黑體" panose="020B0604030504040204" pitchFamily="34" charset="-120"/>
                        </a:rPr>
                        <a:t>年應申報</a:t>
                      </a:r>
                      <a:r>
                        <a:rPr lang="en-US" altLang="zh-TW" sz="2000" dirty="0">
                          <a:latin typeface="微軟正黑體" panose="020B0604030504040204" pitchFamily="34" charset="-120"/>
                          <a:ea typeface="微軟正黑體" panose="020B0604030504040204" pitchFamily="34" charset="-120"/>
                        </a:rPr>
                        <a:t>95</a:t>
                      </a:r>
                      <a:r>
                        <a:rPr lang="zh-TW" altLang="en-US" sz="2000" dirty="0">
                          <a:latin typeface="微軟正黑體" panose="020B0604030504040204" pitchFamily="34" charset="-120"/>
                          <a:ea typeface="微軟正黑體" panose="020B0604030504040204" pitchFamily="34" charset="-120"/>
                        </a:rPr>
                        <a:t>礦，用地科佔</a:t>
                      </a:r>
                      <a:r>
                        <a:rPr lang="en-US" altLang="zh-TW" sz="2000" dirty="0">
                          <a:latin typeface="微軟正黑體" panose="020B0604030504040204" pitchFamily="34" charset="-120"/>
                          <a:ea typeface="微軟正黑體" panose="020B0604030504040204" pitchFamily="34" charset="-120"/>
                        </a:rPr>
                        <a:t>44</a:t>
                      </a:r>
                      <a:r>
                        <a:rPr lang="zh-TW" altLang="en-US" sz="2000" dirty="0">
                          <a:latin typeface="微軟正黑體" panose="020B0604030504040204" pitchFamily="34" charset="-120"/>
                          <a:ea typeface="微軟正黑體" panose="020B0604030504040204" pitchFamily="34" charset="-120"/>
                        </a:rPr>
                        <a:t>礦</a:t>
                      </a:r>
                    </a:p>
                  </a:txBody>
                  <a:tcPr/>
                </a:tc>
                <a:extLst>
                  <a:ext uri="{0D108BD9-81ED-4DB2-BD59-A6C34878D82A}">
                    <a16:rowId xmlns:a16="http://schemas.microsoft.com/office/drawing/2014/main" val="16616052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申請管理</a:t>
                      </a:r>
                    </a:p>
                    <a:p>
                      <a:pPr algn="ctr"/>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zh-TW" altLang="en-US" sz="2000" b="1" dirty="0">
                          <a:latin typeface="微軟正黑體" panose="020B0604030504040204" pitchFamily="34" charset="-120"/>
                          <a:ea typeface="微軟正黑體" panose="020B0604030504040204" pitchFamily="34" charset="-120"/>
                        </a:rPr>
                        <a:t>申請案</a:t>
                      </a:r>
                    </a:p>
                  </a:txBody>
                  <a:tcPr/>
                </a:tc>
                <a:tc>
                  <a:txBody>
                    <a:bodyPr/>
                    <a:lstStyle/>
                    <a:p>
                      <a:r>
                        <a:rPr lang="zh-TW" altLang="en-US" sz="2000" dirty="0">
                          <a:latin typeface="微軟正黑體" panose="020B0604030504040204" pitchFamily="34" charset="-120"/>
                          <a:ea typeface="微軟正黑體" panose="020B0604030504040204" pitchFamily="34" charset="-120"/>
                        </a:rPr>
                        <a:t>核定</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含變更</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用地案</a:t>
                      </a:r>
                      <a:r>
                        <a:rPr lang="en-US" altLang="zh-TW" sz="2000" dirty="0">
                          <a:latin typeface="微軟正黑體" panose="020B0604030504040204" pitchFamily="34" charset="-120"/>
                          <a:ea typeface="微軟正黑體" panose="020B0604030504040204" pitchFamily="34" charset="-120"/>
                        </a:rPr>
                        <a:t>18</a:t>
                      </a:r>
                      <a:r>
                        <a:rPr lang="zh-TW" altLang="en-US" sz="2000" dirty="0">
                          <a:latin typeface="微軟正黑體" panose="020B0604030504040204" pitchFamily="34" charset="-120"/>
                          <a:ea typeface="微軟正黑體" panose="020B0604030504040204" pitchFamily="34" charset="-120"/>
                        </a:rPr>
                        <a:t>件、廢止用地案</a:t>
                      </a:r>
                      <a:r>
                        <a:rPr lang="en-US" altLang="zh-TW" sz="2000" dirty="0">
                          <a:latin typeface="微軟正黑體" panose="020B0604030504040204" pitchFamily="34" charset="-120"/>
                          <a:ea typeface="微軟正黑體" panose="020B0604030504040204" pitchFamily="34" charset="-120"/>
                        </a:rPr>
                        <a:t>8</a:t>
                      </a:r>
                      <a:r>
                        <a:rPr lang="zh-TW" altLang="en-US" sz="2000" dirty="0">
                          <a:latin typeface="微軟正黑體" panose="020B0604030504040204" pitchFamily="34" charset="-120"/>
                          <a:ea typeface="微軟正黑體" panose="020B0604030504040204" pitchFamily="34" charset="-120"/>
                        </a:rPr>
                        <a:t>件、圖更</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件、批註土石</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件、變更開構</a:t>
                      </a:r>
                      <a:r>
                        <a:rPr lang="en-US" altLang="zh-TW" sz="2000" dirty="0">
                          <a:latin typeface="微軟正黑體" panose="020B0604030504040204" pitchFamily="34" charset="-120"/>
                          <a:ea typeface="微軟正黑體" panose="020B0604030504040204" pitchFamily="34" charset="-120"/>
                        </a:rPr>
                        <a:t>5</a:t>
                      </a:r>
                      <a:r>
                        <a:rPr lang="zh-TW" altLang="en-US" sz="2000" dirty="0">
                          <a:latin typeface="微軟正黑體" panose="020B0604030504040204" pitchFamily="34" charset="-120"/>
                          <a:ea typeface="微軟正黑體" panose="020B0604030504040204" pitchFamily="34" charset="-120"/>
                        </a:rPr>
                        <a:t>件。</a:t>
                      </a:r>
                    </a:p>
                  </a:txBody>
                  <a:tcPr/>
                </a:tc>
                <a:extLst>
                  <a:ext uri="{0D108BD9-81ED-4DB2-BD59-A6C34878D82A}">
                    <a16:rowId xmlns:a16="http://schemas.microsoft.com/office/drawing/2014/main" val="4241616948"/>
                  </a:ext>
                </a:extLst>
              </a:tr>
              <a:tr h="370840">
                <a:tc>
                  <a:txBody>
                    <a:bodyPr/>
                    <a:lstStyle/>
                    <a:p>
                      <a:pPr algn="ctr"/>
                      <a:r>
                        <a:rPr lang="zh-TW" altLang="en-US" sz="2000" dirty="0">
                          <a:latin typeface="微軟正黑體" panose="020B0604030504040204" pitchFamily="34" charset="-120"/>
                          <a:ea typeface="微軟正黑體" panose="020B0604030504040204" pitchFamily="34" charset="-120"/>
                        </a:rPr>
                        <a:t>政策性</a:t>
                      </a:r>
                    </a:p>
                  </a:txBody>
                  <a:tcPr/>
                </a:tc>
                <a:tc>
                  <a:txBody>
                    <a:bodyPr/>
                    <a:lstStyle/>
                    <a:p>
                      <a:r>
                        <a:rPr lang="zh-TW" altLang="en-US" sz="2000" b="1" dirty="0">
                          <a:latin typeface="微軟正黑體" panose="020B0604030504040204" pitchFamily="34" charset="-120"/>
                          <a:ea typeface="微軟正黑體" panose="020B0604030504040204" pitchFamily="34" charset="-120"/>
                        </a:rPr>
                        <a:t>補辦原民諮商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已完成備查</a:t>
                      </a:r>
                      <a:r>
                        <a:rPr lang="en-US" altLang="zh-TW" sz="2000" dirty="0">
                          <a:latin typeface="微軟正黑體" panose="020B0604030504040204" pitchFamily="34" charset="-120"/>
                          <a:ea typeface="微軟正黑體" panose="020B0604030504040204" pitchFamily="34" charset="-120"/>
                        </a:rPr>
                        <a:t>:34</a:t>
                      </a:r>
                      <a:r>
                        <a:rPr lang="zh-TW" altLang="en-US" sz="2000" dirty="0">
                          <a:latin typeface="微軟正黑體" panose="020B0604030504040204" pitchFamily="34" charset="-120"/>
                          <a:ea typeface="微軟正黑體" panose="020B0604030504040204" pitchFamily="34" charset="-120"/>
                        </a:rPr>
                        <a:t>礦</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用地科佔</a:t>
                      </a:r>
                      <a:r>
                        <a:rPr lang="en-US" altLang="zh-TW" sz="2000" dirty="0">
                          <a:latin typeface="微軟正黑體" panose="020B0604030504040204" pitchFamily="34" charset="-120"/>
                          <a:ea typeface="微軟正黑體" panose="020B0604030504040204" pitchFamily="34" charset="-120"/>
                        </a:rPr>
                        <a:t>5</a:t>
                      </a:r>
                      <a:r>
                        <a:rPr lang="zh-TW" altLang="en-US" sz="2000" dirty="0">
                          <a:latin typeface="微軟正黑體" panose="020B0604030504040204" pitchFamily="34" charset="-120"/>
                          <a:ea typeface="微軟正黑體" panose="020B0604030504040204" pitchFamily="34" charset="-120"/>
                        </a:rPr>
                        <a:t>礦</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，辦理中</a:t>
                      </a:r>
                      <a:r>
                        <a:rPr lang="en-US" altLang="zh-TW" sz="2000" dirty="0">
                          <a:latin typeface="微軟正黑體" panose="020B0604030504040204" pitchFamily="34" charset="-120"/>
                          <a:ea typeface="微軟正黑體" panose="020B0604030504040204" pitchFamily="34" charset="-120"/>
                        </a:rPr>
                        <a:t>:35</a:t>
                      </a:r>
                      <a:r>
                        <a:rPr lang="zh-TW" altLang="en-US" sz="2000" dirty="0">
                          <a:latin typeface="微軟正黑體" panose="020B0604030504040204" pitchFamily="34" charset="-120"/>
                          <a:ea typeface="微軟正黑體" panose="020B0604030504040204" pitchFamily="34" charset="-120"/>
                        </a:rPr>
                        <a:t>礦</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用地科佔</a:t>
                      </a:r>
                      <a:r>
                        <a:rPr lang="en-US" altLang="zh-TW" sz="2000" dirty="0">
                          <a:latin typeface="微軟正黑體" panose="020B0604030504040204" pitchFamily="34" charset="-120"/>
                          <a:ea typeface="微軟正黑體" panose="020B0604030504040204" pitchFamily="34" charset="-120"/>
                        </a:rPr>
                        <a:t>17</a:t>
                      </a:r>
                      <a:r>
                        <a:rPr lang="zh-TW" altLang="en-US" sz="2000" dirty="0">
                          <a:latin typeface="微軟正黑體" panose="020B0604030504040204" pitchFamily="34" charset="-120"/>
                          <a:ea typeface="微軟正黑體" panose="020B0604030504040204" pitchFamily="34" charset="-120"/>
                        </a:rPr>
                        <a:t>礦</a:t>
                      </a:r>
                      <a:r>
                        <a:rPr lang="en-US" altLang="zh-TW" sz="2000" dirty="0">
                          <a:latin typeface="微軟正黑體" panose="020B0604030504040204" pitchFamily="34" charset="-120"/>
                          <a:ea typeface="微軟正黑體" panose="020B0604030504040204" pitchFamily="34"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持續輔導礦業權者積極辦理，綜整業務。</a:t>
                      </a:r>
                      <a:endParaRPr lang="en-US" altLang="zh-TW" sz="20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85221395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政策性</a:t>
                      </a:r>
                    </a:p>
                    <a:p>
                      <a:pPr algn="ctr"/>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zh-TW" altLang="en-US" sz="2000" b="1" dirty="0">
                          <a:latin typeface="微軟正黑體" panose="020B0604030504040204" pitchFamily="34" charset="-120"/>
                          <a:ea typeface="微軟正黑體" panose="020B0604030504040204" pitchFamily="34" charset="-120"/>
                        </a:rPr>
                        <a:t>補辦環評</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大環評</a:t>
                      </a:r>
                      <a:r>
                        <a:rPr lang="en-US" altLang="zh-TW" sz="2000" dirty="0">
                          <a:latin typeface="微軟正黑體" panose="020B0604030504040204" pitchFamily="34" charset="-120"/>
                          <a:ea typeface="微軟正黑體" panose="020B0604030504040204" pitchFamily="34" charset="-120"/>
                        </a:rPr>
                        <a:t>:4</a:t>
                      </a:r>
                      <a:r>
                        <a:rPr lang="zh-TW" altLang="en-US" sz="2000" dirty="0">
                          <a:latin typeface="微軟正黑體" panose="020B0604030504040204" pitchFamily="34" charset="-120"/>
                          <a:ea typeface="微軟正黑體" panose="020B0604030504040204" pitchFamily="34" charset="-120"/>
                        </a:rPr>
                        <a:t>礦</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用地科佔</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礦</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，小環評</a:t>
                      </a:r>
                      <a:r>
                        <a:rPr lang="en-US" altLang="zh-TW" sz="2000" dirty="0">
                          <a:latin typeface="微軟正黑體" panose="020B0604030504040204" pitchFamily="34" charset="-120"/>
                          <a:ea typeface="微軟正黑體" panose="020B0604030504040204" pitchFamily="34" charset="-120"/>
                        </a:rPr>
                        <a:t>:19</a:t>
                      </a:r>
                      <a:r>
                        <a:rPr lang="zh-TW" altLang="en-US" sz="2000" dirty="0">
                          <a:latin typeface="微軟正黑體" panose="020B0604030504040204" pitchFamily="34" charset="-120"/>
                          <a:ea typeface="微軟正黑體" panose="020B0604030504040204" pitchFamily="34" charset="-120"/>
                        </a:rPr>
                        <a:t>礦</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用地科佔</a:t>
                      </a:r>
                      <a:r>
                        <a:rPr lang="en-US" altLang="zh-TW" sz="2000" dirty="0">
                          <a:latin typeface="微軟正黑體" panose="020B0604030504040204" pitchFamily="34" charset="-120"/>
                          <a:ea typeface="微軟正黑體" panose="020B0604030504040204" pitchFamily="34" charset="-120"/>
                        </a:rPr>
                        <a:t>8</a:t>
                      </a:r>
                      <a:r>
                        <a:rPr lang="zh-TW" altLang="en-US" sz="2000" dirty="0">
                          <a:latin typeface="微軟正黑體" panose="020B0604030504040204" pitchFamily="34" charset="-120"/>
                          <a:ea typeface="微軟正黑體" panose="020B0604030504040204" pitchFamily="34" charset="-120"/>
                        </a:rPr>
                        <a:t>礦</a:t>
                      </a:r>
                      <a:r>
                        <a:rPr lang="en-US" altLang="zh-TW" sz="2000" dirty="0">
                          <a:latin typeface="微軟正黑體" panose="020B0604030504040204" pitchFamily="34" charset="-120"/>
                          <a:ea typeface="微軟正黑體" panose="020B0604030504040204" pitchFamily="34"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辦理相關子法之座談會，持續輔導礦業權者積極辦理，綜整業務</a:t>
                      </a:r>
                      <a:endParaRPr lang="en-US" altLang="zh-TW" sz="20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344891688"/>
                  </a:ext>
                </a:extLst>
              </a:tr>
              <a:tr h="370840">
                <a:tc>
                  <a:txBody>
                    <a:bodyPr/>
                    <a:lstStyle/>
                    <a:p>
                      <a:pPr algn="ctr"/>
                      <a:r>
                        <a:rPr lang="zh-TW" altLang="en-US" sz="2000" dirty="0">
                          <a:latin typeface="微軟正黑體" panose="020B0604030504040204" pitchFamily="34" charset="-120"/>
                          <a:ea typeface="微軟正黑體" panose="020B0604030504040204" pitchFamily="34" charset="-120"/>
                        </a:rPr>
                        <a:t>精進</a:t>
                      </a:r>
                    </a:p>
                  </a:txBody>
                  <a:tcPr/>
                </a:tc>
                <a:tc>
                  <a:txBody>
                    <a:bodyPr/>
                    <a:lstStyle/>
                    <a:p>
                      <a:r>
                        <a:rPr lang="zh-TW" altLang="zh-TW" sz="2000" b="1" kern="1200" dirty="0">
                          <a:latin typeface="微軟正黑體" panose="020B0604030504040204" pitchFamily="34" charset="-120"/>
                          <a:ea typeface="微軟正黑體" panose="020B0604030504040204" pitchFamily="34" charset="-120"/>
                        </a:rPr>
                        <a:t>推動礦業開發生命週期之數位動態管理計畫</a:t>
                      </a:r>
                      <a:r>
                        <a:rPr lang="en-US" altLang="zh-TW" sz="2000" b="1" kern="1200" dirty="0">
                          <a:latin typeface="微軟正黑體" panose="020B0604030504040204" pitchFamily="34" charset="-120"/>
                          <a:ea typeface="微軟正黑體" panose="020B0604030504040204" pitchFamily="34" charset="-120"/>
                        </a:rPr>
                        <a:t>(113-117)</a:t>
                      </a:r>
                    </a:p>
                    <a:p>
                      <a:endParaRPr lang="en-US" altLang="zh-TW" sz="2000" b="1" kern="1200" dirty="0">
                        <a:solidFill>
                          <a:schemeClr val="dk1"/>
                        </a:solidFill>
                        <a:latin typeface="微軟正黑體" panose="020B0604030504040204" pitchFamily="34" charset="-120"/>
                        <a:ea typeface="微軟正黑體" panose="020B0604030504040204" pitchFamily="34" charset="-120"/>
                        <a:cs typeface="+mn-cs"/>
                      </a:endParaRPr>
                    </a:p>
                    <a:p>
                      <a:endParaRPr lang="en-US" altLang="zh-TW" sz="2000" b="1" kern="1200" dirty="0">
                        <a:solidFill>
                          <a:schemeClr val="dk1"/>
                        </a:solidFill>
                        <a:latin typeface="微軟正黑體" panose="020B0604030504040204" pitchFamily="34" charset="-120"/>
                        <a:ea typeface="微軟正黑體" panose="020B0604030504040204" pitchFamily="34" charset="-120"/>
                        <a:cs typeface="+mn-cs"/>
                      </a:endParaRPr>
                    </a:p>
                    <a:p>
                      <a:endParaRPr lang="en-US" altLang="zh-TW" sz="2000" b="1" kern="1200" dirty="0">
                        <a:solidFill>
                          <a:schemeClr val="dk1"/>
                        </a:solidFill>
                        <a:latin typeface="微軟正黑體" panose="020B0604030504040204" pitchFamily="34" charset="-120"/>
                        <a:ea typeface="微軟正黑體" panose="020B0604030504040204" pitchFamily="34" charset="-120"/>
                        <a:cs typeface="+mn-cs"/>
                      </a:endParaRPr>
                    </a:p>
                    <a:p>
                      <a:endParaRPr lang="en-US" altLang="zh-TW" sz="2000" b="1" kern="1200" dirty="0">
                        <a:solidFill>
                          <a:schemeClr val="dk1"/>
                        </a:solidFill>
                        <a:latin typeface="微軟正黑體" panose="020B0604030504040204" pitchFamily="34" charset="-120"/>
                        <a:ea typeface="微軟正黑體" panose="020B0604030504040204" pitchFamily="34" charset="-120"/>
                        <a:cs typeface="+mn-cs"/>
                      </a:endParaRPr>
                    </a:p>
                    <a:p>
                      <a:endParaRPr lang="en-US" altLang="zh-TW" sz="20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endParaRPr lang="zh-TW" altLang="en-US" sz="20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951868661"/>
                  </a:ext>
                </a:extLst>
              </a:tr>
            </a:tbl>
          </a:graphicData>
        </a:graphic>
      </p:graphicFrame>
      <p:pic>
        <p:nvPicPr>
          <p:cNvPr id="5" name="圖片 4"/>
          <p:cNvPicPr/>
          <p:nvPr/>
        </p:nvPicPr>
        <p:blipFill>
          <a:blip r:embed="rId2"/>
          <a:stretch>
            <a:fillRect/>
          </a:stretch>
        </p:blipFill>
        <p:spPr>
          <a:xfrm>
            <a:off x="5922628" y="3884103"/>
            <a:ext cx="5934391" cy="2973897"/>
          </a:xfrm>
          <a:prstGeom prst="rect">
            <a:avLst/>
          </a:prstGeom>
        </p:spPr>
      </p:pic>
      <p:sp>
        <p:nvSpPr>
          <p:cNvPr id="6" name="矩形 5"/>
          <p:cNvSpPr/>
          <p:nvPr/>
        </p:nvSpPr>
        <p:spPr>
          <a:xfrm>
            <a:off x="3923717" y="4021495"/>
            <a:ext cx="1587850" cy="2585323"/>
          </a:xfrm>
          <a:prstGeom prst="rect">
            <a:avLst/>
          </a:prstGeom>
        </p:spPr>
        <p:txBody>
          <a:bodyPr wrap="square">
            <a:spAutoFit/>
          </a:bodyPr>
          <a:lstStyle/>
          <a:p>
            <a:r>
              <a:rPr lang="zh-TW" altLang="en-US" b="1" dirty="0">
                <a:solidFill>
                  <a:srgbClr val="C00000"/>
                </a:solidFill>
                <a:latin typeface="微軟正黑體" panose="020B0604030504040204" pitchFamily="34" charset="-120"/>
                <a:ea typeface="微軟正黑體" panose="020B0604030504040204" pitchFamily="34" charset="-120"/>
              </a:rPr>
              <a:t>整合礦政、保安、土石</a:t>
            </a:r>
            <a:r>
              <a:rPr lang="en-US" altLang="zh-TW" b="1" dirty="0">
                <a:solidFill>
                  <a:srgbClr val="C00000"/>
                </a:solidFill>
                <a:latin typeface="微軟正黑體" panose="020B0604030504040204" pitchFamily="34" charset="-120"/>
                <a:ea typeface="微軟正黑體" panose="020B0604030504040204" pitchFamily="34" charset="-120"/>
              </a:rPr>
              <a:t>(3</a:t>
            </a:r>
            <a:r>
              <a:rPr lang="zh-TW" altLang="en-US" b="1" dirty="0">
                <a:solidFill>
                  <a:srgbClr val="C00000"/>
                </a:solidFill>
                <a:latin typeface="微軟正黑體" panose="020B0604030504040204" pitchFamily="34" charset="-120"/>
                <a:ea typeface="微軟正黑體" panose="020B0604030504040204" pitchFamily="34" charset="-120"/>
              </a:rPr>
              <a:t>組</a:t>
            </a:r>
            <a:r>
              <a:rPr lang="en-US" altLang="zh-TW" b="1" dirty="0">
                <a:solidFill>
                  <a:srgbClr val="C00000"/>
                </a:solidFill>
                <a:latin typeface="微軟正黑體" panose="020B0604030504040204" pitchFamily="34" charset="-120"/>
                <a:ea typeface="微軟正黑體" panose="020B0604030504040204" pitchFamily="34" charset="-120"/>
              </a:rPr>
              <a:t>10</a:t>
            </a:r>
            <a:r>
              <a:rPr lang="zh-TW" altLang="en-US" b="1" dirty="0">
                <a:solidFill>
                  <a:srgbClr val="C00000"/>
                </a:solidFill>
                <a:latin typeface="微軟正黑體" panose="020B0604030504040204" pitchFamily="34" charset="-120"/>
                <a:ea typeface="微軟正黑體" panose="020B0604030504040204" pitchFamily="34" charset="-120"/>
              </a:rPr>
              <a:t>科</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之相關</a:t>
            </a: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礦業申請</a:t>
            </a:r>
            <a:r>
              <a:rPr lang="en-US" altLang="zh-TW" b="1" dirty="0">
                <a:solidFill>
                  <a:schemeClr val="accent4">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報</a:t>
            </a:r>
            <a:r>
              <a:rPr lang="en-US" altLang="zh-TW" b="1" dirty="0">
                <a:solidFill>
                  <a:schemeClr val="accent4">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模組及管理模組需求</a:t>
            </a:r>
            <a:r>
              <a:rPr lang="zh-TW" altLang="en-US" b="1" dirty="0">
                <a:solidFill>
                  <a:srgbClr val="C00000"/>
                </a:solidFill>
                <a:latin typeface="微軟正黑體" panose="020B0604030504040204" pitchFamily="34" charset="-120"/>
                <a:ea typeface="微軟正黑體" panose="020B0604030504040204" pitchFamily="34" charset="-120"/>
              </a:rPr>
              <a:t>，完善數化治理、動態履歷及資訊公開。</a:t>
            </a:r>
          </a:p>
        </p:txBody>
      </p:sp>
      <p:sp>
        <p:nvSpPr>
          <p:cNvPr id="7" name="向右箭號 6"/>
          <p:cNvSpPr/>
          <p:nvPr/>
        </p:nvSpPr>
        <p:spPr>
          <a:xfrm>
            <a:off x="5511567" y="4160669"/>
            <a:ext cx="369116" cy="230697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2143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5759" y="0"/>
            <a:ext cx="6518131" cy="584775"/>
          </a:xfrm>
          <a:prstGeom prst="rect">
            <a:avLst/>
          </a:prstGeom>
        </p:spPr>
        <p:txBody>
          <a:bodyPr wrap="none">
            <a:spAutoFit/>
          </a:bodyPr>
          <a:lstStyle/>
          <a:p>
            <a:pPr>
              <a:spcAft>
                <a:spcPts val="1800"/>
              </a:spcAft>
            </a:pPr>
            <a:r>
              <a:rPr lang="zh-TW" altLang="en-US" sz="3200" b="1" dirty="0">
                <a:latin typeface="微軟正黑體" panose="020B0604030504040204" pitchFamily="34" charset="-120"/>
                <a:ea typeface="微軟正黑體" panose="020B0604030504040204" pitchFamily="34" charset="-120"/>
              </a:rPr>
              <a:t>三、各科業務推展情形</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礦業經濟科</a:t>
            </a:r>
            <a:endParaRPr lang="en-US" altLang="zh-TW" sz="3200" b="1" dirty="0">
              <a:latin typeface="微軟正黑體" panose="020B0604030504040204" pitchFamily="34" charset="-120"/>
              <a:ea typeface="微軟正黑體" panose="020B0604030504040204" pitchFamily="34" charset="-120"/>
            </a:endParaRPr>
          </a:p>
        </p:txBody>
      </p:sp>
      <p:grpSp>
        <p:nvGrpSpPr>
          <p:cNvPr id="7" name="群組 6">
            <a:extLst>
              <a:ext uri="{FF2B5EF4-FFF2-40B4-BE49-F238E27FC236}">
                <a16:creationId xmlns:a16="http://schemas.microsoft.com/office/drawing/2014/main" id="{8773BD7A-6356-ABE8-D944-29C8B8C9843F}"/>
              </a:ext>
            </a:extLst>
          </p:cNvPr>
          <p:cNvGrpSpPr/>
          <p:nvPr/>
        </p:nvGrpSpPr>
        <p:grpSpPr>
          <a:xfrm>
            <a:off x="751170" y="162349"/>
            <a:ext cx="10187636" cy="6533301"/>
            <a:chOff x="1217257" y="600931"/>
            <a:chExt cx="9982582" cy="6533301"/>
          </a:xfrm>
        </p:grpSpPr>
        <p:graphicFrame>
          <p:nvGraphicFramePr>
            <p:cNvPr id="4" name="資料庫圖表 3">
              <a:extLst>
                <a:ext uri="{FF2B5EF4-FFF2-40B4-BE49-F238E27FC236}">
                  <a16:creationId xmlns:a16="http://schemas.microsoft.com/office/drawing/2014/main" id="{5DE8E552-7BF0-B0FB-F7E4-03F45999D52B}"/>
                </a:ext>
              </a:extLst>
            </p:cNvPr>
            <p:cNvGraphicFramePr/>
            <p:nvPr/>
          </p:nvGraphicFramePr>
          <p:xfrm>
            <a:off x="1217257" y="600931"/>
            <a:ext cx="9982582" cy="6533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圖片 4">
              <a:extLst>
                <a:ext uri="{FF2B5EF4-FFF2-40B4-BE49-F238E27FC236}">
                  <a16:creationId xmlns:a16="http://schemas.microsoft.com/office/drawing/2014/main" id="{6FBAE17C-2D88-150C-DE3F-6F3404DED8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861" t="8498" r="11470" b="20971"/>
            <a:stretch/>
          </p:blipFill>
          <p:spPr>
            <a:xfrm>
              <a:off x="5718148" y="1267121"/>
              <a:ext cx="1370685" cy="1300482"/>
            </a:xfrm>
            <a:prstGeom prst="rect">
              <a:avLst/>
            </a:prstGeom>
            <a:effectLst>
              <a:outerShdw blurRad="50800" dist="38100" dir="2700000" algn="tl" rotWithShape="0">
                <a:prstClr val="black">
                  <a:alpha val="40000"/>
                </a:prstClr>
              </a:outerShdw>
            </a:effectLst>
          </p:spPr>
        </p:pic>
        <p:pic>
          <p:nvPicPr>
            <p:cNvPr id="6" name="圖片 5">
              <a:extLst>
                <a:ext uri="{FF2B5EF4-FFF2-40B4-BE49-F238E27FC236}">
                  <a16:creationId xmlns:a16="http://schemas.microsoft.com/office/drawing/2014/main" id="{C40CAD9F-A169-F072-9EF5-9506D7DD0BB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3397"/>
            <a:stretch/>
          </p:blipFill>
          <p:spPr>
            <a:xfrm>
              <a:off x="9212206" y="1917362"/>
              <a:ext cx="1230907" cy="1099437"/>
            </a:xfrm>
            <a:prstGeom prst="rect">
              <a:avLst/>
            </a:prstGeom>
            <a:effectLst/>
          </p:spPr>
        </p:pic>
      </p:grpSp>
    </p:spTree>
    <p:extLst>
      <p:ext uri="{BB962C8B-B14F-4D97-AF65-F5344CB8AC3E}">
        <p14:creationId xmlns:p14="http://schemas.microsoft.com/office/powerpoint/2010/main" val="1282042182"/>
      </p:ext>
    </p:extLst>
  </p:cSld>
  <p:clrMapOvr>
    <a:masterClrMapping/>
  </p:clrMapOvr>
</p:sld>
</file>

<file path=ppt/theme/theme1.xml><?xml version="1.0" encoding="utf-8"?>
<a:theme xmlns:a="http://schemas.openxmlformats.org/drawingml/2006/main" name="Office 佈景主題">
  <a:themeElements>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TotalTime>
  <Words>1301</Words>
  <Application>Microsoft Office PowerPoint</Application>
  <PresentationFormat>寬螢幕</PresentationFormat>
  <Paragraphs>195</Paragraphs>
  <Slides>11</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11</vt:i4>
      </vt:variant>
    </vt:vector>
  </HeadingPairs>
  <TitlesOfParts>
    <vt:vector size="18" baseType="lpstr">
      <vt:lpstr>YouYuan</vt:lpstr>
      <vt:lpstr>微軟正黑體</vt:lpstr>
      <vt:lpstr>標楷體</vt:lpstr>
      <vt:lpstr>Arial</vt:lpstr>
      <vt:lpstr>Calibri</vt:lpstr>
      <vt:lpstr>Wingdings</vt:lpstr>
      <vt:lpstr>Office 佈景主題</vt:lpstr>
      <vt:lpstr>礦務行政組重點業務</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簡報結束 感謝聆聽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佩伃 Adele</dc:creator>
  <cp:lastModifiedBy>Mine06</cp:lastModifiedBy>
  <cp:revision>71</cp:revision>
  <cp:lastPrinted>2025-12-10T02:04:04Z</cp:lastPrinted>
  <dcterms:created xsi:type="dcterms:W3CDTF">2024-10-28T07:23:18Z</dcterms:created>
  <dcterms:modified xsi:type="dcterms:W3CDTF">2026-01-02T06:12:27Z</dcterms:modified>
</cp:coreProperties>
</file>