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9" r:id="rId2"/>
    <p:sldId id="339" r:id="rId3"/>
    <p:sldId id="337" r:id="rId4"/>
    <p:sldId id="326" r:id="rId5"/>
    <p:sldId id="325" r:id="rId6"/>
    <p:sldId id="327" r:id="rId7"/>
    <p:sldId id="328" r:id="rId8"/>
    <p:sldId id="338" r:id="rId9"/>
    <p:sldId id="329" r:id="rId10"/>
    <p:sldId id="330" r:id="rId11"/>
    <p:sldId id="331" r:id="rId12"/>
    <p:sldId id="334" r:id="rId13"/>
    <p:sldId id="335" r:id="rId14"/>
    <p:sldId id="293" r:id="rId15"/>
    <p:sldId id="306" r:id="rId16"/>
    <p:sldId id="346" r:id="rId17"/>
    <p:sldId id="350" r:id="rId18"/>
    <p:sldId id="307" r:id="rId19"/>
    <p:sldId id="308" r:id="rId20"/>
    <p:sldId id="349" r:id="rId21"/>
    <p:sldId id="348" r:id="rId22"/>
    <p:sldId id="347" r:id="rId23"/>
    <p:sldId id="341" r:id="rId24"/>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C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89" autoAdjust="0"/>
    <p:restoredTop sz="88367" autoAdjust="0"/>
  </p:normalViewPr>
  <p:slideViewPr>
    <p:cSldViewPr snapToGrid="0">
      <p:cViewPr varScale="1">
        <p:scale>
          <a:sx n="76" d="100"/>
          <a:sy n="76" d="100"/>
        </p:scale>
        <p:origin x="129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45172-DFBC-46B1-AF22-4EC3A7B3ED15}" type="doc">
      <dgm:prSet loTypeId="urn:microsoft.com/office/officeart/2005/8/layout/pyramid2" loCatId="pyramid" qsTypeId="urn:microsoft.com/office/officeart/2005/8/quickstyle/3d5" qsCatId="3D" csTypeId="urn:microsoft.com/office/officeart/2005/8/colors/accent2_4" csCatId="accent2" phldr="1"/>
      <dgm:spPr/>
    </dgm:pt>
    <dgm:pt modelId="{DE9140A6-418B-402A-BB49-3AA81CD41391}">
      <dgm:prSet phldrT="[文字]" custT="1"/>
      <dgm:spPr/>
      <dgm:t>
        <a:bodyPr/>
        <a:lstStyle/>
        <a:p>
          <a:r>
            <a:rPr lang="zh-TW" altLang="en-US" sz="2000" dirty="0"/>
            <a:t>礦場零災害</a:t>
          </a:r>
        </a:p>
      </dgm:t>
    </dgm:pt>
    <dgm:pt modelId="{229BFD02-08A4-4B3C-9149-D27DA8181D89}" type="parTrans" cxnId="{185E44D0-44BB-446A-8FE4-6193B17614EC}">
      <dgm:prSet/>
      <dgm:spPr/>
      <dgm:t>
        <a:bodyPr/>
        <a:lstStyle/>
        <a:p>
          <a:endParaRPr lang="zh-TW" altLang="en-US" sz="2400"/>
        </a:p>
      </dgm:t>
    </dgm:pt>
    <dgm:pt modelId="{9C554FAE-8BBF-44F2-87C8-0C6DA769CA7A}" type="sibTrans" cxnId="{185E44D0-44BB-446A-8FE4-6193B17614EC}">
      <dgm:prSet/>
      <dgm:spPr/>
      <dgm:t>
        <a:bodyPr/>
        <a:lstStyle/>
        <a:p>
          <a:endParaRPr lang="zh-TW" altLang="en-US" sz="2400"/>
        </a:p>
      </dgm:t>
    </dgm:pt>
    <dgm:pt modelId="{CFB194DB-D7A8-492C-87C9-DC80841A539D}">
      <dgm:prSet phldrT="[文字]" custT="1"/>
      <dgm:spPr/>
      <dgm:t>
        <a:bodyPr/>
        <a:lstStyle/>
        <a:p>
          <a:pPr>
            <a:lnSpc>
              <a:spcPts val="3700"/>
            </a:lnSpc>
            <a:spcAft>
              <a:spcPts val="600"/>
            </a:spcAft>
          </a:pPr>
          <a:r>
            <a:rPr lang="zh-TW" altLang="en-US" sz="2000" dirty="0"/>
            <a:t>礦場保安管理</a:t>
          </a:r>
        </a:p>
      </dgm:t>
    </dgm:pt>
    <dgm:pt modelId="{18AF75BC-924F-4669-AA0F-73DEE4D2CE45}" type="parTrans" cxnId="{95DCBAB6-6371-4247-9F27-C455180B384F}">
      <dgm:prSet/>
      <dgm:spPr/>
      <dgm:t>
        <a:bodyPr/>
        <a:lstStyle/>
        <a:p>
          <a:endParaRPr lang="zh-TW" altLang="en-US" sz="2400"/>
        </a:p>
      </dgm:t>
    </dgm:pt>
    <dgm:pt modelId="{C66B34E1-404F-4CD4-853C-38DD3D39A394}" type="sibTrans" cxnId="{95DCBAB6-6371-4247-9F27-C455180B384F}">
      <dgm:prSet/>
      <dgm:spPr/>
      <dgm:t>
        <a:bodyPr/>
        <a:lstStyle/>
        <a:p>
          <a:endParaRPr lang="zh-TW" altLang="en-US" sz="2400"/>
        </a:p>
      </dgm:t>
    </dgm:pt>
    <dgm:pt modelId="{27BCCAF6-8144-4141-9394-6AAC122BDC4F}">
      <dgm:prSet phldrT="[文字]" custT="1"/>
      <dgm:spPr/>
      <dgm:t>
        <a:bodyPr/>
        <a:lstStyle/>
        <a:p>
          <a:pPr>
            <a:lnSpc>
              <a:spcPts val="3800"/>
            </a:lnSpc>
            <a:spcAft>
              <a:spcPts val="600"/>
            </a:spcAft>
          </a:pPr>
          <a:r>
            <a:rPr lang="zh-TW" altLang="en-US" sz="2000" dirty="0"/>
            <a:t>人員教育訓練</a:t>
          </a:r>
        </a:p>
      </dgm:t>
    </dgm:pt>
    <dgm:pt modelId="{30B9A2DF-E1D7-469F-8859-E0D29B20EDFF}" type="parTrans" cxnId="{87B3D4A2-49B1-4715-84C3-CC8756CD01C5}">
      <dgm:prSet/>
      <dgm:spPr/>
      <dgm:t>
        <a:bodyPr/>
        <a:lstStyle/>
        <a:p>
          <a:endParaRPr lang="zh-TW" altLang="en-US" sz="2400"/>
        </a:p>
      </dgm:t>
    </dgm:pt>
    <dgm:pt modelId="{B89FA05E-DDC6-4B34-86FA-CB866C50DC52}" type="sibTrans" cxnId="{87B3D4A2-49B1-4715-84C3-CC8756CD01C5}">
      <dgm:prSet/>
      <dgm:spPr/>
      <dgm:t>
        <a:bodyPr/>
        <a:lstStyle/>
        <a:p>
          <a:endParaRPr lang="zh-TW" altLang="en-US" sz="2400"/>
        </a:p>
      </dgm:t>
    </dgm:pt>
    <dgm:pt modelId="{95448CCC-DEF4-4E4B-9765-0EBDF5FC6C70}" type="pres">
      <dgm:prSet presAssocID="{44045172-DFBC-46B1-AF22-4EC3A7B3ED15}" presName="compositeShape" presStyleCnt="0">
        <dgm:presLayoutVars>
          <dgm:dir/>
          <dgm:resizeHandles/>
        </dgm:presLayoutVars>
      </dgm:prSet>
      <dgm:spPr/>
    </dgm:pt>
    <dgm:pt modelId="{5CAD75C7-C598-4B8A-9B4A-1691585EE01B}" type="pres">
      <dgm:prSet presAssocID="{44045172-DFBC-46B1-AF22-4EC3A7B3ED15}" presName="pyramid" presStyleLbl="node1" presStyleIdx="0" presStyleCnt="1" custLinFactNeighborX="-1381" custLinFactNeighborY="2349"/>
      <dgm:spPr/>
    </dgm:pt>
    <dgm:pt modelId="{4B61D78B-5D8D-4842-9D07-8798934ACE2C}" type="pres">
      <dgm:prSet presAssocID="{44045172-DFBC-46B1-AF22-4EC3A7B3ED15}" presName="theList" presStyleCnt="0"/>
      <dgm:spPr/>
    </dgm:pt>
    <dgm:pt modelId="{47FCF1DF-376B-4E0E-BD52-79054B88EDED}" type="pres">
      <dgm:prSet presAssocID="{DE9140A6-418B-402A-BB49-3AA81CD41391}" presName="aNode" presStyleLbl="fgAcc1" presStyleIdx="0" presStyleCnt="3" custLinFactNeighborX="-32311" custLinFactNeighborY="-40204">
        <dgm:presLayoutVars>
          <dgm:bulletEnabled val="1"/>
        </dgm:presLayoutVars>
      </dgm:prSet>
      <dgm:spPr/>
      <dgm:t>
        <a:bodyPr/>
        <a:lstStyle/>
        <a:p>
          <a:endParaRPr lang="zh-TW" altLang="en-US"/>
        </a:p>
      </dgm:t>
    </dgm:pt>
    <dgm:pt modelId="{37232A19-8399-4E3A-AA6C-14F7CCE1279E}" type="pres">
      <dgm:prSet presAssocID="{DE9140A6-418B-402A-BB49-3AA81CD41391}" presName="aSpace" presStyleCnt="0"/>
      <dgm:spPr/>
    </dgm:pt>
    <dgm:pt modelId="{B2CE310F-EC2C-4173-9AAE-C13C9AA6AF96}" type="pres">
      <dgm:prSet presAssocID="{CFB194DB-D7A8-492C-87C9-DC80841A539D}" presName="aNode" presStyleLbl="fgAcc1" presStyleIdx="1" presStyleCnt="3" custLinFactNeighborX="-32311" custLinFactNeighborY="22138">
        <dgm:presLayoutVars>
          <dgm:bulletEnabled val="1"/>
        </dgm:presLayoutVars>
      </dgm:prSet>
      <dgm:spPr/>
      <dgm:t>
        <a:bodyPr/>
        <a:lstStyle/>
        <a:p>
          <a:endParaRPr lang="zh-TW" altLang="en-US"/>
        </a:p>
      </dgm:t>
    </dgm:pt>
    <dgm:pt modelId="{D9796816-423B-4393-88EC-5E3087596044}" type="pres">
      <dgm:prSet presAssocID="{CFB194DB-D7A8-492C-87C9-DC80841A539D}" presName="aSpace" presStyleCnt="0"/>
      <dgm:spPr/>
    </dgm:pt>
    <dgm:pt modelId="{8ABD9A2C-711B-459D-9CDA-50514BCF43A5}" type="pres">
      <dgm:prSet presAssocID="{27BCCAF6-8144-4141-9394-6AAC122BDC4F}" presName="aNode" presStyleLbl="fgAcc1" presStyleIdx="2" presStyleCnt="3" custLinFactNeighborX="-32311" custLinFactNeighborY="71841">
        <dgm:presLayoutVars>
          <dgm:bulletEnabled val="1"/>
        </dgm:presLayoutVars>
      </dgm:prSet>
      <dgm:spPr/>
      <dgm:t>
        <a:bodyPr/>
        <a:lstStyle/>
        <a:p>
          <a:endParaRPr lang="zh-TW" altLang="en-US"/>
        </a:p>
      </dgm:t>
    </dgm:pt>
    <dgm:pt modelId="{DC7068EF-DDF4-4FEB-8594-8EABD9E64BDA}" type="pres">
      <dgm:prSet presAssocID="{27BCCAF6-8144-4141-9394-6AAC122BDC4F}" presName="aSpace" presStyleCnt="0"/>
      <dgm:spPr/>
    </dgm:pt>
  </dgm:ptLst>
  <dgm:cxnLst>
    <dgm:cxn modelId="{185E44D0-44BB-446A-8FE4-6193B17614EC}" srcId="{44045172-DFBC-46B1-AF22-4EC3A7B3ED15}" destId="{DE9140A6-418B-402A-BB49-3AA81CD41391}" srcOrd="0" destOrd="0" parTransId="{229BFD02-08A4-4B3C-9149-D27DA8181D89}" sibTransId="{9C554FAE-8BBF-44F2-87C8-0C6DA769CA7A}"/>
    <dgm:cxn modelId="{651C60AC-B6CC-4FA9-B74C-A84937AA0919}" type="presOf" srcId="{44045172-DFBC-46B1-AF22-4EC3A7B3ED15}" destId="{95448CCC-DEF4-4E4B-9765-0EBDF5FC6C70}" srcOrd="0" destOrd="0" presId="urn:microsoft.com/office/officeart/2005/8/layout/pyramid2"/>
    <dgm:cxn modelId="{B5A71419-C46C-4B17-BFB7-AD139606421D}" type="presOf" srcId="{27BCCAF6-8144-4141-9394-6AAC122BDC4F}" destId="{8ABD9A2C-711B-459D-9CDA-50514BCF43A5}" srcOrd="0" destOrd="0" presId="urn:microsoft.com/office/officeart/2005/8/layout/pyramid2"/>
    <dgm:cxn modelId="{87B3D4A2-49B1-4715-84C3-CC8756CD01C5}" srcId="{44045172-DFBC-46B1-AF22-4EC3A7B3ED15}" destId="{27BCCAF6-8144-4141-9394-6AAC122BDC4F}" srcOrd="2" destOrd="0" parTransId="{30B9A2DF-E1D7-469F-8859-E0D29B20EDFF}" sibTransId="{B89FA05E-DDC6-4B34-86FA-CB866C50DC52}"/>
    <dgm:cxn modelId="{CBB18E63-A70D-4049-B1EC-266B613FF816}" type="presOf" srcId="{DE9140A6-418B-402A-BB49-3AA81CD41391}" destId="{47FCF1DF-376B-4E0E-BD52-79054B88EDED}" srcOrd="0" destOrd="0" presId="urn:microsoft.com/office/officeart/2005/8/layout/pyramid2"/>
    <dgm:cxn modelId="{AEBC6DD2-2F59-4283-BDBA-643899DA0961}" type="presOf" srcId="{CFB194DB-D7A8-492C-87C9-DC80841A539D}" destId="{B2CE310F-EC2C-4173-9AAE-C13C9AA6AF96}" srcOrd="0" destOrd="0" presId="urn:microsoft.com/office/officeart/2005/8/layout/pyramid2"/>
    <dgm:cxn modelId="{95DCBAB6-6371-4247-9F27-C455180B384F}" srcId="{44045172-DFBC-46B1-AF22-4EC3A7B3ED15}" destId="{CFB194DB-D7A8-492C-87C9-DC80841A539D}" srcOrd="1" destOrd="0" parTransId="{18AF75BC-924F-4669-AA0F-73DEE4D2CE45}" sibTransId="{C66B34E1-404F-4CD4-853C-38DD3D39A394}"/>
    <dgm:cxn modelId="{FA34855E-48EE-42EC-9089-5131BC30F132}" type="presParOf" srcId="{95448CCC-DEF4-4E4B-9765-0EBDF5FC6C70}" destId="{5CAD75C7-C598-4B8A-9B4A-1691585EE01B}" srcOrd="0" destOrd="0" presId="urn:microsoft.com/office/officeart/2005/8/layout/pyramid2"/>
    <dgm:cxn modelId="{6C5745B5-FC9F-4ACE-8486-AFF047A98627}" type="presParOf" srcId="{95448CCC-DEF4-4E4B-9765-0EBDF5FC6C70}" destId="{4B61D78B-5D8D-4842-9D07-8798934ACE2C}" srcOrd="1" destOrd="0" presId="urn:microsoft.com/office/officeart/2005/8/layout/pyramid2"/>
    <dgm:cxn modelId="{560C739C-CBE9-4815-B4E7-555441AD6AE0}" type="presParOf" srcId="{4B61D78B-5D8D-4842-9D07-8798934ACE2C}" destId="{47FCF1DF-376B-4E0E-BD52-79054B88EDED}" srcOrd="0" destOrd="0" presId="urn:microsoft.com/office/officeart/2005/8/layout/pyramid2"/>
    <dgm:cxn modelId="{BD722297-3F28-440B-AFB9-F76BD88A8CC9}" type="presParOf" srcId="{4B61D78B-5D8D-4842-9D07-8798934ACE2C}" destId="{37232A19-8399-4E3A-AA6C-14F7CCE1279E}" srcOrd="1" destOrd="0" presId="urn:microsoft.com/office/officeart/2005/8/layout/pyramid2"/>
    <dgm:cxn modelId="{2992C3B9-3226-4160-AC95-6B09F0B19332}" type="presParOf" srcId="{4B61D78B-5D8D-4842-9D07-8798934ACE2C}" destId="{B2CE310F-EC2C-4173-9AAE-C13C9AA6AF96}" srcOrd="2" destOrd="0" presId="urn:microsoft.com/office/officeart/2005/8/layout/pyramid2"/>
    <dgm:cxn modelId="{37A33D1D-5AA4-4FBB-9147-C328F7BD86B9}" type="presParOf" srcId="{4B61D78B-5D8D-4842-9D07-8798934ACE2C}" destId="{D9796816-423B-4393-88EC-5E3087596044}" srcOrd="3" destOrd="0" presId="urn:microsoft.com/office/officeart/2005/8/layout/pyramid2"/>
    <dgm:cxn modelId="{C933BFBC-B05B-44C0-A1A1-683EC98D2803}" type="presParOf" srcId="{4B61D78B-5D8D-4842-9D07-8798934ACE2C}" destId="{8ABD9A2C-711B-459D-9CDA-50514BCF43A5}" srcOrd="4" destOrd="0" presId="urn:microsoft.com/office/officeart/2005/8/layout/pyramid2"/>
    <dgm:cxn modelId="{8AACEC65-A361-43DA-AC6F-0C2743A285B4}" type="presParOf" srcId="{4B61D78B-5D8D-4842-9D07-8798934ACE2C}" destId="{DC7068EF-DDF4-4FEB-8594-8EABD9E64BDA}"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D75C7-C598-4B8A-9B4A-1691585EE01B}">
      <dsp:nvSpPr>
        <dsp:cNvPr id="0" name=""/>
        <dsp:cNvSpPr/>
      </dsp:nvSpPr>
      <dsp:spPr>
        <a:xfrm>
          <a:off x="512568" y="0"/>
          <a:ext cx="2971450" cy="2971450"/>
        </a:xfrm>
        <a:prstGeom prst="triangle">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7FCF1DF-376B-4E0E-BD52-79054B88EDED}">
      <dsp:nvSpPr>
        <dsp:cNvPr id="0" name=""/>
        <dsp:cNvSpPr/>
      </dsp:nvSpPr>
      <dsp:spPr>
        <a:xfrm>
          <a:off x="1415260" y="263391"/>
          <a:ext cx="1931442" cy="703397"/>
        </a:xfrm>
        <a:prstGeom prst="roundRect">
          <a:avLst/>
        </a:prstGeom>
        <a:solidFill>
          <a:schemeClr val="lt1">
            <a:alpha val="90000"/>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t>礦場零災害</a:t>
          </a:r>
        </a:p>
      </dsp:txBody>
      <dsp:txXfrm>
        <a:off x="1449597" y="297728"/>
        <a:ext cx="1862768" cy="634723"/>
      </dsp:txXfrm>
    </dsp:sp>
    <dsp:sp modelId="{B2CE310F-EC2C-4173-9AAE-C13C9AA6AF96}">
      <dsp:nvSpPr>
        <dsp:cNvPr id="0" name=""/>
        <dsp:cNvSpPr/>
      </dsp:nvSpPr>
      <dsp:spPr>
        <a:xfrm>
          <a:off x="1415260" y="1109528"/>
          <a:ext cx="1931442" cy="703397"/>
        </a:xfrm>
        <a:prstGeom prst="roundRect">
          <a:avLst/>
        </a:prstGeom>
        <a:solidFill>
          <a:schemeClr val="lt1">
            <a:alpha val="90000"/>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ts val="3700"/>
            </a:lnSpc>
            <a:spcBef>
              <a:spcPct val="0"/>
            </a:spcBef>
            <a:spcAft>
              <a:spcPts val="600"/>
            </a:spcAft>
          </a:pPr>
          <a:r>
            <a:rPr lang="zh-TW" altLang="en-US" sz="2000" kern="1200" dirty="0"/>
            <a:t>礦場保安管理</a:t>
          </a:r>
        </a:p>
      </dsp:txBody>
      <dsp:txXfrm>
        <a:off x="1449597" y="1143865"/>
        <a:ext cx="1862768" cy="634723"/>
      </dsp:txXfrm>
    </dsp:sp>
    <dsp:sp modelId="{8ABD9A2C-711B-459D-9CDA-50514BCF43A5}">
      <dsp:nvSpPr>
        <dsp:cNvPr id="0" name=""/>
        <dsp:cNvSpPr/>
      </dsp:nvSpPr>
      <dsp:spPr>
        <a:xfrm>
          <a:off x="1415260" y="1944552"/>
          <a:ext cx="1931442" cy="703397"/>
        </a:xfrm>
        <a:prstGeom prst="roundRect">
          <a:avLst/>
        </a:prstGeom>
        <a:solidFill>
          <a:schemeClr val="lt1">
            <a:alpha val="90000"/>
            <a:hueOff val="0"/>
            <a:satOff val="0"/>
            <a:lumOff val="0"/>
            <a:alphaOff val="0"/>
          </a:schemeClr>
        </a:solidFill>
        <a:ln w="6350" cap="flat" cmpd="sng" algn="ctr">
          <a:solidFill>
            <a:schemeClr val="accent2">
              <a:shade val="50000"/>
              <a:hueOff val="-370661"/>
              <a:satOff val="5772"/>
              <a:lumOff val="28749"/>
              <a:alphaOff val="0"/>
            </a:schemeClr>
          </a:solidFill>
          <a:prstDash val="solid"/>
          <a:miter lim="800000"/>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ts val="3800"/>
            </a:lnSpc>
            <a:spcBef>
              <a:spcPct val="0"/>
            </a:spcBef>
            <a:spcAft>
              <a:spcPts val="600"/>
            </a:spcAft>
          </a:pPr>
          <a:r>
            <a:rPr lang="zh-TW" altLang="en-US" sz="2000" kern="1200" dirty="0"/>
            <a:t>人員教育訓練</a:t>
          </a:r>
        </a:p>
      </dsp:txBody>
      <dsp:txXfrm>
        <a:off x="1449597" y="1978889"/>
        <a:ext cx="1862768" cy="63472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AD965B5-AC8C-4AC8-BAA2-AED477253C57}" type="datetimeFigureOut">
              <a:rPr lang="zh-TW" altLang="en-US" smtClean="0"/>
              <a:t>2026/1/7</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AF3B16C-BF16-44CF-89BF-885483CB3F88}" type="slidenum">
              <a:rPr lang="zh-TW" altLang="en-US" smtClean="0"/>
              <a:t>‹#›</a:t>
            </a:fld>
            <a:endParaRPr lang="zh-TW" altLang="en-US"/>
          </a:p>
        </p:txBody>
      </p:sp>
    </p:spTree>
    <p:extLst>
      <p:ext uri="{BB962C8B-B14F-4D97-AF65-F5344CB8AC3E}">
        <p14:creationId xmlns:p14="http://schemas.microsoft.com/office/powerpoint/2010/main" val="1376407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F872B2-99E9-4609-8731-36B9E4C9756C}" type="slidenum">
              <a:rPr lang="zh-TW" altLang="en-US" smtClean="0"/>
              <a:t>7</a:t>
            </a:fld>
            <a:endParaRPr lang="zh-TW" altLang="en-US"/>
          </a:p>
        </p:txBody>
      </p:sp>
    </p:spTree>
    <p:extLst>
      <p:ext uri="{BB962C8B-B14F-4D97-AF65-F5344CB8AC3E}">
        <p14:creationId xmlns:p14="http://schemas.microsoft.com/office/powerpoint/2010/main" val="180038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3B16C-BF16-44CF-89BF-885483CB3F88}" type="slidenum">
              <a:rPr lang="zh-TW" altLang="en-US" smtClean="0"/>
              <a:t>14</a:t>
            </a:fld>
            <a:endParaRPr lang="zh-TW" altLang="en-US"/>
          </a:p>
        </p:txBody>
      </p:sp>
    </p:spTree>
    <p:extLst>
      <p:ext uri="{BB962C8B-B14F-4D97-AF65-F5344CB8AC3E}">
        <p14:creationId xmlns:p14="http://schemas.microsoft.com/office/powerpoint/2010/main" val="95156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3B16C-BF16-44CF-89BF-885483CB3F88}" type="slidenum">
              <a:rPr lang="zh-TW" altLang="en-US" smtClean="0"/>
              <a:t>19</a:t>
            </a:fld>
            <a:endParaRPr lang="zh-TW" altLang="en-US"/>
          </a:p>
        </p:txBody>
      </p:sp>
    </p:spTree>
    <p:extLst>
      <p:ext uri="{BB962C8B-B14F-4D97-AF65-F5344CB8AC3E}">
        <p14:creationId xmlns:p14="http://schemas.microsoft.com/office/powerpoint/2010/main" val="160928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3B16C-BF16-44CF-89BF-885483CB3F88}" type="slidenum">
              <a:rPr lang="zh-TW" altLang="en-US" smtClean="0"/>
              <a:t>23</a:t>
            </a:fld>
            <a:endParaRPr lang="zh-TW" altLang="en-US"/>
          </a:p>
        </p:txBody>
      </p:sp>
    </p:spTree>
    <p:extLst>
      <p:ext uri="{BB962C8B-B14F-4D97-AF65-F5344CB8AC3E}">
        <p14:creationId xmlns:p14="http://schemas.microsoft.com/office/powerpoint/2010/main" val="3625090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1" name="圖片 10"/>
          <p:cNvPicPr>
            <a:picLocks noChangeAspect="1"/>
          </p:cNvPicPr>
          <p:nvPr userDrawn="1"/>
        </p:nvPicPr>
        <p:blipFill rotWithShape="1">
          <a:blip r:embed="rId2" cstate="email">
            <a:lum bright="70000" contrast="-70000"/>
            <a:extLst>
              <a:ext uri="{28A0092B-C50C-407E-A947-70E740481C1C}">
                <a14:useLocalDpi xmlns:a14="http://schemas.microsoft.com/office/drawing/2010/main" val="0"/>
              </a:ext>
            </a:extLst>
          </a:blip>
          <a:srcRect/>
          <a:stretch/>
        </p:blipFill>
        <p:spPr>
          <a:xfrm>
            <a:off x="0" y="651693"/>
            <a:ext cx="12227647" cy="5436000"/>
          </a:xfrm>
          <a:prstGeom prst="rect">
            <a:avLst/>
          </a:prstGeom>
        </p:spPr>
      </p:pic>
      <p:pic>
        <p:nvPicPr>
          <p:cNvPr id="8" name="影像" descr="影像"/>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14300" y="6068100"/>
            <a:ext cx="12341947" cy="810045"/>
          </a:xfrm>
          <a:prstGeom prst="rect">
            <a:avLst/>
          </a:prstGeom>
          <a:ln w="12700">
            <a:miter lim="400000"/>
          </a:ln>
        </p:spPr>
      </p:pic>
      <p:sp>
        <p:nvSpPr>
          <p:cNvPr id="2" name="標題 1"/>
          <p:cNvSpPr>
            <a:spLocks noGrp="1"/>
          </p:cNvSpPr>
          <p:nvPr>
            <p:ph type="ctrTitle"/>
          </p:nvPr>
        </p:nvSpPr>
        <p:spPr>
          <a:xfrm>
            <a:off x="1524000" y="1122363"/>
            <a:ext cx="9144000" cy="2387600"/>
          </a:xfrm>
        </p:spPr>
        <p:txBody>
          <a:bodyPr anchor="b"/>
          <a:lstStyle>
            <a:lvl1pPr algn="ctr">
              <a:defRPr sz="6000" b="1"/>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5" name="頁尾版面配置區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9" name="影像" descr="影像"/>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74962" y="138219"/>
            <a:ext cx="4069676" cy="396000"/>
          </a:xfrm>
          <a:prstGeom prst="rect">
            <a:avLst/>
          </a:prstGeom>
          <a:ln w="12700">
            <a:miter lim="400000"/>
          </a:ln>
        </p:spPr>
      </p:pic>
    </p:spTree>
    <p:extLst>
      <p:ext uri="{BB962C8B-B14F-4D97-AF65-F5344CB8AC3E}">
        <p14:creationId xmlns:p14="http://schemas.microsoft.com/office/powerpoint/2010/main" val="29006243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171539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28251147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及內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BE9DE9-32A4-4851-8CCD-8A0110E7C8F4}"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2026/1/7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微軟正黑體"/>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微軟正黑體"/>
              <a:cs typeface="+mn-cs"/>
            </a:endParaRPr>
          </a:p>
        </p:txBody>
      </p:sp>
      <p:sp>
        <p:nvSpPr>
          <p:cNvPr id="6" name="Slide Number Placeholder 5"/>
          <p:cNvSpPr>
            <a:spLocks noGrp="1"/>
          </p:cNvSpPr>
          <p:nvPr>
            <p:ph type="sldNum" sz="quarter" idx="12"/>
          </p:nvPr>
        </p:nvSpPr>
        <p:spPr>
          <a:xfrm>
            <a:off x="9448800" y="6492876"/>
            <a:ext cx="2743200" cy="365125"/>
          </a:xfrm>
        </p:spPr>
        <p:txBody>
          <a:bodyPr/>
          <a:lstStyle>
            <a:lvl1pPr>
              <a:defRPr sz="1400" b="1">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021A48-8C7F-4166-8D54-97985922FE81}" type="slidenum">
              <a:rPr kumimoji="0" lang="zh-TW" altLang="en-US" sz="1400" b="1" i="0" u="none" strike="noStrike" kern="1200" cap="none" spc="0" normalizeH="0" baseline="0" noProof="0" smtClean="0">
                <a:ln>
                  <a:noFill/>
                </a:ln>
                <a:solidFill>
                  <a:prstClr val="black"/>
                </a:solidFill>
                <a:effectLst/>
                <a:uLnTx/>
                <a:uFillTx/>
                <a:latin typeface="Calibri"/>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dirty="0">
              <a:ln>
                <a:noFill/>
              </a:ln>
              <a:solidFill>
                <a:prstClr val="black"/>
              </a:solidFill>
              <a:effectLst/>
              <a:uLnTx/>
              <a:uFillTx/>
              <a:latin typeface="Calibri"/>
              <a:ea typeface="微軟正黑體"/>
              <a:cs typeface="+mn-cs"/>
            </a:endParaRPr>
          </a:p>
        </p:txBody>
      </p:sp>
      <p:sp>
        <p:nvSpPr>
          <p:cNvPr id="2" name="Title 1"/>
          <p:cNvSpPr>
            <a:spLocks noGrp="1"/>
          </p:cNvSpPr>
          <p:nvPr>
            <p:ph type="title"/>
          </p:nvPr>
        </p:nvSpPr>
        <p:spPr>
          <a:xfrm>
            <a:off x="838200" y="4654"/>
            <a:ext cx="10515600" cy="776818"/>
          </a:xfrm>
        </p:spPr>
        <p:txBody>
          <a:bodyPr>
            <a:normAutofit/>
          </a:bodyPr>
          <a:lstStyle>
            <a:lvl1pPr algn="ctr">
              <a:defRPr sz="3600" b="1">
                <a:effectLst>
                  <a:outerShdw blurRad="38100" dist="38100" dir="2700000" algn="tl">
                    <a:srgbClr val="000000">
                      <a:alpha val="43137"/>
                    </a:srgbClr>
                  </a:outerShdw>
                </a:effectLst>
              </a:defRPr>
            </a:lvl1pPr>
          </a:lstStyle>
          <a:p>
            <a:r>
              <a:rPr lang="zh-TW" altLang="en-US" dirty="0"/>
              <a:t>按一下以編輯母片標題樣式</a:t>
            </a:r>
            <a:endParaRPr lang="en-US" dirty="0"/>
          </a:p>
        </p:txBody>
      </p:sp>
      <p:grpSp>
        <p:nvGrpSpPr>
          <p:cNvPr id="35" name="群組 34"/>
          <p:cNvGrpSpPr/>
          <p:nvPr userDrawn="1"/>
        </p:nvGrpSpPr>
        <p:grpSpPr>
          <a:xfrm>
            <a:off x="1165627" y="60213"/>
            <a:ext cx="9860748" cy="604692"/>
            <a:chOff x="996731" y="946038"/>
            <a:chExt cx="7395561" cy="604692"/>
          </a:xfrm>
        </p:grpSpPr>
        <p:grpSp>
          <p:nvGrpSpPr>
            <p:cNvPr id="28" name="群組 27"/>
            <p:cNvGrpSpPr/>
            <p:nvPr userDrawn="1"/>
          </p:nvGrpSpPr>
          <p:grpSpPr>
            <a:xfrm>
              <a:off x="996731" y="946038"/>
              <a:ext cx="7395561" cy="604692"/>
              <a:chOff x="1107745" y="2508068"/>
              <a:chExt cx="7395561" cy="604692"/>
            </a:xfrm>
          </p:grpSpPr>
          <p:cxnSp>
            <p:nvCxnSpPr>
              <p:cNvPr id="21" name="直線接點 20"/>
              <p:cNvCxnSpPr/>
              <p:nvPr userDrawn="1"/>
            </p:nvCxnSpPr>
            <p:spPr>
              <a:xfrm flipV="1">
                <a:off x="1367762" y="2508069"/>
                <a:ext cx="6853129"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userDrawn="1"/>
            </p:nvCxnSpPr>
            <p:spPr>
              <a:xfrm>
                <a:off x="1367762" y="3112759"/>
                <a:ext cx="6853129"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弧形 24"/>
              <p:cNvSpPr/>
              <p:nvPr userDrawn="1"/>
            </p:nvSpPr>
            <p:spPr>
              <a:xfrm flipH="1">
                <a:off x="1107745" y="2508069"/>
                <a:ext cx="564830" cy="604690"/>
              </a:xfrm>
              <a:prstGeom prst="arc">
                <a:avLst>
                  <a:gd name="adj1" fmla="val 16074756"/>
                  <a:gd name="adj2" fmla="val 5467605"/>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27" name="弧形 26"/>
              <p:cNvSpPr/>
              <p:nvPr userDrawn="1"/>
            </p:nvSpPr>
            <p:spPr>
              <a:xfrm>
                <a:off x="7938476" y="2508068"/>
                <a:ext cx="564830" cy="604690"/>
              </a:xfrm>
              <a:prstGeom prst="arc">
                <a:avLst>
                  <a:gd name="adj1" fmla="val 16074756"/>
                  <a:gd name="adj2" fmla="val 5467605"/>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a:ea typeface="微軟正黑體"/>
                  <a:cs typeface="+mn-cs"/>
                </a:endParaRPr>
              </a:p>
            </p:txBody>
          </p:sp>
        </p:grpSp>
        <p:sp>
          <p:nvSpPr>
            <p:cNvPr id="29" name="橢圓 28"/>
            <p:cNvSpPr/>
            <p:nvPr userDrawn="1"/>
          </p:nvSpPr>
          <p:spPr>
            <a:xfrm>
              <a:off x="1162050" y="1074216"/>
              <a:ext cx="229976" cy="209227"/>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cxnSp>
          <p:nvCxnSpPr>
            <p:cNvPr id="31" name="直線接點 30"/>
            <p:cNvCxnSpPr/>
            <p:nvPr userDrawn="1"/>
          </p:nvCxnSpPr>
          <p:spPr>
            <a:xfrm>
              <a:off x="1350235" y="1260551"/>
              <a:ext cx="177831" cy="17434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圖片 1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466" y="-28826"/>
            <a:ext cx="1492519" cy="928293"/>
          </a:xfrm>
          <a:prstGeom prst="rect">
            <a:avLst/>
          </a:prstGeom>
        </p:spPr>
      </p:pic>
    </p:spTree>
    <p:extLst>
      <p:ext uri="{BB962C8B-B14F-4D97-AF65-F5344CB8AC3E}">
        <p14:creationId xmlns:p14="http://schemas.microsoft.com/office/powerpoint/2010/main" val="2399660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7" name="圖片 6"/>
          <p:cNvPicPr>
            <a:picLocks noChangeAspect="1"/>
          </p:cNvPicPr>
          <p:nvPr userDrawn="1"/>
        </p:nvPicPr>
        <p:blipFill>
          <a:blip r:embed="rId2"/>
          <a:stretch>
            <a:fillRect/>
          </a:stretch>
        </p:blipFill>
        <p:spPr>
          <a:xfrm>
            <a:off x="1517507" y="0"/>
            <a:ext cx="9156986" cy="969348"/>
          </a:xfrm>
          <a:prstGeom prst="rect">
            <a:avLst/>
          </a:prstGeom>
        </p:spPr>
      </p:pic>
    </p:spTree>
    <p:extLst>
      <p:ext uri="{BB962C8B-B14F-4D97-AF65-F5344CB8AC3E}">
        <p14:creationId xmlns:p14="http://schemas.microsoft.com/office/powerpoint/2010/main" val="26849309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影像" descr="影像">
            <a:extLst>
              <a:ext uri="{FF2B5EF4-FFF2-40B4-BE49-F238E27FC236}">
                <a16:creationId xmlns:a16="http://schemas.microsoft.com/office/drawing/2014/main" id="{9B9D70E6-066F-675F-7CBE-18C3E1E5931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85060"/>
            <a:ext cx="12228839" cy="6441410"/>
          </a:xfrm>
          <a:prstGeom prst="rect">
            <a:avLst/>
          </a:prstGeom>
          <a:ln w="12700">
            <a:miter lim="400000"/>
          </a:ln>
        </p:spPr>
      </p:pic>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4065392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3698443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33704087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1777486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25843183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2184084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21040337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微軟正黑體"/>
              <a:ea typeface="微軟正黑體"/>
              <a:cs typeface="+mn-cs"/>
            </a:endParaRPr>
          </a:p>
        </p:txBody>
      </p:sp>
      <p:pic>
        <p:nvPicPr>
          <p:cNvPr id="9" name="影像" descr="影像"/>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0" y="6311900"/>
            <a:ext cx="12228839" cy="588962"/>
          </a:xfrm>
          <a:prstGeom prst="rect">
            <a:avLst/>
          </a:prstGeom>
          <a:ln w="12700">
            <a:miter lim="400000"/>
          </a:ln>
        </p:spPr>
      </p:pic>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11" name="圖片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7438" y="6223469"/>
            <a:ext cx="720762" cy="720000"/>
          </a:xfrm>
          <a:prstGeom prst="rect">
            <a:avLst/>
          </a:prstGeom>
        </p:spPr>
      </p:pic>
      <p:pic>
        <p:nvPicPr>
          <p:cNvPr id="12" name="影像" descr="影像"/>
          <p:cNvPicPr>
            <a:picLocks noChangeAspect="1"/>
          </p:cNvPicPr>
          <p:nvPr userDrawn="1"/>
        </p:nvPicPr>
        <p:blipFill rotWithShape="1">
          <a:blip r:embed="rId16" cstate="email">
            <a:biLevel thresh="25000"/>
            <a:extLst>
              <a:ext uri="{28A0092B-C50C-407E-A947-70E740481C1C}">
                <a14:useLocalDpi xmlns:a14="http://schemas.microsoft.com/office/drawing/2010/main" val="0"/>
              </a:ext>
            </a:extLst>
          </a:blip>
          <a:srcRect/>
          <a:stretch/>
        </p:blipFill>
        <p:spPr>
          <a:xfrm>
            <a:off x="797527" y="6426381"/>
            <a:ext cx="2824547" cy="360000"/>
          </a:xfrm>
          <a:prstGeom prst="rect">
            <a:avLst/>
          </a:prstGeom>
          <a:ln w="12700">
            <a:miter lim="400000"/>
          </a:ln>
        </p:spPr>
      </p:pic>
    </p:spTree>
    <p:extLst>
      <p:ext uri="{BB962C8B-B14F-4D97-AF65-F5344CB8AC3E}">
        <p14:creationId xmlns:p14="http://schemas.microsoft.com/office/powerpoint/2010/main" val="2642458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png"/><Relationship Id="rId3" Type="http://schemas.openxmlformats.org/officeDocument/2006/relationships/video" Target="../media/media1.mp4"/><Relationship Id="rId7" Type="http://schemas.openxmlformats.org/officeDocument/2006/relationships/image" Target="../media/image30.png"/><Relationship Id="rId12" Type="http://schemas.openxmlformats.org/officeDocument/2006/relationships/image" Target="../media/image27.w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29.png"/><Relationship Id="rId11" Type="http://schemas.openxmlformats.org/officeDocument/2006/relationships/oleObject" Target="../embeddings/oleObject1.bin"/><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slideLayout" Target="../slideLayouts/slideLayout2.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2132013"/>
            <a:ext cx="9144000" cy="2387600"/>
          </a:xfrm>
        </p:spPr>
        <p:txBody>
          <a:bodyPr>
            <a:normAutofit/>
          </a:bodyPr>
          <a:lstStyle/>
          <a:p>
            <a:r>
              <a:rPr lang="zh-TW" altLang="en-US" b="1" dirty="0" smtClean="0">
                <a:latin typeface="微軟正黑體" panose="020B0604030504040204" pitchFamily="34" charset="-120"/>
                <a:ea typeface="微軟正黑體" panose="020B0604030504040204" pitchFamily="34" charset="-120"/>
              </a:rPr>
              <a:t>礦場保安組簡介</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endParaRPr lang="zh-TW" altLang="en-US" b="1" dirty="0">
              <a:latin typeface="微軟正黑體" panose="020B0604030504040204" pitchFamily="34" charset="-120"/>
              <a:ea typeface="微軟正黑體" panose="020B0604030504040204" pitchFamily="34" charset="-120"/>
            </a:endParaRPr>
          </a:p>
        </p:txBody>
      </p:sp>
      <p:sp>
        <p:nvSpPr>
          <p:cNvPr id="4" name="副標題 3"/>
          <p:cNvSpPr>
            <a:spLocks noGrp="1"/>
          </p:cNvSpPr>
          <p:nvPr>
            <p:ph type="subTitle" idx="1"/>
          </p:nvPr>
        </p:nvSpPr>
        <p:spPr/>
        <p:txBody>
          <a:bodyPr anchor="ctr"/>
          <a:lstStyle/>
          <a:p>
            <a:pPr>
              <a:spcBef>
                <a:spcPct val="20000"/>
              </a:spcBef>
            </a:pPr>
            <a:r>
              <a:rPr kumimoji="1" lang="zh-TW" altLang="en-US" b="1" dirty="0">
                <a:solidFill>
                  <a:srgbClr val="007FAD"/>
                </a:solidFill>
                <a:latin typeface="微軟正黑體" panose="020B0604030504040204" pitchFamily="34" charset="-120"/>
                <a:ea typeface="微軟正黑體" panose="020B0604030504040204" pitchFamily="34" charset="-120"/>
              </a:rPr>
              <a:t>報告</a:t>
            </a:r>
            <a:r>
              <a:rPr kumimoji="1" lang="zh-TW" altLang="en-US" b="1" dirty="0" smtClean="0">
                <a:solidFill>
                  <a:srgbClr val="007FAD"/>
                </a:solidFill>
                <a:latin typeface="微軟正黑體" panose="020B0604030504040204" pitchFamily="34" charset="-120"/>
                <a:ea typeface="微軟正黑體" panose="020B0604030504040204" pitchFamily="34" charset="-120"/>
              </a:rPr>
              <a:t>時間</a:t>
            </a:r>
            <a:r>
              <a:rPr kumimoji="1" lang="zh-TW" altLang="en-US" b="1" dirty="0">
                <a:solidFill>
                  <a:srgbClr val="007FAD"/>
                </a:solidFill>
                <a:latin typeface="微軟正黑體" panose="020B0604030504040204" pitchFamily="34" charset="-120"/>
                <a:ea typeface="微軟正黑體" panose="020B0604030504040204" pitchFamily="34" charset="-120"/>
              </a:rPr>
              <a:t>：</a:t>
            </a:r>
            <a:r>
              <a:rPr kumimoji="1" lang="en-US" altLang="zh-TW" b="1" dirty="0" smtClean="0">
                <a:solidFill>
                  <a:srgbClr val="007FAD"/>
                </a:solidFill>
                <a:latin typeface="微軟正黑體" panose="020B0604030504040204" pitchFamily="34" charset="-120"/>
                <a:ea typeface="微軟正黑體" panose="020B0604030504040204" pitchFamily="34" charset="-120"/>
              </a:rPr>
              <a:t>115</a:t>
            </a:r>
            <a:r>
              <a:rPr kumimoji="1" lang="zh-TW" altLang="en-US" b="1" dirty="0" smtClean="0">
                <a:solidFill>
                  <a:srgbClr val="007FAD"/>
                </a:solidFill>
                <a:latin typeface="微軟正黑體" panose="020B0604030504040204" pitchFamily="34" charset="-120"/>
                <a:ea typeface="微軟正黑體" panose="020B0604030504040204" pitchFamily="34" charset="-120"/>
              </a:rPr>
              <a:t>年</a:t>
            </a:r>
            <a:r>
              <a:rPr kumimoji="1" lang="en-US" altLang="zh-TW" b="1" dirty="0" smtClean="0">
                <a:solidFill>
                  <a:srgbClr val="007FAD"/>
                </a:solidFill>
                <a:latin typeface="微軟正黑體" panose="020B0604030504040204" pitchFamily="34" charset="-120"/>
                <a:ea typeface="微軟正黑體" panose="020B0604030504040204" pitchFamily="34" charset="-120"/>
              </a:rPr>
              <a:t>1</a:t>
            </a:r>
            <a:r>
              <a:rPr kumimoji="1" lang="zh-TW" altLang="en-US" b="1" dirty="0" smtClean="0">
                <a:solidFill>
                  <a:srgbClr val="007FAD"/>
                </a:solidFill>
                <a:latin typeface="微軟正黑體" panose="020B0604030504040204" pitchFamily="34" charset="-120"/>
                <a:ea typeface="微軟正黑體" panose="020B0604030504040204" pitchFamily="34" charset="-120"/>
              </a:rPr>
              <a:t>月</a:t>
            </a:r>
            <a:r>
              <a:rPr kumimoji="1" lang="en-US" altLang="zh-TW" b="1" dirty="0">
                <a:solidFill>
                  <a:srgbClr val="007FAD"/>
                </a:solidFill>
                <a:latin typeface="微軟正黑體" panose="020B0604030504040204" pitchFamily="34" charset="-120"/>
                <a:ea typeface="微軟正黑體" panose="020B0604030504040204" pitchFamily="34" charset="-120"/>
              </a:rPr>
              <a:t>7</a:t>
            </a:r>
            <a:r>
              <a:rPr kumimoji="1" lang="zh-TW" altLang="en-US" b="1" dirty="0" smtClean="0">
                <a:solidFill>
                  <a:srgbClr val="007FAD"/>
                </a:solidFill>
                <a:latin typeface="微軟正黑體" panose="020B0604030504040204" pitchFamily="34" charset="-120"/>
                <a:ea typeface="微軟正黑體" panose="020B0604030504040204" pitchFamily="34" charset="-120"/>
              </a:rPr>
              <a:t>日</a:t>
            </a:r>
            <a:endParaRPr kumimoji="1" lang="en-US" altLang="zh-TW" b="1" dirty="0">
              <a:solidFill>
                <a:srgbClr val="007FAD"/>
              </a:solidFill>
              <a:latin typeface="微軟正黑體" panose="020B0604030504040204" pitchFamily="34" charset="-120"/>
              <a:ea typeface="微軟正黑體" panose="020B0604030504040204" pitchFamily="34" charset="-120"/>
            </a:endParaRPr>
          </a:p>
          <a:p>
            <a:pPr>
              <a:spcBef>
                <a:spcPct val="20000"/>
              </a:spcBef>
            </a:pPr>
            <a:r>
              <a:rPr kumimoji="1" lang="zh-TW" altLang="en-US" b="1" dirty="0" smtClean="0">
                <a:solidFill>
                  <a:srgbClr val="007FAD"/>
                </a:solidFill>
                <a:latin typeface="微軟正黑體" panose="020B0604030504040204" pitchFamily="34" charset="-120"/>
                <a:ea typeface="微軟正黑體" panose="020B0604030504040204" pitchFamily="34" charset="-120"/>
              </a:rPr>
              <a:t>報告地點：本中心</a:t>
            </a:r>
            <a:r>
              <a:rPr kumimoji="1" lang="en-US" altLang="zh-TW" b="1" dirty="0">
                <a:solidFill>
                  <a:srgbClr val="007FAD"/>
                </a:solidFill>
                <a:latin typeface="微軟正黑體" panose="020B0604030504040204" pitchFamily="34" charset="-120"/>
                <a:ea typeface="微軟正黑體" panose="020B0604030504040204" pitchFamily="34" charset="-120"/>
              </a:rPr>
              <a:t>5</a:t>
            </a:r>
            <a:r>
              <a:rPr kumimoji="1" lang="en-US" altLang="zh-TW" b="1" dirty="0" smtClean="0">
                <a:solidFill>
                  <a:srgbClr val="007FAD"/>
                </a:solidFill>
                <a:latin typeface="微軟正黑體" panose="020B0604030504040204" pitchFamily="34" charset="-120"/>
                <a:ea typeface="微軟正黑體" panose="020B0604030504040204" pitchFamily="34" charset="-120"/>
              </a:rPr>
              <a:t>01</a:t>
            </a:r>
            <a:r>
              <a:rPr kumimoji="1" lang="zh-TW" altLang="en-US" b="1" dirty="0" smtClean="0">
                <a:solidFill>
                  <a:srgbClr val="007FAD"/>
                </a:solidFill>
                <a:latin typeface="微軟正黑體" panose="020B0604030504040204" pitchFamily="34" charset="-120"/>
                <a:ea typeface="微軟正黑體" panose="020B0604030504040204" pitchFamily="34" charset="-120"/>
              </a:rPr>
              <a:t>會議室</a:t>
            </a:r>
            <a:endParaRPr lang="zh-TW" altLang="en-US" dirty="0"/>
          </a:p>
        </p:txBody>
      </p:sp>
    </p:spTree>
    <p:extLst>
      <p:ext uri="{BB962C8B-B14F-4D97-AF65-F5344CB8AC3E}">
        <p14:creationId xmlns:p14="http://schemas.microsoft.com/office/powerpoint/2010/main" val="773537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1483342" y="4508898"/>
            <a:ext cx="1467068" cy="400110"/>
          </a:xfrm>
          <a:prstGeom prst="rect">
            <a:avLst/>
          </a:prstGeom>
        </p:spPr>
        <p:txBody>
          <a:bodyPr wrap="none">
            <a:spAutoFit/>
          </a:bodyPr>
          <a:lstStyle/>
          <a:p>
            <a:pPr>
              <a:buClr>
                <a:srgbClr val="000000"/>
              </a:buClr>
              <a:defRPr/>
            </a:pPr>
            <a:r>
              <a:rPr lang="zh-TW" altLang="en-US" sz="2000" b="1" kern="100" dirty="0">
                <a:solidFill>
                  <a:schemeClr val="accent6">
                    <a:lumMod val="50000"/>
                  </a:schemeClr>
                </a:solidFill>
                <a:latin typeface="微軟正黑體" panose="020B0604030504040204" pitchFamily="34" charset="-120"/>
                <a:cs typeface="Times New Roman" panose="02020603050405020304" pitchFamily="18" charset="0"/>
                <a:sym typeface="Arial"/>
              </a:rPr>
              <a:t>檢查標準化</a:t>
            </a:r>
            <a:endParaRPr lang="zh-TW" altLang="zh-TW" sz="2000" b="1" kern="100" dirty="0">
              <a:solidFill>
                <a:schemeClr val="accent6">
                  <a:lumMod val="50000"/>
                </a:schemeClr>
              </a:solidFill>
              <a:latin typeface="微軟正黑體" panose="020B0604030504040204" pitchFamily="34" charset="-120"/>
              <a:cs typeface="Times New Roman" panose="02020603050405020304" pitchFamily="18" charset="0"/>
              <a:sym typeface="Arial"/>
            </a:endParaRPr>
          </a:p>
        </p:txBody>
      </p:sp>
      <p:sp>
        <p:nvSpPr>
          <p:cNvPr id="76" name="矩形 75">
            <a:extLst>
              <a:ext uri="{FF2B5EF4-FFF2-40B4-BE49-F238E27FC236}">
                <a16:creationId xmlns:a16="http://schemas.microsoft.com/office/drawing/2014/main" id="{AA8F5229-AD0E-4FF5-A813-B966FC6458AE}"/>
              </a:ext>
            </a:extLst>
          </p:cNvPr>
          <p:cNvSpPr/>
          <p:nvPr/>
        </p:nvSpPr>
        <p:spPr>
          <a:xfrm>
            <a:off x="1538674" y="2154983"/>
            <a:ext cx="3843338" cy="2185214"/>
          </a:xfrm>
          <a:prstGeom prst="rect">
            <a:avLst/>
          </a:prstGeom>
        </p:spPr>
        <p:txBody>
          <a:bodyPr wrap="square">
            <a:spAutoFit/>
          </a:bodyPr>
          <a:lstStyle/>
          <a:p>
            <a:pPr marL="342900" indent="-342900">
              <a:spcAft>
                <a:spcPts val="1200"/>
              </a:spcAft>
              <a:buClr>
                <a:srgbClr val="000000"/>
              </a:buClr>
              <a:buFont typeface="Wingdings" panose="05000000000000000000" pitchFamily="2" charset="2"/>
              <a:buChar char="ü"/>
              <a:defRPr/>
            </a:pPr>
            <a:r>
              <a:rPr kumimoji="1" lang="zh-TW" altLang="en-US" b="1" kern="0" dirty="0">
                <a:solidFill>
                  <a:srgbClr val="000000"/>
                </a:solidFill>
                <a:latin typeface="微軟正黑體" pitchFamily="34" charset="-120"/>
                <a:cs typeface="Arial"/>
                <a:sym typeface="Arial"/>
              </a:rPr>
              <a:t>因應礦場保安管理業務需要，於</a:t>
            </a:r>
            <a:r>
              <a:rPr kumimoji="1" lang="en-US" altLang="zh-TW" b="1" kern="0" dirty="0">
                <a:solidFill>
                  <a:srgbClr val="000000"/>
                </a:solidFill>
                <a:latin typeface="微軟正黑體" pitchFamily="34" charset="-120"/>
                <a:cs typeface="Arial"/>
                <a:sym typeface="Arial"/>
              </a:rPr>
              <a:t>106</a:t>
            </a:r>
            <a:r>
              <a:rPr kumimoji="1" lang="zh-TW" altLang="en-US" b="1" kern="0" dirty="0">
                <a:solidFill>
                  <a:srgbClr val="000000"/>
                </a:solidFill>
                <a:latin typeface="微軟正黑體" pitchFamily="34" charset="-120"/>
                <a:cs typeface="Arial"/>
                <a:sym typeface="Arial"/>
              </a:rPr>
              <a:t>年成立標準小組，滾動</a:t>
            </a:r>
            <a:r>
              <a:rPr kumimoji="1" lang="zh-TW" altLang="en-US" b="1" kern="0" dirty="0">
                <a:solidFill>
                  <a:srgbClr val="C00000"/>
                </a:solidFill>
                <a:latin typeface="微軟正黑體" pitchFamily="34" charset="-120"/>
                <a:cs typeface="Arial"/>
                <a:sym typeface="Arial"/>
              </a:rPr>
              <a:t>檢討礦場安全實務執行作法</a:t>
            </a:r>
            <a:r>
              <a:rPr kumimoji="1" lang="zh-TW" altLang="en-US" b="1" kern="0" dirty="0">
                <a:solidFill>
                  <a:srgbClr val="000000"/>
                </a:solidFill>
                <a:latin typeface="微軟正黑體" pitchFamily="34" charset="-120"/>
                <a:cs typeface="Arial"/>
                <a:sym typeface="Arial"/>
              </a:rPr>
              <a:t>及相關</a:t>
            </a:r>
            <a:r>
              <a:rPr kumimoji="1" lang="zh-TW" altLang="en-US" b="1" kern="0" dirty="0">
                <a:solidFill>
                  <a:srgbClr val="C00000"/>
                </a:solidFill>
                <a:latin typeface="微軟正黑體" pitchFamily="34" charset="-120"/>
                <a:cs typeface="Arial"/>
                <a:sym typeface="Arial"/>
              </a:rPr>
              <a:t>行政措施。</a:t>
            </a:r>
          </a:p>
          <a:p>
            <a:pPr marL="342900" indent="-342900">
              <a:spcAft>
                <a:spcPts val="1200"/>
              </a:spcAft>
              <a:buClr>
                <a:srgbClr val="000000"/>
              </a:buClr>
              <a:buFont typeface="Wingdings" panose="05000000000000000000" pitchFamily="2" charset="2"/>
              <a:buChar char="ü"/>
              <a:defRPr/>
            </a:pPr>
            <a:r>
              <a:rPr kumimoji="1" lang="zh-TW" altLang="en-US" b="1" kern="0" dirty="0">
                <a:solidFill>
                  <a:srgbClr val="000000"/>
                </a:solidFill>
                <a:latin typeface="微軟正黑體" pitchFamily="34" charset="-120"/>
                <a:cs typeface="Arial"/>
                <a:sym typeface="Arial"/>
              </a:rPr>
              <a:t>標準化小組定期召開會議研討礦場相關安全管理事項與措施，迄今已辦理</a:t>
            </a:r>
            <a:r>
              <a:rPr kumimoji="1" lang="en-US" altLang="zh-TW" b="1" kern="0" dirty="0" smtClean="0">
                <a:solidFill>
                  <a:srgbClr val="000000"/>
                </a:solidFill>
                <a:latin typeface="微軟正黑體" pitchFamily="34" charset="-120"/>
                <a:cs typeface="Arial"/>
                <a:sym typeface="Arial"/>
              </a:rPr>
              <a:t>48</a:t>
            </a:r>
            <a:r>
              <a:rPr kumimoji="1" lang="zh-TW" altLang="en-US" b="1" kern="0" dirty="0" smtClean="0">
                <a:solidFill>
                  <a:srgbClr val="000000"/>
                </a:solidFill>
                <a:latin typeface="微軟正黑體" pitchFamily="34" charset="-120"/>
                <a:cs typeface="Arial"/>
                <a:sym typeface="Arial"/>
              </a:rPr>
              <a:t>次</a:t>
            </a:r>
            <a:r>
              <a:rPr kumimoji="1" lang="zh-TW" altLang="en-US" b="1" kern="0" dirty="0">
                <a:solidFill>
                  <a:srgbClr val="000000"/>
                </a:solidFill>
                <a:latin typeface="微軟正黑體" pitchFamily="34" charset="-120"/>
                <a:cs typeface="Arial"/>
                <a:sym typeface="Arial"/>
              </a:rPr>
              <a:t>會議。</a:t>
            </a:r>
            <a:endParaRPr kumimoji="1" lang="en-US" altLang="zh-TW" b="1" kern="0" dirty="0">
              <a:solidFill>
                <a:srgbClr val="000000"/>
              </a:solidFill>
              <a:latin typeface="微軟正黑體" pitchFamily="34" charset="-120"/>
              <a:cs typeface="Arial"/>
              <a:sym typeface="Arial"/>
            </a:endParaRPr>
          </a:p>
        </p:txBody>
      </p:sp>
      <p:sp>
        <p:nvSpPr>
          <p:cNvPr id="79" name="矩形 78">
            <a:extLst>
              <a:ext uri="{FF2B5EF4-FFF2-40B4-BE49-F238E27FC236}">
                <a16:creationId xmlns:a16="http://schemas.microsoft.com/office/drawing/2014/main" id="{AA8F5229-AD0E-4FF5-A813-B966FC6458AE}"/>
              </a:ext>
            </a:extLst>
          </p:cNvPr>
          <p:cNvSpPr/>
          <p:nvPr/>
        </p:nvSpPr>
        <p:spPr>
          <a:xfrm>
            <a:off x="1606143" y="5049691"/>
            <a:ext cx="3708400" cy="1200329"/>
          </a:xfrm>
          <a:prstGeom prst="rect">
            <a:avLst/>
          </a:prstGeom>
        </p:spPr>
        <p:txBody>
          <a:bodyPr>
            <a:spAutoFit/>
          </a:bodyPr>
          <a:lstStyle/>
          <a:p>
            <a:pPr>
              <a:spcAft>
                <a:spcPts val="1200"/>
              </a:spcAft>
              <a:buClr>
                <a:srgbClr val="000000"/>
              </a:buClr>
              <a:defRPr/>
            </a:pPr>
            <a:r>
              <a:rPr kumimoji="1" lang="zh-TW" altLang="en-US" b="1" kern="0" dirty="0">
                <a:latin typeface="微軟正黑體" pitchFamily="34" charset="-120"/>
                <a:cs typeface="Arial"/>
                <a:sym typeface="Arial"/>
              </a:rPr>
              <a:t>盤點法規並將檢查項目及工作進行標準化及正規化，與訂定相關檢查作業要點與流程，使礦場監督員有所依循。</a:t>
            </a:r>
          </a:p>
        </p:txBody>
      </p:sp>
      <p:sp>
        <p:nvSpPr>
          <p:cNvPr id="16" name="圓角矩形 15"/>
          <p:cNvSpPr/>
          <p:nvPr/>
        </p:nvSpPr>
        <p:spPr>
          <a:xfrm>
            <a:off x="8473175" y="2600444"/>
            <a:ext cx="1498862" cy="8012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1600" b="1" dirty="0"/>
              <a:t>礦場安全法相關規定研修</a:t>
            </a:r>
          </a:p>
        </p:txBody>
      </p:sp>
      <p:sp>
        <p:nvSpPr>
          <p:cNvPr id="17" name="圓角矩形 16"/>
          <p:cNvSpPr/>
          <p:nvPr/>
        </p:nvSpPr>
        <p:spPr>
          <a:xfrm>
            <a:off x="6377564" y="2600444"/>
            <a:ext cx="1498862" cy="8012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t>礦場災害防救事項</a:t>
            </a:r>
          </a:p>
        </p:txBody>
      </p:sp>
      <p:sp>
        <p:nvSpPr>
          <p:cNvPr id="18" name="圓角矩形 17"/>
          <p:cNvSpPr/>
          <p:nvPr/>
        </p:nvSpPr>
        <p:spPr>
          <a:xfrm>
            <a:off x="8473175" y="1335703"/>
            <a:ext cx="1498862" cy="80127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b="1" dirty="0"/>
              <a:t>安全申辦及管理系統建置及優化</a:t>
            </a:r>
          </a:p>
        </p:txBody>
      </p:sp>
      <p:sp>
        <p:nvSpPr>
          <p:cNvPr id="20" name="圓角矩形 19"/>
          <p:cNvSpPr/>
          <p:nvPr/>
        </p:nvSpPr>
        <p:spPr>
          <a:xfrm>
            <a:off x="6380915" y="1326494"/>
            <a:ext cx="1498862" cy="80127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600" b="1" dirty="0"/>
              <a:t>礦場安全檢查工作及計畫</a:t>
            </a:r>
          </a:p>
        </p:txBody>
      </p:sp>
      <p:pic>
        <p:nvPicPr>
          <p:cNvPr id="22" name="圖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020" y="1928346"/>
            <a:ext cx="848052" cy="848052"/>
          </a:xfrm>
          <a:prstGeom prst="rect">
            <a:avLst/>
          </a:prstGeom>
        </p:spPr>
      </p:pic>
      <p:pic>
        <p:nvPicPr>
          <p:cNvPr id="23" name="Picture 2"/>
          <p:cNvPicPr>
            <a:picLocks noChangeAspect="1" noChangeArrowheads="1"/>
          </p:cNvPicPr>
          <p:nvPr/>
        </p:nvPicPr>
        <p:blipFill rotWithShape="1">
          <a:blip r:embed="rId3" cstate="screen"/>
          <a:srcRect b="5605"/>
          <a:stretch/>
        </p:blipFill>
        <p:spPr bwMode="auto">
          <a:xfrm>
            <a:off x="6177973" y="3572002"/>
            <a:ext cx="4275201" cy="2273902"/>
          </a:xfrm>
          <a:prstGeom prst="rect">
            <a:avLst/>
          </a:prstGeom>
          <a:noFill/>
          <a:ln w="9525">
            <a:noFill/>
            <a:miter lim="800000"/>
            <a:headEnd/>
            <a:tailEnd/>
          </a:ln>
        </p:spPr>
      </p:pic>
      <p:sp>
        <p:nvSpPr>
          <p:cNvPr id="24" name="矩形 23"/>
          <p:cNvSpPr/>
          <p:nvPr/>
        </p:nvSpPr>
        <p:spPr>
          <a:xfrm>
            <a:off x="7299910" y="5900719"/>
            <a:ext cx="2031325" cy="338554"/>
          </a:xfrm>
          <a:prstGeom prst="rect">
            <a:avLst/>
          </a:prstGeom>
          <a:ln w="19050"/>
        </p:spPr>
        <p:style>
          <a:lnRef idx="2">
            <a:schemeClr val="accent5"/>
          </a:lnRef>
          <a:fillRef idx="1">
            <a:schemeClr val="lt1"/>
          </a:fillRef>
          <a:effectRef idx="0">
            <a:schemeClr val="accent5"/>
          </a:effectRef>
          <a:fontRef idx="minor">
            <a:schemeClr val="dk1"/>
          </a:fontRef>
        </p:style>
        <p:txBody>
          <a:bodyPr wrap="none">
            <a:spAutoFit/>
          </a:bodyPr>
          <a:lstStyle/>
          <a:p>
            <a:pPr>
              <a:buFontTx/>
              <a:buNone/>
              <a:defRPr/>
            </a:pPr>
            <a:r>
              <a:rPr lang="zh-TW" altLang="en-US" sz="1600" b="1" kern="100" dirty="0">
                <a:latin typeface="微軟正黑體" panose="020B0604030504040204" pitchFamily="34" charset="-120"/>
                <a:ea typeface="微軟正黑體" panose="020B0604030504040204" pitchFamily="34" charset="-120"/>
                <a:cs typeface="Times New Roman" panose="02020603050405020304" pitchFamily="18" charset="0"/>
              </a:rPr>
              <a:t>安全檢查作業流程圖</a:t>
            </a:r>
            <a:endParaRPr lang="zh-TW"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973155E0-A387-4BBF-8EC6-C5F222C3C6D8}" type="slidenum">
              <a:rPr lang="zh-TW" altLang="en-US" smtClean="0"/>
              <a:pPr>
                <a:defRPr/>
              </a:pPr>
              <a:t>10</a:t>
            </a:fld>
            <a:endParaRPr lang="zh-TW" altLang="en-US"/>
          </a:p>
        </p:txBody>
      </p:sp>
      <p:sp>
        <p:nvSpPr>
          <p:cNvPr id="26" name="矩形 25">
            <a:extLst>
              <a:ext uri="{FF2B5EF4-FFF2-40B4-BE49-F238E27FC236}">
                <a16:creationId xmlns:a16="http://schemas.microsoft.com/office/drawing/2014/main" id="{A71D3279-DBA9-4DCD-9FFC-21C86610EC21}"/>
              </a:ext>
            </a:extLst>
          </p:cNvPr>
          <p:cNvSpPr/>
          <p:nvPr/>
        </p:nvSpPr>
        <p:spPr>
          <a:xfrm>
            <a:off x="3305175" y="148503"/>
            <a:ext cx="6457950"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參、</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礦場安全管理精</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進作為</a:t>
            </a:r>
          </a:p>
        </p:txBody>
      </p:sp>
      <p:sp>
        <p:nvSpPr>
          <p:cNvPr id="29" name="矩形 5"/>
          <p:cNvSpPr>
            <a:spLocks noChangeArrowheads="1"/>
          </p:cNvSpPr>
          <p:nvPr/>
        </p:nvSpPr>
        <p:spPr bwMode="auto">
          <a:xfrm>
            <a:off x="122239" y="1031140"/>
            <a:ext cx="52597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a:lnSpc>
                <a:spcPct val="100000"/>
              </a:lnSpc>
              <a:spcBef>
                <a:spcPct val="0"/>
              </a:spcBef>
              <a:buNone/>
            </a:pPr>
            <a:r>
              <a:rPr lang="en-US" altLang="zh-TW" b="1" dirty="0">
                <a:solidFill>
                  <a:srgbClr val="333F50"/>
                </a:solidFill>
                <a:latin typeface="微軟正黑體" panose="020B0604030504040204" pitchFamily="34" charset="-120"/>
                <a:sym typeface="Arial" panose="020B0604020202020204" pitchFamily="34" charset="0"/>
              </a:rPr>
              <a:t>3.1 </a:t>
            </a:r>
            <a:r>
              <a:rPr lang="zh-TW" altLang="en-US" b="1" dirty="0">
                <a:solidFill>
                  <a:srgbClr val="333F50"/>
                </a:solidFill>
                <a:latin typeface="微軟正黑體" panose="020B0604030504040204" pitchFamily="34" charset="-120"/>
                <a:sym typeface="Arial" panose="020B0604020202020204" pitchFamily="34" charset="0"/>
              </a:rPr>
              <a:t>礦場</a:t>
            </a:r>
            <a:r>
              <a:rPr lang="en-US" altLang="zh-TW" b="1" dirty="0">
                <a:solidFill>
                  <a:srgbClr val="333F50"/>
                </a:solidFill>
                <a:latin typeface="微軟正黑體" panose="020B0604030504040204" pitchFamily="34" charset="-120"/>
                <a:sym typeface="Arial" panose="020B0604020202020204" pitchFamily="34" charset="0"/>
              </a:rPr>
              <a:t>/</a:t>
            </a:r>
            <a:r>
              <a:rPr lang="zh-TW" altLang="en-US" b="1" dirty="0">
                <a:solidFill>
                  <a:srgbClr val="333F50"/>
                </a:solidFill>
                <a:latin typeface="微軟正黑體" panose="020B0604030504040204" pitchFamily="34" charset="-120"/>
                <a:sym typeface="Arial" panose="020B0604020202020204" pitchFamily="34" charset="0"/>
              </a:rPr>
              <a:t>區監測工作標準化小組</a:t>
            </a:r>
          </a:p>
        </p:txBody>
      </p:sp>
      <p:sp>
        <p:nvSpPr>
          <p:cNvPr id="30" name="矩形 29"/>
          <p:cNvSpPr/>
          <p:nvPr/>
        </p:nvSpPr>
        <p:spPr>
          <a:xfrm>
            <a:off x="1388370" y="1679011"/>
            <a:ext cx="1723549" cy="400110"/>
          </a:xfrm>
          <a:prstGeom prst="rect">
            <a:avLst/>
          </a:prstGeom>
        </p:spPr>
        <p:txBody>
          <a:bodyPr wrap="none">
            <a:spAutoFit/>
          </a:bodyPr>
          <a:lstStyle/>
          <a:p>
            <a:pPr>
              <a:buClr>
                <a:srgbClr val="000000"/>
              </a:buClr>
              <a:defRPr/>
            </a:pPr>
            <a:r>
              <a:rPr lang="zh-TW" altLang="en-US" sz="2000" b="1" kern="100" dirty="0">
                <a:solidFill>
                  <a:schemeClr val="accent1"/>
                </a:solidFill>
                <a:latin typeface="微軟正黑體" panose="020B0604030504040204" pitchFamily="34" charset="-120"/>
                <a:cs typeface="Times New Roman" panose="02020603050405020304" pitchFamily="18" charset="0"/>
                <a:sym typeface="Arial"/>
              </a:rPr>
              <a:t>小組工作任務</a:t>
            </a:r>
          </a:p>
        </p:txBody>
      </p:sp>
      <p:pic>
        <p:nvPicPr>
          <p:cNvPr id="31" name="圖片 24"/>
          <p:cNvPicPr>
            <a:picLocks noChangeAspect="1"/>
          </p:cNvPicPr>
          <p:nvPr/>
        </p:nvPicPr>
        <p:blipFill>
          <a:blip r:embed="rId4">
            <a:extLst>
              <a:ext uri="{28A0092B-C50C-407E-A947-70E740481C1C}">
                <a14:useLocalDpi xmlns:a14="http://schemas.microsoft.com/office/drawing/2010/main" val="0"/>
              </a:ext>
            </a:extLst>
          </a:blip>
          <a:srcRect l="32001" r="32072"/>
          <a:stretch>
            <a:fillRect/>
          </a:stretch>
        </p:blipFill>
        <p:spPr bwMode="auto">
          <a:xfrm>
            <a:off x="928811" y="1551194"/>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圖片 24"/>
          <p:cNvPicPr>
            <a:picLocks noChangeAspect="1"/>
          </p:cNvPicPr>
          <p:nvPr/>
        </p:nvPicPr>
        <p:blipFill>
          <a:blip r:embed="rId4">
            <a:extLst>
              <a:ext uri="{28A0092B-C50C-407E-A947-70E740481C1C}">
                <a14:useLocalDpi xmlns:a14="http://schemas.microsoft.com/office/drawing/2010/main" val="0"/>
              </a:ext>
            </a:extLst>
          </a:blip>
          <a:srcRect l="32001" r="32072"/>
          <a:stretch>
            <a:fillRect/>
          </a:stretch>
        </p:blipFill>
        <p:spPr bwMode="auto">
          <a:xfrm>
            <a:off x="952603" y="4416060"/>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46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a:extLst>
              <a:ext uri="{FF2B5EF4-FFF2-40B4-BE49-F238E27FC236}">
                <a16:creationId xmlns:a16="http://schemas.microsoft.com/office/drawing/2014/main" id="{B117F1EA-F1AD-4B87-A681-328FDBD0FC8E}"/>
              </a:ext>
            </a:extLst>
          </p:cNvPr>
          <p:cNvSpPr/>
          <p:nvPr/>
        </p:nvSpPr>
        <p:spPr>
          <a:xfrm>
            <a:off x="3771900" y="138114"/>
            <a:ext cx="5659438" cy="708025"/>
          </a:xfrm>
          <a:prstGeom prst="rect">
            <a:avLst/>
          </a:prstGeom>
        </p:spPr>
        <p:txBody>
          <a:bodyPr>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參</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礦業管理精進作為</a:t>
            </a:r>
          </a:p>
        </p:txBody>
      </p:sp>
      <p:pic>
        <p:nvPicPr>
          <p:cNvPr id="22" name="Google Shape;1477;p16"/>
          <p:cNvPicPr preferRelativeResize="0"/>
          <p:nvPr/>
        </p:nvPicPr>
        <p:blipFill rotWithShape="1">
          <a:blip r:embed="rId2">
            <a:alphaModFix/>
          </a:blip>
          <a:srcRect/>
          <a:stretch/>
        </p:blipFill>
        <p:spPr>
          <a:xfrm>
            <a:off x="202622" y="1972292"/>
            <a:ext cx="2467145" cy="1819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圖片 22"/>
          <p:cNvPicPr>
            <a:picLocks noChangeAspect="1"/>
          </p:cNvPicPr>
          <p:nvPr/>
        </p:nvPicPr>
        <p:blipFill>
          <a:blip r:embed="rId3"/>
          <a:stretch>
            <a:fillRect/>
          </a:stretch>
        </p:blipFill>
        <p:spPr>
          <a:xfrm>
            <a:off x="2751571" y="2473391"/>
            <a:ext cx="6920458" cy="3484056"/>
          </a:xfrm>
          <a:prstGeom prst="rect">
            <a:avLst/>
          </a:prstGeom>
        </p:spPr>
      </p:pic>
      <p:sp>
        <p:nvSpPr>
          <p:cNvPr id="24" name="矩形 23"/>
          <p:cNvSpPr/>
          <p:nvPr/>
        </p:nvSpPr>
        <p:spPr>
          <a:xfrm>
            <a:off x="434090" y="3763186"/>
            <a:ext cx="1975492" cy="461665"/>
          </a:xfrm>
          <a:prstGeom prst="rect">
            <a:avLst/>
          </a:prstGeom>
        </p:spPr>
        <p:txBody>
          <a:bodyPr wrap="square">
            <a:spAutoFit/>
          </a:bodyPr>
          <a:lstStyle/>
          <a:p>
            <a:pPr>
              <a:spcBef>
                <a:spcPct val="0"/>
              </a:spcBef>
              <a:spcAft>
                <a:spcPts val="600"/>
              </a:spcAft>
              <a:defRPr/>
            </a:pPr>
            <a:r>
              <a:rPr lang="zh-TW" altLang="en-US" sz="1200" b="1" dirty="0">
                <a:latin typeface="微軟正黑體" panose="020B0604030504040204" pitchFamily="34" charset="-120"/>
                <a:ea typeface="微軟正黑體" panose="020B0604030504040204" pitchFamily="34" charset="-120"/>
              </a:rPr>
              <a:t>專家</a:t>
            </a:r>
            <a:r>
              <a:rPr lang="en-US" altLang="zh-TW" sz="1200" b="1" dirty="0">
                <a:latin typeface="微軟正黑體" panose="020B0604030504040204" pitchFamily="34" charset="-120"/>
                <a:ea typeface="微軟正黑體" panose="020B0604030504040204" pitchFamily="34" charset="-120"/>
              </a:rPr>
              <a:t>111.11.16</a:t>
            </a:r>
            <a:r>
              <a:rPr lang="zh-TW" altLang="en-US" sz="1200" b="1" dirty="0">
                <a:latin typeface="微軟正黑體" panose="020B0604030504040204" pitchFamily="34" charset="-120"/>
                <a:ea typeface="微軟正黑體" panose="020B0604030504040204" pitchFamily="34" charset="-120"/>
              </a:rPr>
              <a:t>至油氣礦場查看井場噴流試驗作業</a:t>
            </a:r>
            <a:endParaRPr lang="en-US" altLang="zh-TW" sz="1200" b="1" dirty="0">
              <a:latin typeface="微軟正黑體" panose="020B0604030504040204" pitchFamily="34" charset="-120"/>
              <a:ea typeface="微軟正黑體" panose="020B0604030504040204" pitchFamily="34" charset="-120"/>
            </a:endParaRPr>
          </a:p>
        </p:txBody>
      </p:sp>
      <p:pic>
        <p:nvPicPr>
          <p:cNvPr id="25" name="圖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467" y="1164440"/>
            <a:ext cx="2537949" cy="1903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extBox 9">
            <a:extLst>
              <a:ext uri="{FF2B5EF4-FFF2-40B4-BE49-F238E27FC236}">
                <a16:creationId xmlns:a16="http://schemas.microsoft.com/office/drawing/2014/main" id="{7C5456B0-D7BB-4D83-A396-404DEC046B65}"/>
              </a:ext>
            </a:extLst>
          </p:cNvPr>
          <p:cNvSpPr txBox="1"/>
          <p:nvPr/>
        </p:nvSpPr>
        <p:spPr>
          <a:xfrm>
            <a:off x="9715145" y="3047503"/>
            <a:ext cx="2232592" cy="461665"/>
          </a:xfrm>
          <a:prstGeom prst="rect">
            <a:avLst/>
          </a:prstGeom>
          <a:noFill/>
        </p:spPr>
        <p:txBody>
          <a:bodyPr wrap="square" lIns="0" rIns="0" rtlCol="0" anchor="b">
            <a:spAutoFit/>
          </a:bodyPr>
          <a:lstStyle/>
          <a:p>
            <a:r>
              <a:rPr lang="zh-TW" altLang="en-US" sz="1200" b="1" noProof="1">
                <a:latin typeface="+mn-ea"/>
              </a:rPr>
              <a:t>各機關</a:t>
            </a:r>
            <a:r>
              <a:rPr lang="en-US" altLang="zh-TW" sz="1200" b="1" noProof="1">
                <a:latin typeface="+mn-ea"/>
              </a:rPr>
              <a:t>113.9.13</a:t>
            </a:r>
            <a:r>
              <a:rPr lang="zh-TW" altLang="en-US" sz="1200" b="1" noProof="1">
                <a:latin typeface="+mn-ea"/>
              </a:rPr>
              <a:t>和仁白雲石礦</a:t>
            </a:r>
            <a:r>
              <a:rPr lang="en-US" altLang="zh-TW" sz="1200" b="1" noProof="1">
                <a:latin typeface="+mn-ea"/>
              </a:rPr>
              <a:t>-</a:t>
            </a:r>
            <a:r>
              <a:rPr lang="zh-TW" altLang="en-US" sz="1200" b="1" noProof="1">
                <a:latin typeface="+mn-ea"/>
              </a:rPr>
              <a:t>現場檢查開採階段與植生現況</a:t>
            </a:r>
            <a:endParaRPr lang="en-US" altLang="zh-TW" sz="1200" b="1" noProof="1">
              <a:latin typeface="+mn-ea"/>
            </a:endParaRPr>
          </a:p>
        </p:txBody>
      </p:sp>
      <p:pic>
        <p:nvPicPr>
          <p:cNvPr id="27" name="Picture 2" descr="S__24100890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622" y="4289995"/>
            <a:ext cx="2339611" cy="1756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381554" y="6015745"/>
            <a:ext cx="1895108" cy="276999"/>
          </a:xfrm>
          <a:prstGeom prst="rect">
            <a:avLst/>
          </a:prstGeom>
        </p:spPr>
        <p:txBody>
          <a:bodyPr wrap="square">
            <a:spAutoFit/>
          </a:bodyPr>
          <a:lstStyle/>
          <a:p>
            <a:pPr>
              <a:spcBef>
                <a:spcPct val="0"/>
              </a:spcBef>
              <a:spcAft>
                <a:spcPts val="600"/>
              </a:spcAft>
              <a:defRPr/>
            </a:pPr>
            <a:r>
              <a:rPr lang="zh-TW" altLang="en-US" sz="1200" b="1" dirty="0">
                <a:latin typeface="微軟正黑體" panose="020B0604030504040204" pitchFamily="34" charset="-120"/>
                <a:ea typeface="微軟正黑體" panose="020B0604030504040204" pitchFamily="34" charset="-120"/>
              </a:rPr>
              <a:t>檢查和平石礦旋碎機設備</a:t>
            </a:r>
            <a:endParaRPr lang="en-US" altLang="zh-TW" sz="1200" b="1" dirty="0">
              <a:latin typeface="微軟正黑體" panose="020B0604030504040204" pitchFamily="34" charset="-120"/>
              <a:ea typeface="微軟正黑體" panose="020B0604030504040204" pitchFamily="34" charset="-120"/>
            </a:endParaRPr>
          </a:p>
        </p:txBody>
      </p:sp>
      <p:pic>
        <p:nvPicPr>
          <p:cNvPr id="29" name="Picture 3" descr="S__24199265_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2467" y="3630986"/>
            <a:ext cx="2537949" cy="1904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9781599" y="5535808"/>
            <a:ext cx="2361868" cy="276999"/>
          </a:xfrm>
          <a:prstGeom prst="rect">
            <a:avLst/>
          </a:prstGeom>
        </p:spPr>
        <p:txBody>
          <a:bodyPr wrap="square">
            <a:spAutoFit/>
          </a:bodyPr>
          <a:lstStyle/>
          <a:p>
            <a:pPr>
              <a:spcBef>
                <a:spcPct val="0"/>
              </a:spcBef>
              <a:spcAft>
                <a:spcPts val="600"/>
              </a:spcAft>
              <a:defRPr/>
            </a:pPr>
            <a:r>
              <a:rPr lang="zh-TW" altLang="en-US" sz="1200" b="1" dirty="0">
                <a:latin typeface="微軟正黑體" panose="020B0604030504040204" pitchFamily="34" charset="-120"/>
                <a:ea typeface="微軟正黑體" panose="020B0604030504040204" pitchFamily="34" charset="-120"/>
              </a:rPr>
              <a:t>巡查大濁水礦場舊採跡現況</a:t>
            </a:r>
            <a:endParaRPr lang="en-US" altLang="zh-TW" sz="1200" b="1" dirty="0">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id="{AA8F5229-AD0E-4FF5-A813-B966FC6458AE}"/>
              </a:ext>
            </a:extLst>
          </p:cNvPr>
          <p:cNvSpPr/>
          <p:nvPr/>
        </p:nvSpPr>
        <p:spPr>
          <a:xfrm>
            <a:off x="2990923" y="1531083"/>
            <a:ext cx="6724222" cy="923330"/>
          </a:xfrm>
          <a:prstGeom prst="rect">
            <a:avLst/>
          </a:prstGeom>
        </p:spPr>
        <p:txBody>
          <a:bodyPr wrap="square">
            <a:spAutoFit/>
          </a:bodyPr>
          <a:lstStyle/>
          <a:p>
            <a:pPr>
              <a:defRPr/>
            </a:pPr>
            <a:r>
              <a:rPr kumimoji="1" lang="zh-TW" altLang="en-US" b="1" dirty="0">
                <a:latin typeface="微軟正黑體" pitchFamily="34" charset="-120"/>
                <a:ea typeface="微軟正黑體" panose="020B0604030504040204" pitchFamily="34" charset="-120"/>
              </a:rPr>
              <a:t>本中心依</a:t>
            </a:r>
            <a:r>
              <a:rPr kumimoji="1" lang="en-US" altLang="zh-TW" b="1" dirty="0">
                <a:latin typeface="微軟正黑體" pitchFamily="34" charset="-120"/>
                <a:ea typeface="微軟正黑體" panose="020B0604030504040204" pitchFamily="34" charset="-120"/>
              </a:rPr>
              <a:t>『</a:t>
            </a:r>
            <a:r>
              <a:rPr kumimoji="1" lang="zh-TW" altLang="en-US" b="1" dirty="0">
                <a:latin typeface="微軟正黑體" pitchFamily="34" charset="-120"/>
                <a:ea typeface="微軟正黑體" panose="020B0604030504040204" pitchFamily="34" charset="-120"/>
              </a:rPr>
              <a:t>礦場安全法</a:t>
            </a:r>
            <a:r>
              <a:rPr kumimoji="1" lang="en-US" altLang="zh-TW" b="1" dirty="0">
                <a:latin typeface="微軟正黑體" pitchFamily="34" charset="-120"/>
                <a:ea typeface="微軟正黑體" panose="020B0604030504040204" pitchFamily="34" charset="-120"/>
              </a:rPr>
              <a:t>』</a:t>
            </a:r>
            <a:r>
              <a:rPr kumimoji="1" lang="zh-TW" altLang="en-US" b="1" dirty="0">
                <a:latin typeface="微軟正黑體" pitchFamily="34" charset="-120"/>
                <a:ea typeface="微軟正黑體" panose="020B0604030504040204" pitchFamily="34" charset="-120"/>
              </a:rPr>
              <a:t>執行礦場監督工作，為精進相關安全檢查管理方式，與強化機關橫向聯繫及導入專家知能等面向，目前將礦場安全檢查模式，就不同性質檢查類型區分為</a:t>
            </a:r>
            <a:r>
              <a:rPr kumimoji="1" lang="en-US" altLang="zh-TW" b="1" dirty="0">
                <a:latin typeface="微軟正黑體" pitchFamily="34" charset="-120"/>
                <a:ea typeface="微軟正黑體" panose="020B0604030504040204" pitchFamily="34" charset="-120"/>
              </a:rPr>
              <a:t>4</a:t>
            </a:r>
            <a:r>
              <a:rPr kumimoji="1" lang="zh-TW" altLang="en-US" b="1" dirty="0">
                <a:latin typeface="微軟正黑體" pitchFamily="34" charset="-120"/>
                <a:ea typeface="微軟正黑體" panose="020B0604030504040204" pitchFamily="34" charset="-120"/>
              </a:rPr>
              <a:t>種。</a:t>
            </a:r>
            <a:endParaRPr kumimoji="1" lang="en-US" altLang="zh-TW" b="1" dirty="0">
              <a:latin typeface="微軟正黑體"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973155E0-A387-4BBF-8EC6-C5F222C3C6D8}" type="slidenum">
              <a:rPr lang="zh-TW" altLang="en-US" smtClean="0"/>
              <a:pPr>
                <a:defRPr/>
              </a:pPr>
              <a:t>11</a:t>
            </a:fld>
            <a:endParaRPr lang="zh-TW" altLang="en-US"/>
          </a:p>
        </p:txBody>
      </p:sp>
      <p:sp>
        <p:nvSpPr>
          <p:cNvPr id="20" name="矩形 5"/>
          <p:cNvSpPr>
            <a:spLocks noChangeArrowheads="1"/>
          </p:cNvSpPr>
          <p:nvPr/>
        </p:nvSpPr>
        <p:spPr bwMode="auto">
          <a:xfrm>
            <a:off x="122239" y="1031140"/>
            <a:ext cx="4382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a:lnSpc>
                <a:spcPct val="100000"/>
              </a:lnSpc>
              <a:spcBef>
                <a:spcPct val="0"/>
              </a:spcBef>
              <a:buNone/>
            </a:pPr>
            <a:r>
              <a:rPr lang="en-US" altLang="zh-TW" b="1" dirty="0">
                <a:solidFill>
                  <a:srgbClr val="333F50"/>
                </a:solidFill>
                <a:latin typeface="微軟正黑體" panose="020B0604030504040204" pitchFamily="34" charset="-120"/>
                <a:sym typeface="Arial" panose="020B0604020202020204" pitchFamily="34" charset="0"/>
              </a:rPr>
              <a:t>3.2 </a:t>
            </a:r>
            <a:r>
              <a:rPr lang="zh-TW" altLang="en-US" b="1" dirty="0">
                <a:solidFill>
                  <a:srgbClr val="333F50"/>
                </a:solidFill>
                <a:latin typeface="微軟正黑體" panose="020B0604030504040204" pitchFamily="34" charset="-120"/>
                <a:sym typeface="Arial" panose="020B0604020202020204" pitchFamily="34" charset="0"/>
              </a:rPr>
              <a:t>礦場安全檢查方式革新</a:t>
            </a:r>
          </a:p>
        </p:txBody>
      </p:sp>
      <p:sp>
        <p:nvSpPr>
          <p:cNvPr id="21" name="矩形 20"/>
          <p:cNvSpPr/>
          <p:nvPr/>
        </p:nvSpPr>
        <p:spPr>
          <a:xfrm>
            <a:off x="1852048" y="1512105"/>
            <a:ext cx="1210588" cy="400110"/>
          </a:xfrm>
          <a:prstGeom prst="rect">
            <a:avLst/>
          </a:prstGeom>
        </p:spPr>
        <p:txBody>
          <a:bodyPr wrap="none">
            <a:spAutoFit/>
          </a:bodyPr>
          <a:lstStyle/>
          <a:p>
            <a:pPr>
              <a:buClr>
                <a:srgbClr val="000000"/>
              </a:buClr>
              <a:defRPr/>
            </a:pPr>
            <a:r>
              <a:rPr lang="zh-TW" altLang="en-US" sz="2000" b="1" kern="100" dirty="0">
                <a:solidFill>
                  <a:schemeClr val="accent1"/>
                </a:solidFill>
                <a:latin typeface="微軟正黑體" panose="020B0604030504040204" pitchFamily="34" charset="-120"/>
                <a:cs typeface="Times New Roman" panose="02020603050405020304" pitchFamily="18" charset="0"/>
                <a:sym typeface="Arial"/>
              </a:rPr>
              <a:t>工作說明</a:t>
            </a:r>
          </a:p>
        </p:txBody>
      </p:sp>
      <p:pic>
        <p:nvPicPr>
          <p:cNvPr id="34" name="圖片 24"/>
          <p:cNvPicPr>
            <a:picLocks noChangeAspect="1"/>
          </p:cNvPicPr>
          <p:nvPr/>
        </p:nvPicPr>
        <p:blipFill>
          <a:blip r:embed="rId7">
            <a:extLst>
              <a:ext uri="{28A0092B-C50C-407E-A947-70E740481C1C}">
                <a14:useLocalDpi xmlns:a14="http://schemas.microsoft.com/office/drawing/2010/main" val="0"/>
              </a:ext>
            </a:extLst>
          </a:blip>
          <a:srcRect l="32001" r="32072"/>
          <a:stretch>
            <a:fillRect/>
          </a:stretch>
        </p:blipFill>
        <p:spPr bwMode="auto">
          <a:xfrm>
            <a:off x="1421836" y="1477227"/>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291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p:cNvPicPr>
            <a:picLocks noChangeAspect="1"/>
          </p:cNvPicPr>
          <p:nvPr/>
        </p:nvPicPr>
        <p:blipFill>
          <a:blip r:embed="rId2"/>
          <a:stretch>
            <a:fillRect/>
          </a:stretch>
        </p:blipFill>
        <p:spPr>
          <a:xfrm>
            <a:off x="6344562" y="2918055"/>
            <a:ext cx="5384645" cy="3315102"/>
          </a:xfrm>
          <a:prstGeom prst="rect">
            <a:avLst/>
          </a:prstGeom>
        </p:spPr>
      </p:pic>
      <p:sp>
        <p:nvSpPr>
          <p:cNvPr id="54" name="矩形 53">
            <a:extLst>
              <a:ext uri="{FF2B5EF4-FFF2-40B4-BE49-F238E27FC236}">
                <a16:creationId xmlns:a16="http://schemas.microsoft.com/office/drawing/2014/main" id="{B117F1EA-F1AD-4B87-A681-328FDBD0FC8E}"/>
              </a:ext>
            </a:extLst>
          </p:cNvPr>
          <p:cNvSpPr/>
          <p:nvPr/>
        </p:nvSpPr>
        <p:spPr>
          <a:xfrm>
            <a:off x="3771900" y="138114"/>
            <a:ext cx="5659438" cy="708025"/>
          </a:xfrm>
          <a:prstGeom prst="rect">
            <a:avLst/>
          </a:prstGeom>
        </p:spPr>
        <p:txBody>
          <a:bodyPr>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參</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礦業管理精進作為</a:t>
            </a:r>
          </a:p>
        </p:txBody>
      </p:sp>
      <p:sp>
        <p:nvSpPr>
          <p:cNvPr id="19" name="矩形 18"/>
          <p:cNvSpPr/>
          <p:nvPr/>
        </p:nvSpPr>
        <p:spPr>
          <a:xfrm>
            <a:off x="1321039" y="1628715"/>
            <a:ext cx="3293694" cy="400110"/>
          </a:xfrm>
          <a:prstGeom prst="rect">
            <a:avLst/>
          </a:prstGeom>
        </p:spPr>
        <p:txBody>
          <a:bodyPr wrap="square">
            <a:spAutoFit/>
          </a:bodyPr>
          <a:lstStyle/>
          <a:p>
            <a:pPr>
              <a:buClr>
                <a:srgbClr val="000000"/>
              </a:buClr>
              <a:defRPr/>
            </a:pPr>
            <a:r>
              <a:rPr lang="zh-TW" altLang="en-US" sz="2000" b="1" kern="100" dirty="0">
                <a:solidFill>
                  <a:schemeClr val="accent6">
                    <a:lumMod val="50000"/>
                  </a:schemeClr>
                </a:solidFill>
                <a:latin typeface="微軟正黑體" panose="020B0604030504040204" pitchFamily="34" charset="-120"/>
                <a:cs typeface="Times New Roman" panose="02020603050405020304" pitchFamily="18" charset="0"/>
                <a:sym typeface="Arial"/>
              </a:rPr>
              <a:t>礦業智慧防災應答機器人</a:t>
            </a:r>
            <a:endParaRPr lang="zh-TW" altLang="zh-TW" sz="2000" b="1" kern="100" dirty="0">
              <a:solidFill>
                <a:schemeClr val="accent6">
                  <a:lumMod val="50000"/>
                </a:schemeClr>
              </a:solidFill>
              <a:latin typeface="微軟正黑體" panose="020B0604030504040204" pitchFamily="34" charset="-120"/>
              <a:cs typeface="Times New Roman" panose="02020603050405020304" pitchFamily="18" charset="0"/>
              <a:sym typeface="Arial"/>
            </a:endParaRPr>
          </a:p>
        </p:txBody>
      </p:sp>
      <p:sp>
        <p:nvSpPr>
          <p:cNvPr id="34" name="矩形 33"/>
          <p:cNvSpPr/>
          <p:nvPr/>
        </p:nvSpPr>
        <p:spPr>
          <a:xfrm>
            <a:off x="890827" y="4117598"/>
            <a:ext cx="4761181" cy="2215991"/>
          </a:xfrm>
          <a:prstGeom prst="rect">
            <a:avLst/>
          </a:prstGeom>
        </p:spPr>
        <p:txBody>
          <a:bodyPr wrap="square">
            <a:spAutoFit/>
          </a:bodyPr>
          <a:lstStyle/>
          <a:p>
            <a:pPr marL="285750" indent="-285750">
              <a:spcAft>
                <a:spcPts val="600"/>
              </a:spcAft>
              <a:buSzPts val="2000"/>
              <a:buFont typeface="Wingdings" panose="05000000000000000000" pitchFamily="2" charset="2"/>
              <a:buChar char="ü"/>
            </a:pPr>
            <a:r>
              <a:rPr lang="en-US" altLang="zh-TW" sz="1600" b="1" dirty="0">
                <a:latin typeface="微軟正黑體" panose="020B0604030504040204" pitchFamily="34" charset="-120"/>
                <a:cs typeface="Microsoft JhengHei"/>
                <a:sym typeface="Microsoft JhengHei"/>
              </a:rPr>
              <a:t>112-114</a:t>
            </a:r>
            <a:r>
              <a:rPr lang="zh-TW" altLang="en-US" sz="1600" b="1" dirty="0">
                <a:latin typeface="微軟正黑體" panose="020B0604030504040204" pitchFamily="34" charset="-120"/>
                <a:cs typeface="Microsoft JhengHei"/>
                <a:sym typeface="Microsoft JhengHei"/>
              </a:rPr>
              <a:t>年執行</a:t>
            </a:r>
            <a:r>
              <a:rPr lang="en-US" altLang="zh-TW" sz="1600" b="1" dirty="0">
                <a:latin typeface="微軟正黑體" panose="020B0604030504040204" pitchFamily="34" charset="-120"/>
                <a:cs typeface="Microsoft JhengHei"/>
                <a:sym typeface="Microsoft JhengHei"/>
              </a:rPr>
              <a:t>3</a:t>
            </a:r>
            <a:r>
              <a:rPr lang="zh-TW" altLang="en-US" sz="1600" b="1" dirty="0">
                <a:latin typeface="微軟正黑體" panose="020B0604030504040204" pitchFamily="34" charset="-120"/>
                <a:cs typeface="Microsoft JhengHei"/>
                <a:sym typeface="Microsoft JhengHei"/>
              </a:rPr>
              <a:t>年期「礦場地震災害智慧決策系統」計畫。</a:t>
            </a:r>
            <a:endParaRPr lang="en-US" altLang="zh-TW" sz="1600" b="1" dirty="0">
              <a:latin typeface="微軟正黑體" panose="020B0604030504040204" pitchFamily="34" charset="-120"/>
              <a:ea typeface="微軟正黑體" panose="020B0604030504040204" pitchFamily="34" charset="-120"/>
              <a:cs typeface="Microsoft JhengHei"/>
              <a:sym typeface="Microsoft JhengHei"/>
            </a:endParaRPr>
          </a:p>
          <a:p>
            <a:pPr marL="285750" indent="-285750">
              <a:spcAft>
                <a:spcPts val="600"/>
              </a:spcAft>
              <a:buSzPts val="2000"/>
              <a:buFont typeface="Wingdings" panose="05000000000000000000" pitchFamily="2" charset="2"/>
              <a:buChar char="ü"/>
            </a:pP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執行</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礦場地震災害潛勢分析</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，逐年應用先進技術於震後快速推估礦場地震動潛勢評估致災風險。</a:t>
            </a:r>
            <a:endParaRPr lang="en-US" altLang="zh-TW" sz="1600" b="1" dirty="0">
              <a:latin typeface="微軟正黑體" panose="020B0604030504040204" pitchFamily="34" charset="-120"/>
              <a:cs typeface="Microsoft JhengHei"/>
              <a:sym typeface="Microsoft JhengHei"/>
            </a:endParaRPr>
          </a:p>
          <a:p>
            <a:pPr marL="285750" indent="-285750">
              <a:spcAft>
                <a:spcPts val="600"/>
              </a:spcAft>
              <a:buSzPts val="2000"/>
              <a:buFont typeface="Wingdings" panose="05000000000000000000" pitchFamily="2" charset="2"/>
              <a:buChar char="ü"/>
            </a:pP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提供礦場關鍵設備初始分析安全諮詢建議，據以建立</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礦場防災安全巡檢指引</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，以落實礦場震前減災整備、震中快速決策與啟動緊急應變，降低礦場營運損失。</a:t>
            </a:r>
            <a:endParaRPr lang="en-US" altLang="zh-TW" sz="1600" b="1" dirty="0">
              <a:latin typeface="微軟正黑體" panose="020B0604030504040204" pitchFamily="34" charset="-120"/>
              <a:ea typeface="微軟正黑體" panose="020B0604030504040204" pitchFamily="34" charset="-120"/>
              <a:cs typeface="Microsoft JhengHei"/>
              <a:sym typeface="Microsoft JhengHei"/>
            </a:endParaRPr>
          </a:p>
        </p:txBody>
      </p:sp>
      <p:sp>
        <p:nvSpPr>
          <p:cNvPr id="35" name="矩形 34"/>
          <p:cNvSpPr/>
          <p:nvPr/>
        </p:nvSpPr>
        <p:spPr>
          <a:xfrm>
            <a:off x="9545633" y="5783694"/>
            <a:ext cx="2273940" cy="338554"/>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0"/>
              </a:spcBef>
              <a:spcAft>
                <a:spcPts val="600"/>
              </a:spcAft>
            </a:pPr>
            <a:r>
              <a:rPr lang="zh-TW" altLang="en-US" sz="1600" b="1" dirty="0">
                <a:latin typeface="微軟正黑體" panose="020B0604030504040204" pitchFamily="34" charset="-120"/>
                <a:ea typeface="微軟正黑體" panose="020B0604030504040204" pitchFamily="34" charset="-120"/>
              </a:rPr>
              <a:t>礦場災害通報作業程序</a:t>
            </a:r>
            <a:endParaRPr lang="en-US" altLang="zh-TW" sz="1600" b="1" dirty="0">
              <a:latin typeface="微軟正黑體" panose="020B0604030504040204" pitchFamily="34" charset="-120"/>
              <a:ea typeface="微軟正黑體" panose="020B0604030504040204" pitchFamily="34" charset="-120"/>
            </a:endParaRPr>
          </a:p>
        </p:txBody>
      </p:sp>
      <p:pic>
        <p:nvPicPr>
          <p:cNvPr id="36" name="圖片 35">
            <a:extLst>
              <a:ext uri="{FF2B5EF4-FFF2-40B4-BE49-F238E27FC236}">
                <a16:creationId xmlns:a16="http://schemas.microsoft.com/office/drawing/2014/main" id="{EC9295A4-9BDF-5913-9D04-A23DCFAC8318}"/>
              </a:ext>
            </a:extLst>
          </p:cNvPr>
          <p:cNvPicPr>
            <a:picLocks noChangeAspect="1"/>
          </p:cNvPicPr>
          <p:nvPr/>
        </p:nvPicPr>
        <p:blipFill rotWithShape="1">
          <a:blip r:embed="rId3"/>
          <a:srcRect l="3686" b="-1432"/>
          <a:stretch/>
        </p:blipFill>
        <p:spPr>
          <a:xfrm>
            <a:off x="8679977" y="1041803"/>
            <a:ext cx="3396058" cy="1741673"/>
          </a:xfrm>
          <a:prstGeom prst="rect">
            <a:avLst/>
          </a:prstGeom>
          <a:ln>
            <a:solidFill>
              <a:schemeClr val="tx1"/>
            </a:solidFill>
          </a:ln>
        </p:spPr>
      </p:pic>
      <p:pic>
        <p:nvPicPr>
          <p:cNvPr id="37" name="圖片 36" descr="一張含有 地圖 的圖片&#10;&#10;自動產生的描述">
            <a:extLst>
              <a:ext uri="{FF2B5EF4-FFF2-40B4-BE49-F238E27FC236}">
                <a16:creationId xmlns:a16="http://schemas.microsoft.com/office/drawing/2014/main" id="{4925729B-2BAF-DBF4-DD5A-8DBD9CF149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99"/>
          <a:stretch/>
        </p:blipFill>
        <p:spPr bwMode="auto">
          <a:xfrm>
            <a:off x="5706417" y="1518054"/>
            <a:ext cx="2904183" cy="1261956"/>
          </a:xfrm>
          <a:prstGeom prst="rect">
            <a:avLst/>
          </a:prstGeom>
          <a:noFill/>
          <a:ln w="9525" cmpd="sng">
            <a:solidFill>
              <a:srgbClr val="000000"/>
            </a:solidFill>
            <a:miter lim="800000"/>
            <a:headEnd/>
            <a:tailEnd/>
          </a:ln>
          <a:effectLst/>
        </p:spPr>
      </p:pic>
      <p:sp>
        <p:nvSpPr>
          <p:cNvPr id="39" name="矩形 38"/>
          <p:cNvSpPr/>
          <p:nvPr/>
        </p:nvSpPr>
        <p:spPr>
          <a:xfrm>
            <a:off x="912271" y="2069989"/>
            <a:ext cx="4474284" cy="1400383"/>
          </a:xfrm>
          <a:prstGeom prst="rect">
            <a:avLst/>
          </a:prstGeom>
        </p:spPr>
        <p:txBody>
          <a:bodyPr wrap="square">
            <a:spAutoFit/>
          </a:bodyPr>
          <a:lstStyle/>
          <a:p>
            <a:pPr marL="285750" indent="-285750">
              <a:spcAft>
                <a:spcPts val="600"/>
              </a:spcAft>
              <a:buSzPts val="2000"/>
              <a:buFont typeface="Wingdings" panose="05000000000000000000" pitchFamily="2" charset="2"/>
              <a:buChar char="ü"/>
            </a:pPr>
            <a:r>
              <a:rPr lang="en-US" altLang="zh-TW"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108</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年建置</a:t>
            </a:r>
            <a:r>
              <a:rPr lang="en-US" altLang="zh-TW" sz="1600" b="1" dirty="0">
                <a:latin typeface="微軟正黑體" panose="020B0604030504040204" pitchFamily="34" charset="-120"/>
                <a:ea typeface="微軟正黑體" panose="020B0604030504040204" pitchFamily="34" charset="-120"/>
                <a:cs typeface="Microsoft JhengHei"/>
                <a:sym typeface="Microsoft JhengHei"/>
              </a:rPr>
              <a:t>LINE</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「礦業智慧防災應答機器人」（</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礦場光明燈</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），提升應變時的資訊查詢及應用效率。</a:t>
            </a:r>
            <a:endParaRPr lang="en-US" altLang="zh-TW" sz="1600" b="1" dirty="0">
              <a:latin typeface="微軟正黑體" panose="020B0604030504040204" pitchFamily="34" charset="-120"/>
              <a:ea typeface="微軟正黑體" panose="020B0604030504040204" pitchFamily="34" charset="-120"/>
              <a:cs typeface="Microsoft JhengHei"/>
              <a:sym typeface="Microsoft JhengHei"/>
            </a:endParaRPr>
          </a:p>
          <a:p>
            <a:pPr marL="285750" indent="-285750">
              <a:spcAft>
                <a:spcPts val="600"/>
              </a:spcAft>
              <a:buSzPts val="2000"/>
              <a:buFont typeface="Wingdings" panose="05000000000000000000" pitchFamily="2" charset="2"/>
              <a:buChar char="ü"/>
            </a:pPr>
            <a:r>
              <a:rPr lang="en-US" altLang="zh-TW" sz="1600" b="1" dirty="0">
                <a:latin typeface="微軟正黑體" panose="020B0604030504040204" pitchFamily="34" charset="-120"/>
                <a:ea typeface="微軟正黑體" panose="020B0604030504040204" pitchFamily="34" charset="-120"/>
                <a:cs typeface="Microsoft JhengHei"/>
                <a:sym typeface="Microsoft JhengHei"/>
              </a:rPr>
              <a:t>113</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年</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優化</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調整各保安科</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轄管礦場名單</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及</a:t>
            </a:r>
            <a:r>
              <a:rPr lang="zh-TW" altLang="en-US" sz="1600" b="1" dirty="0">
                <a:solidFill>
                  <a:srgbClr val="C00000"/>
                </a:solidFill>
                <a:latin typeface="微軟正黑體" panose="020B0604030504040204" pitchFamily="34" charset="-120"/>
                <a:ea typeface="微軟正黑體" panose="020B0604030504040204" pitchFamily="34" charset="-120"/>
                <a:cs typeface="Microsoft JhengHei"/>
                <a:sym typeface="Microsoft JhengHei"/>
              </a:rPr>
              <a:t>通報通訊錄</a:t>
            </a:r>
            <a:r>
              <a:rPr lang="zh-TW" altLang="en-US" sz="1600" b="1" dirty="0">
                <a:latin typeface="微軟正黑體" panose="020B0604030504040204" pitchFamily="34" charset="-120"/>
                <a:ea typeface="微軟正黑體" panose="020B0604030504040204" pitchFamily="34" charset="-120"/>
                <a:cs typeface="Microsoft JhengHei"/>
                <a:sym typeface="Microsoft JhengHei"/>
              </a:rPr>
              <a:t>。</a:t>
            </a:r>
            <a:endParaRPr lang="en-US" altLang="zh-TW" sz="1600" b="1" dirty="0">
              <a:latin typeface="微軟正黑體" panose="020B0604030504040204" pitchFamily="34" charset="-120"/>
              <a:ea typeface="微軟正黑體" panose="020B0604030504040204" pitchFamily="34" charset="-120"/>
              <a:cs typeface="Microsoft JhengHei"/>
              <a:sym typeface="Microsoft JhengHei"/>
            </a:endParaRPr>
          </a:p>
        </p:txBody>
      </p:sp>
      <p:sp>
        <p:nvSpPr>
          <p:cNvPr id="4" name="投影片編號版面配置區 3"/>
          <p:cNvSpPr>
            <a:spLocks noGrp="1"/>
          </p:cNvSpPr>
          <p:nvPr>
            <p:ph type="sldNum" sz="quarter" idx="12"/>
          </p:nvPr>
        </p:nvSpPr>
        <p:spPr/>
        <p:txBody>
          <a:bodyPr/>
          <a:lstStyle/>
          <a:p>
            <a:pPr>
              <a:defRPr/>
            </a:pPr>
            <a:fld id="{973155E0-A387-4BBF-8EC6-C5F222C3C6D8}" type="slidenum">
              <a:rPr lang="zh-TW" altLang="en-US" smtClean="0"/>
              <a:pPr>
                <a:defRPr/>
              </a:pPr>
              <a:t>12</a:t>
            </a:fld>
            <a:endParaRPr lang="zh-TW" altLang="en-US"/>
          </a:p>
        </p:txBody>
      </p:sp>
      <p:sp>
        <p:nvSpPr>
          <p:cNvPr id="20" name="矩形 5"/>
          <p:cNvSpPr>
            <a:spLocks noChangeArrowheads="1"/>
          </p:cNvSpPr>
          <p:nvPr/>
        </p:nvSpPr>
        <p:spPr bwMode="auto">
          <a:xfrm>
            <a:off x="122239" y="1031140"/>
            <a:ext cx="36647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a:lnSpc>
                <a:spcPct val="100000"/>
              </a:lnSpc>
              <a:spcBef>
                <a:spcPct val="0"/>
              </a:spcBef>
              <a:buNone/>
            </a:pPr>
            <a:r>
              <a:rPr lang="en-US" altLang="zh-TW" b="1" dirty="0" smtClean="0">
                <a:solidFill>
                  <a:srgbClr val="333F50"/>
                </a:solidFill>
                <a:latin typeface="微軟正黑體" panose="020B0604030504040204" pitchFamily="34" charset="-120"/>
                <a:sym typeface="Arial" panose="020B0604020202020204" pitchFamily="34" charset="0"/>
              </a:rPr>
              <a:t>3.3 </a:t>
            </a:r>
            <a:r>
              <a:rPr lang="zh-TW" altLang="en-US" b="1" dirty="0">
                <a:solidFill>
                  <a:srgbClr val="333F50"/>
                </a:solidFill>
                <a:latin typeface="微軟正黑體" panose="020B0604030504040204" pitchFamily="34" charset="-120"/>
                <a:sym typeface="Arial" panose="020B0604020202020204" pitchFamily="34" charset="0"/>
              </a:rPr>
              <a:t>災害防救科技輔助</a:t>
            </a:r>
          </a:p>
        </p:txBody>
      </p:sp>
      <p:pic>
        <p:nvPicPr>
          <p:cNvPr id="21" name="圖片 24"/>
          <p:cNvPicPr>
            <a:picLocks noChangeAspect="1"/>
          </p:cNvPicPr>
          <p:nvPr/>
        </p:nvPicPr>
        <p:blipFill>
          <a:blip r:embed="rId5">
            <a:extLst>
              <a:ext uri="{28A0092B-C50C-407E-A947-70E740481C1C}">
                <a14:useLocalDpi xmlns:a14="http://schemas.microsoft.com/office/drawing/2010/main" val="0"/>
              </a:ext>
            </a:extLst>
          </a:blip>
          <a:srcRect l="32001" r="32072"/>
          <a:stretch>
            <a:fillRect/>
          </a:stretch>
        </p:blipFill>
        <p:spPr bwMode="auto">
          <a:xfrm>
            <a:off x="890827" y="3466113"/>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1350386" y="3593930"/>
            <a:ext cx="3262432" cy="400110"/>
          </a:xfrm>
          <a:prstGeom prst="rect">
            <a:avLst/>
          </a:prstGeom>
        </p:spPr>
        <p:txBody>
          <a:bodyPr wrap="none">
            <a:spAutoFit/>
          </a:bodyPr>
          <a:lstStyle/>
          <a:p>
            <a:pPr>
              <a:buClr>
                <a:srgbClr val="000000"/>
              </a:buClr>
              <a:defRPr/>
            </a:pPr>
            <a:r>
              <a:rPr lang="zh-TW" altLang="en-US" sz="2000" b="1" kern="100" dirty="0">
                <a:solidFill>
                  <a:schemeClr val="accent1"/>
                </a:solidFill>
                <a:latin typeface="微軟正黑體" panose="020B0604030504040204" pitchFamily="34" charset="-120"/>
                <a:cs typeface="Times New Roman" panose="02020603050405020304" pitchFamily="18" charset="0"/>
                <a:sym typeface="Arial"/>
              </a:rPr>
              <a:t>礦場地震災害智慧決策系統</a:t>
            </a:r>
          </a:p>
        </p:txBody>
      </p:sp>
      <p:pic>
        <p:nvPicPr>
          <p:cNvPr id="24" name="圖片 24"/>
          <p:cNvPicPr>
            <a:picLocks noChangeAspect="1"/>
          </p:cNvPicPr>
          <p:nvPr/>
        </p:nvPicPr>
        <p:blipFill>
          <a:blip r:embed="rId5">
            <a:extLst>
              <a:ext uri="{28A0092B-C50C-407E-A947-70E740481C1C}">
                <a14:useLocalDpi xmlns:a14="http://schemas.microsoft.com/office/drawing/2010/main" val="0"/>
              </a:ext>
            </a:extLst>
          </a:blip>
          <a:srcRect l="32001" r="32072"/>
          <a:stretch>
            <a:fillRect/>
          </a:stretch>
        </p:blipFill>
        <p:spPr bwMode="auto">
          <a:xfrm>
            <a:off x="890827" y="1465750"/>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402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a:extLst>
              <a:ext uri="{FF2B5EF4-FFF2-40B4-BE49-F238E27FC236}">
                <a16:creationId xmlns:a16="http://schemas.microsoft.com/office/drawing/2014/main" id="{B117F1EA-F1AD-4B87-A681-328FDBD0FC8E}"/>
              </a:ext>
            </a:extLst>
          </p:cNvPr>
          <p:cNvSpPr/>
          <p:nvPr/>
        </p:nvSpPr>
        <p:spPr>
          <a:xfrm>
            <a:off x="3771900" y="138114"/>
            <a:ext cx="5659438" cy="708025"/>
          </a:xfrm>
          <a:prstGeom prst="rect">
            <a:avLst/>
          </a:prstGeom>
        </p:spPr>
        <p:txBody>
          <a:bodyPr>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參</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礦業管理精進作為</a:t>
            </a:r>
          </a:p>
        </p:txBody>
      </p:sp>
      <p:sp>
        <p:nvSpPr>
          <p:cNvPr id="60429" name="AutoShape 6" descr="Free Plus icon | Flatic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eaLnBrk="1" hangingPunct="1">
              <a:lnSpc>
                <a:spcPct val="100000"/>
              </a:lnSpc>
              <a:spcBef>
                <a:spcPct val="0"/>
              </a:spcBef>
              <a:buFontTx/>
              <a:buNone/>
            </a:pPr>
            <a:endParaRPr lang="zh-TW" altLang="en-US" sz="1800"/>
          </a:p>
        </p:txBody>
      </p:sp>
      <p:sp>
        <p:nvSpPr>
          <p:cNvPr id="60430" name="AutoShape 10" descr="System update icon | Free Download"/>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eaLnBrk="1" hangingPunct="1">
              <a:lnSpc>
                <a:spcPct val="100000"/>
              </a:lnSpc>
              <a:spcBef>
                <a:spcPct val="0"/>
              </a:spcBef>
              <a:buFontTx/>
              <a:buNone/>
            </a:pPr>
            <a:endParaRPr lang="zh-TW" altLang="en-US" sz="1800"/>
          </a:p>
        </p:txBody>
      </p:sp>
      <p:sp>
        <p:nvSpPr>
          <p:cNvPr id="22" name="矩形 21"/>
          <p:cNvSpPr/>
          <p:nvPr/>
        </p:nvSpPr>
        <p:spPr>
          <a:xfrm>
            <a:off x="2247303" y="2032302"/>
            <a:ext cx="8131083" cy="830997"/>
          </a:xfrm>
          <a:prstGeom prst="rect">
            <a:avLst/>
          </a:prstGeom>
        </p:spPr>
        <p:txBody>
          <a:bodyPr wrap="square">
            <a:spAutoFit/>
          </a:bodyPr>
          <a:lstStyle/>
          <a:p>
            <a:pPr lvl="0">
              <a:defRPr/>
            </a:pPr>
            <a:r>
              <a:rPr lang="zh-TW" altLang="en-US" sz="1600" b="1" dirty="0">
                <a:latin typeface="微軟正黑體"/>
                <a:ea typeface="微軟正黑體"/>
              </a:rPr>
              <a:t>為保存臺灣礦業文化資料，本中心自</a:t>
            </a:r>
            <a:r>
              <a:rPr lang="en-US" altLang="zh-TW" sz="1600" b="1" dirty="0">
                <a:solidFill>
                  <a:srgbClr val="C00000"/>
                </a:solidFill>
                <a:latin typeface="微軟正黑體"/>
                <a:ea typeface="微軟正黑體"/>
              </a:rPr>
              <a:t>108</a:t>
            </a:r>
            <a:r>
              <a:rPr lang="zh-TW" altLang="en-US" sz="1600" b="1" dirty="0">
                <a:solidFill>
                  <a:srgbClr val="C00000"/>
                </a:solidFill>
                <a:latin typeface="微軟正黑體"/>
                <a:ea typeface="微軟正黑體"/>
              </a:rPr>
              <a:t>年起推動</a:t>
            </a:r>
            <a:r>
              <a:rPr lang="zh-TW" altLang="en-US" sz="1600" b="1" dirty="0">
                <a:latin typeface="微軟正黑體"/>
                <a:ea typeface="微軟正黑體"/>
              </a:rPr>
              <a:t>相關工作，開始參與多場煤礦業文化性資產保存及活化活動，並</a:t>
            </a:r>
            <a:r>
              <a:rPr lang="zh-TW" altLang="en-US" sz="1600" b="1" dirty="0">
                <a:solidFill>
                  <a:srgbClr val="C00000"/>
                </a:solidFill>
                <a:latin typeface="微軟正黑體"/>
                <a:ea typeface="微軟正黑體"/>
              </a:rPr>
              <a:t>向文化部</a:t>
            </a:r>
            <a:r>
              <a:rPr lang="zh-TW" altLang="en-US" sz="1600" b="1" dirty="0">
                <a:latin typeface="微軟正黑體"/>
                <a:ea typeface="微軟正黑體"/>
              </a:rPr>
              <a:t>文化資產局</a:t>
            </a:r>
            <a:r>
              <a:rPr lang="zh-TW" altLang="en-US" sz="1600" b="1" dirty="0">
                <a:solidFill>
                  <a:srgbClr val="C00000"/>
                </a:solidFill>
                <a:latin typeface="微軟正黑體"/>
                <a:ea typeface="微軟正黑體"/>
              </a:rPr>
              <a:t>爭取經費補助</a:t>
            </a:r>
            <a:r>
              <a:rPr lang="zh-TW" altLang="en-US" sz="1600" b="1" dirty="0">
                <a:latin typeface="微軟正黑體"/>
                <a:ea typeface="微軟正黑體"/>
              </a:rPr>
              <a:t>，盤點</a:t>
            </a:r>
            <a:r>
              <a:rPr lang="zh-TW" altLang="en-US" sz="1600" b="1" dirty="0">
                <a:solidFill>
                  <a:srgbClr val="C00000"/>
                </a:solidFill>
                <a:latin typeface="微軟正黑體"/>
                <a:ea typeface="微軟正黑體"/>
              </a:rPr>
              <a:t>整理本中心礦業文化性資產並活化空間</a:t>
            </a:r>
            <a:r>
              <a:rPr lang="zh-TW" altLang="en-US" sz="1600" b="1" dirty="0">
                <a:latin typeface="微軟正黑體"/>
                <a:ea typeface="微軟正黑體"/>
              </a:rPr>
              <a:t>，進而逐步對礦業技術以數位方式保存及實現進行研究。</a:t>
            </a:r>
          </a:p>
        </p:txBody>
      </p:sp>
      <p:sp>
        <p:nvSpPr>
          <p:cNvPr id="52" name="矩形 51"/>
          <p:cNvSpPr/>
          <p:nvPr/>
        </p:nvSpPr>
        <p:spPr>
          <a:xfrm>
            <a:off x="1311011" y="2868528"/>
            <a:ext cx="1210588" cy="338554"/>
          </a:xfrm>
          <a:prstGeom prst="rect">
            <a:avLst/>
          </a:prstGeom>
        </p:spPr>
        <p:txBody>
          <a:bodyPr wrap="none">
            <a:spAutoFit/>
          </a:bodyPr>
          <a:lstStyle/>
          <a:p>
            <a:pPr>
              <a:buClr>
                <a:srgbClr val="000000"/>
              </a:buClr>
              <a:defRPr/>
            </a:pPr>
            <a:r>
              <a:rPr lang="zh-TW" altLang="en-US" sz="1600" b="1" kern="100" dirty="0">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rPr>
              <a:t>盤點、建檔</a:t>
            </a:r>
            <a:endParaRPr lang="zh-TW" altLang="zh-TW" sz="1600" b="1" kern="100" dirty="0">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sp>
        <p:nvSpPr>
          <p:cNvPr id="53" name="矩形 52"/>
          <p:cNvSpPr/>
          <p:nvPr/>
        </p:nvSpPr>
        <p:spPr>
          <a:xfrm>
            <a:off x="5041787" y="2838383"/>
            <a:ext cx="1210588" cy="338554"/>
          </a:xfrm>
          <a:prstGeom prst="rect">
            <a:avLst/>
          </a:prstGeom>
        </p:spPr>
        <p:txBody>
          <a:bodyPr wrap="none">
            <a:spAutoFit/>
          </a:bodyPr>
          <a:lstStyle/>
          <a:p>
            <a:pPr>
              <a:buClr>
                <a:srgbClr val="000000"/>
              </a:buClr>
              <a:defRPr/>
            </a:pPr>
            <a:r>
              <a:rPr lang="zh-TW" altLang="en-US" sz="1600" b="1" kern="100" dirty="0">
                <a:solidFill>
                  <a:schemeClr val="accent4">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rPr>
              <a:t>數位化建模</a:t>
            </a:r>
            <a:endParaRPr lang="zh-TW" altLang="zh-TW" sz="1600" b="1" kern="100" dirty="0">
              <a:solidFill>
                <a:schemeClr val="accent4">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sp>
        <p:nvSpPr>
          <p:cNvPr id="55" name="圓角矩形 54"/>
          <p:cNvSpPr/>
          <p:nvPr/>
        </p:nvSpPr>
        <p:spPr>
          <a:xfrm>
            <a:off x="1318922" y="2878053"/>
            <a:ext cx="1133365" cy="296179"/>
          </a:xfrm>
          <a:prstGeom prst="round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8610600" y="2822188"/>
            <a:ext cx="2441694" cy="338554"/>
          </a:xfrm>
          <a:prstGeom prst="rect">
            <a:avLst/>
          </a:prstGeom>
        </p:spPr>
        <p:txBody>
          <a:bodyPr wrap="none">
            <a:spAutoFit/>
          </a:bodyPr>
          <a:lstStyle/>
          <a:p>
            <a:pPr>
              <a:buClr>
                <a:srgbClr val="000000"/>
              </a:buClr>
              <a:defRPr/>
            </a:pPr>
            <a:r>
              <a:rPr lang="zh-TW" altLang="en-US" sz="1600" b="1" kern="100" dirty="0">
                <a:solidFill>
                  <a:schemeClr val="accent3">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rPr>
              <a:t>地質及礦業文化推廣教室</a:t>
            </a:r>
            <a:endParaRPr lang="zh-TW" altLang="zh-TW" sz="1600" b="1" kern="100" dirty="0">
              <a:solidFill>
                <a:schemeClr val="accent3">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Arial"/>
            </a:endParaRPr>
          </a:p>
        </p:txBody>
      </p:sp>
      <p:sp>
        <p:nvSpPr>
          <p:cNvPr id="57" name="圓角矩形 56"/>
          <p:cNvSpPr/>
          <p:nvPr/>
        </p:nvSpPr>
        <p:spPr>
          <a:xfrm>
            <a:off x="5041787" y="2853759"/>
            <a:ext cx="1210588" cy="289755"/>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圓角矩形 57"/>
          <p:cNvSpPr/>
          <p:nvPr/>
        </p:nvSpPr>
        <p:spPr>
          <a:xfrm>
            <a:off x="8616007" y="2826454"/>
            <a:ext cx="2357399" cy="306615"/>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9" name="圖片 58"/>
          <p:cNvPicPr>
            <a:picLocks noChangeAspect="1"/>
          </p:cNvPicPr>
          <p:nvPr/>
        </p:nvPicPr>
        <p:blipFill>
          <a:blip r:embed="rId5"/>
          <a:stretch>
            <a:fillRect/>
          </a:stretch>
        </p:blipFill>
        <p:spPr>
          <a:xfrm>
            <a:off x="130451" y="4019318"/>
            <a:ext cx="2789836" cy="2104199"/>
          </a:xfrm>
          <a:prstGeom prst="rect">
            <a:avLst/>
          </a:prstGeom>
          <a:ln>
            <a:noFill/>
          </a:ln>
          <a:effectLst/>
        </p:spPr>
      </p:pic>
      <p:pic>
        <p:nvPicPr>
          <p:cNvPr id="60" name="圖片 59"/>
          <p:cNvPicPr>
            <a:picLocks noChangeAspect="1"/>
          </p:cNvPicPr>
          <p:nvPr/>
        </p:nvPicPr>
        <p:blipFill>
          <a:blip r:embed="rId6"/>
          <a:stretch>
            <a:fillRect/>
          </a:stretch>
        </p:blipFill>
        <p:spPr>
          <a:xfrm>
            <a:off x="2239794" y="4898143"/>
            <a:ext cx="1805446" cy="1359814"/>
          </a:xfrm>
          <a:prstGeom prst="rect">
            <a:avLst/>
          </a:prstGeom>
          <a:ln>
            <a:noFill/>
          </a:ln>
          <a:effectLst/>
        </p:spPr>
      </p:pic>
      <p:sp>
        <p:nvSpPr>
          <p:cNvPr id="61" name="矩形 60"/>
          <p:cNvSpPr/>
          <p:nvPr/>
        </p:nvSpPr>
        <p:spPr>
          <a:xfrm>
            <a:off x="901820" y="3252963"/>
            <a:ext cx="2139929" cy="738664"/>
          </a:xfrm>
          <a:prstGeom prst="rect">
            <a:avLst/>
          </a:prstGeom>
          <a:noFill/>
        </p:spPr>
        <p:txBody>
          <a:bodyPr wrap="square">
            <a:spAutoFit/>
          </a:bodyPr>
          <a:lstStyle/>
          <a:p>
            <a:pPr>
              <a:defRPr/>
            </a:pPr>
            <a:r>
              <a:rPr lang="zh-TW" altLang="en-US" sz="1400" b="1" dirty="0">
                <a:latin typeface="微軟正黑體" panose="020B0604030504040204" pitchFamily="34" charset="-120"/>
                <a:ea typeface="微軟正黑體" panose="020B0604030504040204" pitchFamily="34" charset="-120"/>
              </a:rPr>
              <a:t>盤點</a:t>
            </a:r>
            <a:r>
              <a:rPr lang="zh-TW" altLang="en-US" sz="1400" b="1" dirty="0">
                <a:solidFill>
                  <a:srgbClr val="C00000"/>
                </a:solidFill>
                <a:latin typeface="微軟正黑體" panose="020B0604030504040204" pitchFamily="34" charset="-120"/>
                <a:ea typeface="微軟正黑體" panose="020B0604030504040204" pitchFamily="34" charset="-120"/>
              </a:rPr>
              <a:t>礦業文件</a:t>
            </a:r>
            <a:r>
              <a:rPr lang="zh-TW" altLang="en-US" sz="1400" b="1" dirty="0">
                <a:latin typeface="微軟正黑體" panose="020B0604030504040204" pitchFamily="34" charset="-120"/>
                <a:ea typeface="微軟正黑體" panose="020B0604030504040204" pitchFamily="34" charset="-120"/>
              </a:rPr>
              <a:t>、</a:t>
            </a:r>
            <a:r>
              <a:rPr lang="zh-TW" altLang="en-US" sz="1400" b="1" dirty="0">
                <a:solidFill>
                  <a:srgbClr val="C00000"/>
                </a:solidFill>
                <a:latin typeface="微軟正黑體" panose="020B0604030504040204" pitchFamily="34" charset="-120"/>
                <a:ea typeface="微軟正黑體" panose="020B0604030504040204" pitchFamily="34" charset="-120"/>
              </a:rPr>
              <a:t>災變</a:t>
            </a:r>
            <a:r>
              <a:rPr lang="zh-TW" altLang="en-US" sz="1400" b="1" dirty="0">
                <a:latin typeface="微軟正黑體" panose="020B0604030504040204" pitchFamily="34" charset="-120"/>
                <a:ea typeface="微軟正黑體" panose="020B0604030504040204" pitchFamily="34" charset="-120"/>
              </a:rPr>
              <a:t>調查</a:t>
            </a:r>
            <a:r>
              <a:rPr lang="zh-TW" altLang="en-US" sz="1400" b="1" dirty="0">
                <a:solidFill>
                  <a:srgbClr val="C00000"/>
                </a:solidFill>
                <a:latin typeface="微軟正黑體" panose="020B0604030504040204" pitchFamily="34" charset="-120"/>
                <a:ea typeface="微軟正黑體" panose="020B0604030504040204" pitchFamily="34" charset="-120"/>
              </a:rPr>
              <a:t>紀錄</a:t>
            </a:r>
            <a:r>
              <a:rPr lang="zh-TW" altLang="en-US" sz="1400" b="1" dirty="0">
                <a:latin typeface="微軟正黑體" panose="020B0604030504040204" pitchFamily="34" charset="-120"/>
                <a:ea typeface="微軟正黑體" panose="020B0604030504040204" pitchFamily="34" charset="-120"/>
              </a:rPr>
              <a:t>等相關圖資與相關</a:t>
            </a:r>
            <a:r>
              <a:rPr lang="zh-TW" altLang="en-US" sz="1400" b="1" dirty="0">
                <a:solidFill>
                  <a:srgbClr val="C00000"/>
                </a:solidFill>
                <a:latin typeface="微軟正黑體" panose="020B0604030504040204" pitchFamily="34" charset="-120"/>
                <a:ea typeface="微軟正黑體" panose="020B0604030504040204" pitchFamily="34" charset="-120"/>
              </a:rPr>
              <a:t>文物</a:t>
            </a:r>
            <a:r>
              <a:rPr lang="zh-TW" altLang="en-US" sz="1400" b="1" dirty="0">
                <a:latin typeface="微軟正黑體" panose="020B0604030504040204" pitchFamily="34" charset="-120"/>
                <a:ea typeface="微軟正黑體" panose="020B0604030504040204" pitchFamily="34" charset="-120"/>
              </a:rPr>
              <a:t>、</a:t>
            </a:r>
            <a:r>
              <a:rPr lang="zh-TW" altLang="en-US" sz="1400" b="1" dirty="0">
                <a:solidFill>
                  <a:srgbClr val="C00000"/>
                </a:solidFill>
                <a:latin typeface="微軟正黑體" panose="020B0604030504040204" pitchFamily="34" charset="-120"/>
                <a:ea typeface="微軟正黑體" panose="020B0604030504040204" pitchFamily="34" charset="-120"/>
              </a:rPr>
              <a:t>器具</a:t>
            </a:r>
            <a:r>
              <a:rPr lang="zh-TW" altLang="en-US" sz="1400" b="1" dirty="0">
                <a:latin typeface="微軟正黑體" panose="020B0604030504040204" pitchFamily="34" charset="-120"/>
                <a:ea typeface="微軟正黑體" panose="020B0604030504040204" pitchFamily="34" charset="-120"/>
              </a:rPr>
              <a:t>等。</a:t>
            </a:r>
            <a:endParaRPr lang="en-US" altLang="zh-TW" sz="1400" b="1" dirty="0">
              <a:latin typeface="微軟正黑體" panose="020B0604030504040204" pitchFamily="34" charset="-120"/>
              <a:ea typeface="微軟正黑體" panose="020B0604030504040204" pitchFamily="34" charset="-120"/>
            </a:endParaRPr>
          </a:p>
        </p:txBody>
      </p:sp>
      <p:sp>
        <p:nvSpPr>
          <p:cNvPr id="62" name="矩形 61"/>
          <p:cNvSpPr/>
          <p:nvPr/>
        </p:nvSpPr>
        <p:spPr>
          <a:xfrm>
            <a:off x="4395621" y="3192312"/>
            <a:ext cx="2911900" cy="738664"/>
          </a:xfrm>
          <a:prstGeom prst="rect">
            <a:avLst/>
          </a:prstGeom>
          <a:noFill/>
        </p:spPr>
        <p:txBody>
          <a:bodyPr wrap="square">
            <a:spAutoFit/>
          </a:bodyPr>
          <a:lstStyle/>
          <a:p>
            <a:pPr>
              <a:defRPr/>
            </a:pPr>
            <a:r>
              <a:rPr lang="zh-TW" altLang="en-US" sz="1400" b="1" dirty="0">
                <a:latin typeface="微軟正黑體" panose="020B0604030504040204" pitchFamily="34" charset="-120"/>
                <a:ea typeface="微軟正黑體" panose="020B0604030504040204" pitchFamily="34" charset="-120"/>
              </a:rPr>
              <a:t>文件進行</a:t>
            </a:r>
            <a:r>
              <a:rPr lang="zh-TW" altLang="en-US" sz="1400" b="1" dirty="0">
                <a:solidFill>
                  <a:srgbClr val="C00000"/>
                </a:solidFill>
                <a:latin typeface="微軟正黑體" panose="020B0604030504040204" pitchFamily="34" charset="-120"/>
                <a:ea typeface="微軟正黑體" panose="020B0604030504040204" pitchFamily="34" charset="-120"/>
              </a:rPr>
              <a:t>數位化掃描</a:t>
            </a:r>
            <a:r>
              <a:rPr lang="zh-TW" altLang="en-US" sz="1400" b="1" dirty="0">
                <a:latin typeface="微軟正黑體" panose="020B0604030504040204" pitchFamily="34" charset="-120"/>
                <a:ea typeface="微軟正黑體" panose="020B0604030504040204" pitchFamily="34" charset="-120"/>
              </a:rPr>
              <a:t>，器物以</a:t>
            </a:r>
            <a:r>
              <a:rPr lang="en-US" altLang="zh-TW" sz="1400" b="1" dirty="0">
                <a:solidFill>
                  <a:srgbClr val="C00000"/>
                </a:solidFill>
                <a:latin typeface="微軟正黑體" panose="020B0604030504040204" pitchFamily="34" charset="-120"/>
                <a:ea typeface="微軟正黑體" panose="020B0604030504040204" pitchFamily="34" charset="-120"/>
              </a:rPr>
              <a:t>LiDAR</a:t>
            </a:r>
            <a:r>
              <a:rPr lang="zh-TW" altLang="en-US" sz="1400" b="1" dirty="0">
                <a:solidFill>
                  <a:srgbClr val="C00000"/>
                </a:solidFill>
                <a:latin typeface="微軟正黑體" panose="020B0604030504040204" pitchFamily="34" charset="-120"/>
                <a:ea typeface="微軟正黑體" panose="020B0604030504040204" pitchFamily="34" charset="-120"/>
              </a:rPr>
              <a:t>技術或攝影測量法</a:t>
            </a:r>
            <a:r>
              <a:rPr lang="en-US" altLang="zh-TW" sz="1400" b="1" dirty="0">
                <a:solidFill>
                  <a:srgbClr val="C00000"/>
                </a:solidFill>
                <a:latin typeface="微軟正黑體" panose="020B0604030504040204" pitchFamily="34" charset="-120"/>
                <a:ea typeface="微軟正黑體" panose="020B0604030504040204" pitchFamily="34" charset="-120"/>
              </a:rPr>
              <a:t>3D</a:t>
            </a:r>
            <a:r>
              <a:rPr lang="zh-TW" altLang="en-US" sz="1400" b="1" dirty="0">
                <a:solidFill>
                  <a:srgbClr val="C00000"/>
                </a:solidFill>
                <a:latin typeface="微軟正黑體" panose="020B0604030504040204" pitchFamily="34" charset="-120"/>
                <a:ea typeface="微軟正黑體" panose="020B0604030504040204" pitchFamily="34" charset="-120"/>
              </a:rPr>
              <a:t>建模</a:t>
            </a:r>
            <a:r>
              <a:rPr lang="zh-TW" altLang="en-US" sz="1400" b="1" dirty="0">
                <a:latin typeface="微軟正黑體" panose="020B0604030504040204" pitchFamily="34" charset="-120"/>
                <a:ea typeface="微軟正黑體" panose="020B0604030504040204" pitchFamily="34" charset="-120"/>
              </a:rPr>
              <a:t>，並註記說明詮釋資料。</a:t>
            </a:r>
            <a:endParaRPr lang="en-US" altLang="zh-TW" sz="1400" b="1" dirty="0">
              <a:latin typeface="微軟正黑體" panose="020B0604030504040204" pitchFamily="34" charset="-120"/>
              <a:ea typeface="微軟正黑體" panose="020B0604030504040204" pitchFamily="34" charset="-120"/>
            </a:endParaRPr>
          </a:p>
        </p:txBody>
      </p:sp>
      <p:pic>
        <p:nvPicPr>
          <p:cNvPr id="67" name="媒體1_加速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258742" y="4015206"/>
            <a:ext cx="3233597" cy="1772865"/>
          </a:xfrm>
          <a:prstGeom prst="rect">
            <a:avLst/>
          </a:prstGeom>
        </p:spPr>
      </p:pic>
      <p:sp>
        <p:nvSpPr>
          <p:cNvPr id="71" name="矩形 70"/>
          <p:cNvSpPr/>
          <p:nvPr/>
        </p:nvSpPr>
        <p:spPr>
          <a:xfrm>
            <a:off x="8482741" y="3152118"/>
            <a:ext cx="2916743" cy="738664"/>
          </a:xfrm>
          <a:prstGeom prst="rect">
            <a:avLst/>
          </a:prstGeom>
        </p:spPr>
        <p:txBody>
          <a:bodyPr wrap="square">
            <a:spAutoFit/>
          </a:bodyPr>
          <a:lstStyle/>
          <a:p>
            <a:pPr lvl="0">
              <a:defRPr/>
            </a:pPr>
            <a:r>
              <a:rPr lang="en-US" altLang="zh-TW" sz="1400" b="1" dirty="0">
                <a:solidFill>
                  <a:srgbClr val="C00000"/>
                </a:solidFill>
                <a:latin typeface="微軟正黑體"/>
                <a:ea typeface="微軟正黑體"/>
              </a:rPr>
              <a:t>112</a:t>
            </a:r>
            <a:r>
              <a:rPr lang="zh-TW" altLang="en-US" sz="1400" b="1" dirty="0">
                <a:solidFill>
                  <a:srgbClr val="C00000"/>
                </a:solidFill>
                <a:latin typeface="微軟正黑體"/>
                <a:ea typeface="微軟正黑體"/>
              </a:rPr>
              <a:t>年</a:t>
            </a:r>
            <a:r>
              <a:rPr lang="zh-TW" altLang="en-US" sz="1400" b="1" dirty="0">
                <a:latin typeface="微軟正黑體"/>
                <a:ea typeface="微軟正黑體"/>
              </a:rPr>
              <a:t>於瑞芳設有「</a:t>
            </a:r>
            <a:r>
              <a:rPr lang="zh-TW" altLang="en-US" sz="1400" b="1" dirty="0">
                <a:solidFill>
                  <a:srgbClr val="C00000"/>
                </a:solidFill>
                <a:latin typeface="微軟正黑體"/>
                <a:ea typeface="微軟正黑體"/>
              </a:rPr>
              <a:t>地質及礦業文化推廣教室</a:t>
            </a:r>
            <a:r>
              <a:rPr lang="zh-TW" altLang="en-US" sz="1400" b="1" dirty="0">
                <a:latin typeface="微軟正黑體"/>
                <a:ea typeface="微軟正黑體"/>
              </a:rPr>
              <a:t>」</a:t>
            </a:r>
            <a:r>
              <a:rPr lang="en-US" altLang="zh-TW" sz="1400" b="1" dirty="0">
                <a:latin typeface="微軟正黑體"/>
                <a:ea typeface="微軟正黑體"/>
              </a:rPr>
              <a:t>(</a:t>
            </a:r>
            <a:r>
              <a:rPr lang="zh-TW" altLang="en-US" sz="1400" b="1" dirty="0">
                <a:latin typeface="微軟正黑體"/>
                <a:ea typeface="微軟正黑體"/>
              </a:rPr>
              <a:t>目前採預約參觀</a:t>
            </a:r>
            <a:r>
              <a:rPr lang="en-US" altLang="zh-TW" sz="1400" b="1" dirty="0">
                <a:latin typeface="微軟正黑體"/>
                <a:ea typeface="微軟正黑體"/>
              </a:rPr>
              <a:t>)</a:t>
            </a:r>
            <a:r>
              <a:rPr lang="zh-TW" altLang="en-US" sz="1400" b="1" dirty="0">
                <a:latin typeface="微軟正黑體"/>
                <a:ea typeface="微軟正黑體"/>
              </a:rPr>
              <a:t>，形塑為礦業文化路徑一環。</a:t>
            </a:r>
          </a:p>
        </p:txBody>
      </p:sp>
      <p:pic>
        <p:nvPicPr>
          <p:cNvPr id="72" name="圖片 71"/>
          <p:cNvPicPr>
            <a:picLocks noChangeAspect="1"/>
          </p:cNvPicPr>
          <p:nvPr/>
        </p:nvPicPr>
        <p:blipFill>
          <a:blip r:embed="rId8"/>
          <a:stretch>
            <a:fillRect/>
          </a:stretch>
        </p:blipFill>
        <p:spPr>
          <a:xfrm>
            <a:off x="8482741" y="3993597"/>
            <a:ext cx="3455676" cy="1295591"/>
          </a:xfrm>
          <a:prstGeom prst="rect">
            <a:avLst/>
          </a:prstGeom>
        </p:spPr>
      </p:pic>
      <p:sp>
        <p:nvSpPr>
          <p:cNvPr id="73" name="矩形 80">
            <a:extLst/>
          </p:cNvPr>
          <p:cNvSpPr>
            <a:spLocks noChangeArrowheads="1"/>
          </p:cNvSpPr>
          <p:nvPr/>
        </p:nvSpPr>
        <p:spPr bwMode="auto">
          <a:xfrm>
            <a:off x="9446221" y="5402246"/>
            <a:ext cx="1864330" cy="276999"/>
          </a:xfrm>
          <a:prstGeom prst="rect">
            <a:avLst/>
          </a:prstGeom>
          <a:ln w="19050"/>
          <a:extLst/>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200" b="1" dirty="0">
                <a:solidFill>
                  <a:srgbClr val="000000"/>
                </a:solidFill>
                <a:latin typeface="微軟正黑體" panose="020B0604030504040204" pitchFamily="34" charset="-120"/>
                <a:ea typeface="微軟正黑體" panose="020B0604030504040204" pitchFamily="34" charset="-120"/>
              </a:rPr>
              <a:t>本中心官網線上預約頁面</a:t>
            </a:r>
            <a:endParaRPr lang="en-US" altLang="zh-TW" sz="1200" b="1" dirty="0">
              <a:solidFill>
                <a:srgbClr val="000000"/>
              </a:solidFill>
              <a:latin typeface="微軟正黑體" panose="020B0604030504040204" pitchFamily="34" charset="-120"/>
              <a:ea typeface="微軟正黑體" panose="020B0604030504040204" pitchFamily="34" charset="-120"/>
            </a:endParaRPr>
          </a:p>
        </p:txBody>
      </p:sp>
      <p:sp>
        <p:nvSpPr>
          <p:cNvPr id="74" name="矩形 73"/>
          <p:cNvSpPr/>
          <p:nvPr/>
        </p:nvSpPr>
        <p:spPr>
          <a:xfrm>
            <a:off x="4231236" y="3958818"/>
            <a:ext cx="1738868" cy="276999"/>
          </a:xfrm>
          <a:prstGeom prst="rect">
            <a:avLst/>
          </a:prstGeom>
        </p:spPr>
        <p:txBody>
          <a:bodyPr wrap="square">
            <a:spAutoFit/>
          </a:bodyPr>
          <a:lstStyle/>
          <a:p>
            <a:r>
              <a:rPr lang="zh-TW" altLang="en-US" sz="1200" b="1" dirty="0">
                <a:latin typeface="微軟正黑體" panose="020B0604030504040204" pitchFamily="34" charset="-120"/>
              </a:rPr>
              <a:t>光干涉式瓦斯檢測器</a:t>
            </a:r>
            <a:endParaRPr lang="zh-TW" altLang="en-US" sz="1200" dirty="0">
              <a:latin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973155E0-A387-4BBF-8EC6-C5F222C3C6D8}" type="slidenum">
              <a:rPr lang="zh-TW" altLang="en-US" smtClean="0"/>
              <a:pPr>
                <a:defRPr/>
              </a:pPr>
              <a:t>13</a:t>
            </a:fld>
            <a:endParaRPr lang="zh-TW" altLang="en-US"/>
          </a:p>
        </p:txBody>
      </p:sp>
      <p:sp>
        <p:nvSpPr>
          <p:cNvPr id="2" name="矩形圖說文字 1"/>
          <p:cNvSpPr/>
          <p:nvPr/>
        </p:nvSpPr>
        <p:spPr>
          <a:xfrm rot="5400000">
            <a:off x="6766139" y="4190604"/>
            <a:ext cx="660040" cy="1055406"/>
          </a:xfrm>
          <a:prstGeom prst="wedgeRect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TW" altLang="en-US" dirty="0"/>
          </a:p>
        </p:txBody>
      </p:sp>
      <p:sp>
        <p:nvSpPr>
          <p:cNvPr id="68" name="矩形 67"/>
          <p:cNvSpPr/>
          <p:nvPr/>
        </p:nvSpPr>
        <p:spPr>
          <a:xfrm>
            <a:off x="6594703" y="4395435"/>
            <a:ext cx="1121186"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en-US" sz="1200" b="1" dirty="0">
                <a:latin typeface="微軟正黑體" panose="020B0604030504040204" pitchFamily="34" charset="-120"/>
              </a:rPr>
              <a:t>功能為測量環境中甲烷與二氧化碳濃度。</a:t>
            </a:r>
          </a:p>
        </p:txBody>
      </p:sp>
      <p:grpSp>
        <p:nvGrpSpPr>
          <p:cNvPr id="63" name="群組 62"/>
          <p:cNvGrpSpPr/>
          <p:nvPr/>
        </p:nvGrpSpPr>
        <p:grpSpPr>
          <a:xfrm>
            <a:off x="6312844" y="5054888"/>
            <a:ext cx="2248800" cy="1209297"/>
            <a:chOff x="7179941" y="631232"/>
            <a:chExt cx="7280754" cy="3670053"/>
          </a:xfrm>
          <a:effectLst/>
        </p:grpSpPr>
        <p:pic>
          <p:nvPicPr>
            <p:cNvPr id="64" name="圖片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7535" y="642415"/>
              <a:ext cx="2352802" cy="3658870"/>
            </a:xfrm>
            <a:prstGeom prst="rect">
              <a:avLst/>
            </a:prstGeom>
            <a:ln>
              <a:noFill/>
            </a:ln>
            <a:effectLst>
              <a:outerShdw blurRad="292100" dist="139700" dir="2700000" algn="tl" rotWithShape="0">
                <a:srgbClr val="333333">
                  <a:alpha val="65000"/>
                </a:srgbClr>
              </a:outerShdw>
            </a:effectLst>
          </p:spPr>
        </p:pic>
        <p:pic>
          <p:nvPicPr>
            <p:cNvPr id="65" name="圖片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9941" y="631232"/>
              <a:ext cx="2394577" cy="3657601"/>
            </a:xfrm>
            <a:prstGeom prst="rect">
              <a:avLst/>
            </a:prstGeom>
            <a:ln>
              <a:noFill/>
            </a:ln>
            <a:effectLst>
              <a:outerShdw blurRad="292100" dist="139700" dir="2700000" algn="tl" rotWithShape="0">
                <a:srgbClr val="333333">
                  <a:alpha val="65000"/>
                </a:srgbClr>
              </a:outerShdw>
            </a:effectLst>
          </p:spPr>
        </p:pic>
        <p:graphicFrame>
          <p:nvGraphicFramePr>
            <p:cNvPr id="66" name="物件 65"/>
            <p:cNvGraphicFramePr>
              <a:graphicFrameLocks noChangeAspect="1"/>
            </p:cNvGraphicFramePr>
            <p:nvPr>
              <p:extLst>
                <p:ext uri="{D42A27DB-BD31-4B8C-83A1-F6EECF244321}">
                  <p14:modId xmlns:p14="http://schemas.microsoft.com/office/powerpoint/2010/main" val="3890396847"/>
                </p:ext>
              </p:extLst>
            </p:nvPr>
          </p:nvGraphicFramePr>
          <p:xfrm>
            <a:off x="11850337" y="631232"/>
            <a:ext cx="2610358" cy="3657604"/>
          </p:xfrm>
          <a:graphic>
            <a:graphicData uri="http://schemas.openxmlformats.org/presentationml/2006/ole">
              <mc:AlternateContent xmlns:mc="http://schemas.openxmlformats.org/markup-compatibility/2006">
                <mc:Choice xmlns:v="urn:schemas-microsoft-com:vml" Requires="v">
                  <p:oleObj spid="_x0000_s2089" name="Image" r:id="rId11" imgW="9079200" imgH="12723480" progId="Photoshop.Image.55">
                    <p:embed/>
                  </p:oleObj>
                </mc:Choice>
                <mc:Fallback>
                  <p:oleObj name="Image" r:id="rId11" imgW="9079200" imgH="12723480" progId="Photoshop.Image.55">
                    <p:embed/>
                    <p:pic>
                      <p:nvPicPr>
                        <p:cNvPr id="66" name="物件 65"/>
                        <p:cNvPicPr/>
                        <p:nvPr/>
                      </p:nvPicPr>
                      <p:blipFill>
                        <a:blip r:embed="rId12"/>
                        <a:stretch>
                          <a:fillRect/>
                        </a:stretch>
                      </p:blipFill>
                      <p:spPr>
                        <a:xfrm>
                          <a:off x="11850337" y="631232"/>
                          <a:ext cx="2610358" cy="3657604"/>
                        </a:xfrm>
                        <a:prstGeom prst="rect">
                          <a:avLst/>
                        </a:prstGeom>
                      </p:spPr>
                    </p:pic>
                  </p:oleObj>
                </mc:Fallback>
              </mc:AlternateContent>
            </a:graphicData>
          </a:graphic>
        </p:graphicFrame>
      </p:grpSp>
      <p:sp>
        <p:nvSpPr>
          <p:cNvPr id="36" name="矩形 5"/>
          <p:cNvSpPr>
            <a:spLocks noChangeArrowheads="1"/>
          </p:cNvSpPr>
          <p:nvPr/>
        </p:nvSpPr>
        <p:spPr bwMode="auto">
          <a:xfrm>
            <a:off x="122239" y="1031140"/>
            <a:ext cx="54601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a:lnSpc>
                <a:spcPct val="100000"/>
              </a:lnSpc>
              <a:spcBef>
                <a:spcPct val="0"/>
              </a:spcBef>
              <a:buNone/>
            </a:pPr>
            <a:r>
              <a:rPr lang="en-US" altLang="zh-TW" b="1" dirty="0" smtClean="0">
                <a:solidFill>
                  <a:srgbClr val="333F50"/>
                </a:solidFill>
                <a:latin typeface="微軟正黑體" panose="020B0604030504040204" pitchFamily="34" charset="-120"/>
                <a:sym typeface="Arial" panose="020B0604020202020204" pitchFamily="34" charset="0"/>
              </a:rPr>
              <a:t>3.4 </a:t>
            </a:r>
            <a:r>
              <a:rPr lang="zh-TW" altLang="en-US" b="1" dirty="0">
                <a:solidFill>
                  <a:srgbClr val="333F50"/>
                </a:solidFill>
                <a:latin typeface="微軟正黑體" panose="020B0604030504040204" pitchFamily="34" charset="-120"/>
                <a:sym typeface="Arial" panose="020B0604020202020204" pitchFamily="34" charset="0"/>
              </a:rPr>
              <a:t>推動礦業文化推廣及文資保存</a:t>
            </a:r>
          </a:p>
        </p:txBody>
      </p:sp>
      <p:pic>
        <p:nvPicPr>
          <p:cNvPr id="37" name="圖片 24"/>
          <p:cNvPicPr>
            <a:picLocks noChangeAspect="1"/>
          </p:cNvPicPr>
          <p:nvPr/>
        </p:nvPicPr>
        <p:blipFill>
          <a:blip r:embed="rId13">
            <a:extLst>
              <a:ext uri="{28A0092B-C50C-407E-A947-70E740481C1C}">
                <a14:useLocalDpi xmlns:a14="http://schemas.microsoft.com/office/drawing/2010/main" val="0"/>
              </a:ext>
            </a:extLst>
          </a:blip>
          <a:srcRect l="32001" r="32072"/>
          <a:stretch>
            <a:fillRect/>
          </a:stretch>
        </p:blipFill>
        <p:spPr bwMode="auto">
          <a:xfrm>
            <a:off x="1039339" y="1460762"/>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1498898" y="1588579"/>
            <a:ext cx="3005951" cy="400110"/>
          </a:xfrm>
          <a:prstGeom prst="rect">
            <a:avLst/>
          </a:prstGeom>
        </p:spPr>
        <p:txBody>
          <a:bodyPr wrap="none">
            <a:spAutoFit/>
          </a:bodyPr>
          <a:lstStyle/>
          <a:p>
            <a:pPr>
              <a:buClr>
                <a:srgbClr val="000000"/>
              </a:buClr>
              <a:defRPr/>
            </a:pPr>
            <a:r>
              <a:rPr lang="zh-TW" altLang="en-US" sz="2000" b="1" kern="100" dirty="0">
                <a:solidFill>
                  <a:schemeClr val="accent1"/>
                </a:solidFill>
                <a:latin typeface="微軟正黑體" panose="020B0604030504040204" pitchFamily="34" charset="-120"/>
                <a:cs typeface="Times New Roman" panose="02020603050405020304" pitchFamily="18" charset="0"/>
                <a:sym typeface="Arial"/>
              </a:rPr>
              <a:t>礦業文化性資產整體盤點</a:t>
            </a:r>
          </a:p>
        </p:txBody>
      </p:sp>
    </p:spTree>
    <p:extLst>
      <p:ext uri="{BB962C8B-B14F-4D97-AF65-F5344CB8AC3E}">
        <p14:creationId xmlns:p14="http://schemas.microsoft.com/office/powerpoint/2010/main" val="41751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67"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a:xfrm>
            <a:off x="2389994" y="3402133"/>
            <a:ext cx="9299086" cy="25814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dirty="0" smtClean="0">
                <a:latin typeface="微軟正黑體" panose="020B0604030504040204" pitchFamily="34" charset="-120"/>
                <a:ea typeface="微軟正黑體" panose="020B0604030504040204" pitchFamily="34" charset="-120"/>
                <a:cs typeface="+mn-cs"/>
              </a:rPr>
              <a:t>肆、礦場保安組近期工作說明</a:t>
            </a:r>
            <a:endParaRPr lang="zh-TW" altLang="en-US" dirty="0">
              <a:latin typeface="微軟正黑體" panose="020B0604030504040204" pitchFamily="34" charset="-120"/>
              <a:ea typeface="微軟正黑體" panose="020B0604030504040204" pitchFamily="34" charset="-120"/>
              <a:cs typeface="+mn-cs"/>
            </a:endParaRPr>
          </a:p>
        </p:txBody>
      </p:sp>
      <p:sp>
        <p:nvSpPr>
          <p:cNvPr id="7" name="Rectangle 6"/>
          <p:cNvSpPr txBox="1">
            <a:spLocks noChangeArrowheads="1"/>
          </p:cNvSpPr>
          <p:nvPr/>
        </p:nvSpPr>
        <p:spPr bwMode="auto">
          <a:xfrm>
            <a:off x="597921" y="2091605"/>
            <a:ext cx="10909199"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Calibri" panose="020F0502020204030204" pitchFamily="34" charset="0"/>
                <a:ea typeface="微軟正黑體" panose="020B0604030504040204" pitchFamily="34" charset="-120"/>
                <a:cs typeface="+mj-cs"/>
              </a:defRPr>
            </a:lvl1pPr>
            <a:lvl2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2pPr>
            <a:lvl3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3pPr>
            <a:lvl4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4pPr>
            <a:lvl5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a:lstStyle>
          <a:p>
            <a:pPr eaLnBrk="1" hangingPunct="1">
              <a:defRPr/>
            </a:pPr>
            <a:r>
              <a:rPr lang="zh-TW" altLang="en-US" sz="6000" b="1" dirty="0">
                <a:solidFill>
                  <a:srgbClr val="0082B0"/>
                </a:solidFill>
                <a:latin typeface="微軟正黑體" panose="020B0604030504040204" pitchFamily="34" charset="-120"/>
              </a:rPr>
              <a:t>礦場保安</a:t>
            </a:r>
            <a:r>
              <a:rPr lang="zh-TW" altLang="en-US" sz="6000" b="1" dirty="0" smtClean="0">
                <a:solidFill>
                  <a:srgbClr val="0082B0"/>
                </a:solidFill>
                <a:latin typeface="微軟正黑體" panose="020B0604030504040204" pitchFamily="34" charset="-120"/>
              </a:rPr>
              <a:t>組</a:t>
            </a:r>
            <a:endParaRPr lang="zh-TW" altLang="en-US" sz="6000" b="1" dirty="0">
              <a:solidFill>
                <a:srgbClr val="0082B0"/>
              </a:solidFill>
              <a:latin typeface="微軟正黑體" panose="020B0604030504040204" pitchFamily="34" charset="-120"/>
            </a:endParaRPr>
          </a:p>
        </p:txBody>
      </p:sp>
    </p:spTree>
    <p:extLst>
      <p:ext uri="{BB962C8B-B14F-4D97-AF65-F5344CB8AC3E}">
        <p14:creationId xmlns:p14="http://schemas.microsoft.com/office/powerpoint/2010/main" val="1558287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6452" y="1527680"/>
            <a:ext cx="10463799" cy="3375573"/>
          </a:xfrm>
        </p:spPr>
        <p:txBody>
          <a:bodyPr>
            <a:normAutofit/>
          </a:bodyPr>
          <a:lstStyle/>
          <a:p>
            <a:pPr>
              <a:buFont typeface="Wingdings" panose="05000000000000000000" pitchFamily="2" charset="2"/>
              <a:buChar char="ü"/>
            </a:pPr>
            <a:r>
              <a:rPr lang="zh-TW" altLang="en-US" sz="2200" dirty="0"/>
              <a:t>礦場安全法及施行細則通盤檢討與草案研議</a:t>
            </a:r>
            <a:endParaRPr lang="en-US" altLang="zh-TW" sz="2200" dirty="0"/>
          </a:p>
          <a:p>
            <a:pPr marL="914400" lvl="1" indent="-457200">
              <a:buFont typeface="Wingdings" panose="05000000000000000000" pitchFamily="2" charset="2"/>
              <a:buAutoNum type="circleNumWdWhitePlain"/>
            </a:pPr>
            <a:r>
              <a:rPr lang="zh-TW" altLang="en-US" sz="2000" dirty="0"/>
              <a:t>礦場安全法情境工作坊</a:t>
            </a:r>
            <a:r>
              <a:rPr lang="en-US" altLang="zh-TW" sz="2000" dirty="0"/>
              <a:t>-</a:t>
            </a:r>
            <a:r>
              <a:rPr lang="zh-TW" altLang="en-US" sz="2000" dirty="0"/>
              <a:t>礦場安全法的過去與未來 </a:t>
            </a:r>
            <a:endParaRPr lang="en-US" altLang="zh-TW" sz="2000" dirty="0"/>
          </a:p>
          <a:p>
            <a:pPr marL="914400" lvl="1" indent="-457200">
              <a:buFont typeface="Wingdings" panose="05000000000000000000" pitchFamily="2" charset="2"/>
              <a:buAutoNum type="circleNumWdWhitePlain"/>
            </a:pPr>
            <a:r>
              <a:rPr lang="zh-TW" altLang="en-US" sz="2000" dirty="0"/>
              <a:t>礦場安全法修正草案專家諮詢會議</a:t>
            </a:r>
            <a:endParaRPr lang="en-US" altLang="zh-TW" sz="2000" dirty="0"/>
          </a:p>
          <a:p>
            <a:pPr marL="914400" lvl="1" indent="-457200">
              <a:buFont typeface="Wingdings" panose="05000000000000000000" pitchFamily="2" charset="2"/>
              <a:buAutoNum type="circleNumWdWhitePlain"/>
            </a:pPr>
            <a:r>
              <a:rPr lang="en-US" altLang="zh-TW" sz="2000" dirty="0"/>
              <a:t>115</a:t>
            </a:r>
            <a:r>
              <a:rPr lang="zh-TW" altLang="en-US" sz="2000" dirty="0"/>
              <a:t>年進一步針對</a:t>
            </a:r>
            <a:r>
              <a:rPr lang="zh-TW" altLang="en-US" sz="2000" b="1" dirty="0"/>
              <a:t>礦場安全法及其施行細則通盤檢討</a:t>
            </a:r>
            <a:endParaRPr lang="en-US" altLang="zh-TW" sz="2000" b="1" dirty="0"/>
          </a:p>
          <a:p>
            <a:pPr>
              <a:buFont typeface="Wingdings" panose="05000000000000000000" pitchFamily="2" charset="2"/>
              <a:buChar char="ü"/>
            </a:pPr>
            <a:r>
              <a:rPr lang="en-US" altLang="zh-TW" sz="2200" dirty="0" smtClean="0"/>
              <a:t>114</a:t>
            </a:r>
            <a:r>
              <a:rPr lang="zh-TW" altLang="en-US" sz="2200" dirty="0" smtClean="0"/>
              <a:t>年完成之礦場安全法規修正</a:t>
            </a:r>
            <a:endParaRPr lang="en-US" altLang="zh-TW" sz="2200" dirty="0" smtClean="0"/>
          </a:p>
          <a:p>
            <a:pPr marL="914400" lvl="1" indent="-457200">
              <a:buFont typeface="Wingdings" panose="05000000000000000000" pitchFamily="2" charset="2"/>
              <a:buAutoNum type="circleNumWdWhitePlain"/>
            </a:pPr>
            <a:r>
              <a:rPr lang="zh-TW" altLang="en-US" sz="2000" dirty="0"/>
              <a:t>礦場</a:t>
            </a:r>
            <a:r>
              <a:rPr lang="zh-TW" altLang="en-US" sz="2000" dirty="0" smtClean="0"/>
              <a:t>負責人及礦場安全管理人員兼任</a:t>
            </a:r>
            <a:r>
              <a:rPr lang="en-US" altLang="zh-TW" sz="2000" dirty="0" smtClean="0"/>
              <a:t>(</a:t>
            </a:r>
            <a:r>
              <a:rPr lang="zh-TW" altLang="en-US" sz="2000" dirty="0" smtClean="0"/>
              <a:t>代</a:t>
            </a:r>
            <a:r>
              <a:rPr lang="en-US" altLang="zh-TW" sz="2000" dirty="0" smtClean="0"/>
              <a:t>)</a:t>
            </a:r>
            <a:r>
              <a:rPr lang="zh-TW" altLang="en-US" sz="2000" dirty="0" smtClean="0"/>
              <a:t>審核原則</a:t>
            </a:r>
            <a:endParaRPr lang="en-US" altLang="zh-TW" sz="2000" dirty="0" smtClean="0"/>
          </a:p>
          <a:p>
            <a:pPr marL="914400" lvl="1" indent="-457200">
              <a:buFont typeface="Wingdings" panose="05000000000000000000" pitchFamily="2" charset="2"/>
              <a:buAutoNum type="circleNumWdWhitePlain"/>
            </a:pPr>
            <a:r>
              <a:rPr lang="zh-TW" altLang="en-US" sz="2000" dirty="0"/>
              <a:t>礦場開採使用</a:t>
            </a:r>
            <a:r>
              <a:rPr lang="zh-TW" altLang="en-US" sz="2000" dirty="0" smtClean="0"/>
              <a:t>爆炸物作業之安全管理宣導事項</a:t>
            </a:r>
            <a:endParaRPr lang="en-US" altLang="zh-TW" sz="2000" dirty="0" smtClean="0"/>
          </a:p>
          <a:p>
            <a:pPr marL="914400" lvl="1" indent="-457200">
              <a:buFont typeface="Wingdings" panose="05000000000000000000" pitchFamily="2" charset="2"/>
              <a:buAutoNum type="circleNumWdWhitePlain"/>
            </a:pPr>
            <a:r>
              <a:rPr lang="zh-TW" altLang="en-US" sz="2000" dirty="0"/>
              <a:t>礦場作業</a:t>
            </a:r>
            <a:r>
              <a:rPr lang="zh-TW" altLang="en-US" sz="2000" dirty="0" smtClean="0"/>
              <a:t>人員在職及職前訓練課程基準</a:t>
            </a:r>
            <a:endParaRPr lang="en-US" altLang="zh-TW" sz="2000" dirty="0" smtClean="0"/>
          </a:p>
          <a:p>
            <a:pPr marL="914400" lvl="1" indent="-457200">
              <a:buFont typeface="Wingdings" panose="05000000000000000000" pitchFamily="2" charset="2"/>
              <a:buAutoNum type="circleNumWdWhitePlain"/>
            </a:pPr>
            <a:r>
              <a:rPr lang="zh-TW" altLang="en-US" sz="2000" dirty="0"/>
              <a:t>修正</a:t>
            </a:r>
            <a:r>
              <a:rPr lang="zh-TW" altLang="en-US" sz="2000" dirty="0" smtClean="0"/>
              <a:t>地震颱風及大豪雨</a:t>
            </a:r>
            <a:endParaRPr lang="en-US" altLang="zh-TW" sz="2000" dirty="0"/>
          </a:p>
          <a:p>
            <a:pPr marL="457200" lvl="1" indent="0">
              <a:buNone/>
            </a:pPr>
            <a:endParaRPr lang="en-US" altLang="zh-TW" sz="2200" dirty="0"/>
          </a:p>
          <a:p>
            <a:pPr marL="457200" lvl="1" indent="0">
              <a:buNone/>
            </a:pPr>
            <a:endParaRPr lang="en-US" altLang="zh-TW" sz="2200" dirty="0" smtClean="0"/>
          </a:p>
          <a:p>
            <a:endParaRPr lang="en-US" altLang="zh-TW" sz="2200" dirty="0" smtClean="0"/>
          </a:p>
          <a:p>
            <a:endParaRPr lang="en-US" altLang="zh-TW" sz="2200" dirty="0" smtClean="0"/>
          </a:p>
          <a:p>
            <a:endParaRPr lang="zh-TW" altLang="en-US" sz="2200" dirty="0"/>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5">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8" name="矩形 7"/>
          <p:cNvSpPr/>
          <p:nvPr/>
        </p:nvSpPr>
        <p:spPr>
          <a:xfrm>
            <a:off x="1428749" y="1051579"/>
            <a:ext cx="6791325" cy="523220"/>
          </a:xfrm>
          <a:prstGeom prst="rect">
            <a:avLst/>
          </a:prstGeom>
        </p:spPr>
        <p:txBody>
          <a:bodyPr wrap="square">
            <a:spAutoFit/>
          </a:bodyPr>
          <a:lstStyle/>
          <a:p>
            <a:r>
              <a:rPr lang="zh-TW" altLang="en-US" sz="2800" b="1" dirty="0">
                <a:solidFill>
                  <a:schemeClr val="accent5">
                    <a:lumMod val="50000"/>
                  </a:schemeClr>
                </a:solidFill>
                <a:cs typeface="+mj-cs"/>
              </a:rPr>
              <a:t>保安規劃</a:t>
            </a:r>
            <a:r>
              <a:rPr lang="zh-TW" altLang="en-US" sz="2800" b="1" dirty="0" smtClean="0">
                <a:solidFill>
                  <a:schemeClr val="accent5">
                    <a:lumMod val="50000"/>
                  </a:schemeClr>
                </a:solidFill>
                <a:cs typeface="+mj-cs"/>
              </a:rPr>
              <a:t>科：法規研</a:t>
            </a:r>
            <a:r>
              <a:rPr lang="zh-TW" altLang="en-US" sz="2800" b="1" dirty="0" smtClean="0">
                <a:solidFill>
                  <a:schemeClr val="accent5">
                    <a:lumMod val="50000"/>
                  </a:schemeClr>
                </a:solidFill>
                <a:cs typeface="+mj-cs"/>
              </a:rPr>
              <a:t>修</a:t>
            </a:r>
            <a:endParaRPr lang="zh-TW" altLang="en-US" sz="2800" dirty="0">
              <a:solidFill>
                <a:schemeClr val="accent5">
                  <a:lumMod val="50000"/>
                </a:schemeClr>
              </a:solidFill>
            </a:endParaRP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480245" y="1050005"/>
            <a:ext cx="4495893" cy="3372639"/>
          </a:xfrm>
          <a:prstGeom prst="rect">
            <a:avLst/>
          </a:prstGeom>
        </p:spPr>
      </p:pic>
      <p:pic>
        <p:nvPicPr>
          <p:cNvPr id="7" name="圖片 6"/>
          <p:cNvPicPr/>
          <p:nvPr/>
        </p:nvPicPr>
        <p:blipFill>
          <a:blip r:embed="rId3"/>
          <a:stretch>
            <a:fillRect/>
          </a:stretch>
        </p:blipFill>
        <p:spPr>
          <a:xfrm>
            <a:off x="6645737" y="4707567"/>
            <a:ext cx="1574337" cy="2013908"/>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2768" y="4715682"/>
            <a:ext cx="2597706" cy="1948719"/>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8877" y="4715682"/>
            <a:ext cx="2662244" cy="1997134"/>
          </a:xfrm>
          <a:prstGeom prst="rect">
            <a:avLst/>
          </a:prstGeom>
        </p:spPr>
      </p:pic>
      <p:sp>
        <p:nvSpPr>
          <p:cNvPr id="10" name="矩形 80">
            <a:extLst/>
          </p:cNvPr>
          <p:cNvSpPr>
            <a:spLocks noChangeArrowheads="1"/>
          </p:cNvSpPr>
          <p:nvPr/>
        </p:nvSpPr>
        <p:spPr bwMode="auto">
          <a:xfrm>
            <a:off x="7237642" y="4407905"/>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礦場安全法情境工作坊</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
        <p:nvSpPr>
          <p:cNvPr id="11" name="矩形 80">
            <a:extLst/>
          </p:cNvPr>
          <p:cNvSpPr>
            <a:spLocks noChangeArrowheads="1"/>
          </p:cNvSpPr>
          <p:nvPr/>
        </p:nvSpPr>
        <p:spPr bwMode="auto">
          <a:xfrm>
            <a:off x="2609264" y="6614123"/>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礦場安全法修正草案專家諮詢會議</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3970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19199" y="1751803"/>
            <a:ext cx="10839450" cy="996563"/>
          </a:xfrm>
        </p:spPr>
        <p:txBody>
          <a:bodyPr>
            <a:normAutofit/>
          </a:bodyPr>
          <a:lstStyle/>
          <a:p>
            <a:pPr>
              <a:buFont typeface="Wingdings" panose="05000000000000000000" pitchFamily="2" charset="2"/>
              <a:buChar char="ü"/>
            </a:pPr>
            <a:r>
              <a:rPr lang="en-US" altLang="zh-TW" sz="2200" dirty="0" smtClean="0"/>
              <a:t>114</a:t>
            </a:r>
            <a:r>
              <a:rPr lang="zh-TW" altLang="en-US" sz="2200" dirty="0" smtClean="0"/>
              <a:t>年</a:t>
            </a:r>
            <a:r>
              <a:rPr lang="en-US" altLang="zh-TW" sz="2200" dirty="0" smtClean="0"/>
              <a:t>9</a:t>
            </a:r>
            <a:r>
              <a:rPr lang="zh-TW" altLang="en-US" sz="2200" dirty="0" smtClean="0"/>
              <a:t>月</a:t>
            </a:r>
            <a:r>
              <a:rPr lang="en-US" altLang="zh-TW" sz="2200" dirty="0" smtClean="0"/>
              <a:t>26</a:t>
            </a:r>
            <a:r>
              <a:rPr lang="zh-TW" altLang="en-US" sz="2200" dirty="0" smtClean="0"/>
              <a:t>日石油天然氣礦場擴大應變演練</a:t>
            </a:r>
            <a:r>
              <a:rPr lang="en-US" altLang="zh-TW" sz="2200" dirty="0" smtClean="0"/>
              <a:t>(</a:t>
            </a:r>
            <a:r>
              <a:rPr lang="zh-TW" altLang="en-US" sz="2200" dirty="0" smtClean="0"/>
              <a:t>中油</a:t>
            </a:r>
            <a:r>
              <a:rPr lang="en-US" altLang="zh-TW" sz="2200" dirty="0"/>
              <a:t>1</a:t>
            </a:r>
            <a:r>
              <a:rPr lang="en-US" altLang="zh-TW" sz="2200" dirty="0" smtClean="0"/>
              <a:t>45</a:t>
            </a:r>
            <a:r>
              <a:rPr lang="zh-TW" altLang="en-US" sz="2200" dirty="0" smtClean="0"/>
              <a:t>號井</a:t>
            </a:r>
            <a:r>
              <a:rPr lang="en-US" altLang="zh-TW" sz="2200" dirty="0" smtClean="0"/>
              <a:t>)</a:t>
            </a:r>
          </a:p>
          <a:p>
            <a:pPr>
              <a:buFont typeface="Wingdings" panose="05000000000000000000" pitchFamily="2" charset="2"/>
              <a:buChar char="ü"/>
            </a:pPr>
            <a:r>
              <a:rPr lang="en-US" altLang="zh-TW" sz="2200" dirty="0" smtClean="0"/>
              <a:t>114</a:t>
            </a:r>
            <a:r>
              <a:rPr lang="zh-TW" altLang="en-US" sz="2200" dirty="0" smtClean="0"/>
              <a:t>年礦場坑內、坑外、機電安全督察員技術訓練班</a:t>
            </a:r>
            <a:r>
              <a:rPr lang="zh-TW" altLang="en-US" sz="2200" dirty="0">
                <a:sym typeface="Microsoft JhengHei"/>
              </a:rPr>
              <a:t>，</a:t>
            </a:r>
            <a:r>
              <a:rPr lang="en-US" altLang="zh-TW" sz="2200" dirty="0">
                <a:sym typeface="Microsoft JhengHei"/>
              </a:rPr>
              <a:t>43</a:t>
            </a:r>
            <a:r>
              <a:rPr lang="zh-TW" altLang="en-US" sz="2200" dirty="0">
                <a:sym typeface="Microsoft JhengHei"/>
              </a:rPr>
              <a:t>名學員參與</a:t>
            </a:r>
            <a:endParaRPr lang="en-US" altLang="zh-TW" sz="2200" dirty="0"/>
          </a:p>
          <a:p>
            <a:pPr marL="0" indent="0">
              <a:buNone/>
            </a:pPr>
            <a:endParaRPr lang="en-US" altLang="zh-TW" sz="2200" dirty="0"/>
          </a:p>
          <a:p>
            <a:pPr marL="0" indent="0">
              <a:buNone/>
            </a:pPr>
            <a:endParaRPr lang="en-US" altLang="zh-TW" sz="2200" dirty="0"/>
          </a:p>
          <a:p>
            <a:pPr marL="457200" lvl="1" indent="0">
              <a:buNone/>
            </a:pPr>
            <a:endParaRPr lang="en-US" altLang="zh-TW" sz="2200" dirty="0"/>
          </a:p>
          <a:p>
            <a:pPr marL="457200" lvl="1" indent="0">
              <a:buNone/>
            </a:pPr>
            <a:endParaRPr lang="en-US" altLang="zh-TW" sz="2200" dirty="0" smtClean="0"/>
          </a:p>
          <a:p>
            <a:endParaRPr lang="en-US" altLang="zh-TW" sz="2200" dirty="0" smtClean="0"/>
          </a:p>
          <a:p>
            <a:endParaRPr lang="en-US" altLang="zh-TW" sz="2200" dirty="0" smtClean="0"/>
          </a:p>
          <a:p>
            <a:endParaRPr lang="zh-TW" altLang="en-US" sz="2200" dirty="0"/>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5">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8" name="矩形 7"/>
          <p:cNvSpPr/>
          <p:nvPr/>
        </p:nvSpPr>
        <p:spPr>
          <a:xfrm>
            <a:off x="1428749" y="1051579"/>
            <a:ext cx="6791325" cy="523220"/>
          </a:xfrm>
          <a:prstGeom prst="rect">
            <a:avLst/>
          </a:prstGeom>
        </p:spPr>
        <p:txBody>
          <a:bodyPr wrap="square">
            <a:spAutoFit/>
          </a:bodyPr>
          <a:lstStyle/>
          <a:p>
            <a:r>
              <a:rPr lang="zh-TW" altLang="en-US" sz="2800" b="1" dirty="0">
                <a:solidFill>
                  <a:schemeClr val="accent5">
                    <a:lumMod val="50000"/>
                  </a:schemeClr>
                </a:solidFill>
                <a:cs typeface="+mj-cs"/>
              </a:rPr>
              <a:t>保安規劃</a:t>
            </a:r>
            <a:r>
              <a:rPr lang="zh-TW" altLang="en-US" sz="2800" b="1" dirty="0" smtClean="0">
                <a:solidFill>
                  <a:schemeClr val="accent5">
                    <a:lumMod val="50000"/>
                  </a:schemeClr>
                </a:solidFill>
                <a:cs typeface="+mj-cs"/>
              </a:rPr>
              <a:t>科</a:t>
            </a:r>
            <a:r>
              <a:rPr lang="zh-TW" altLang="en-US" sz="2800" b="1" dirty="0" smtClean="0">
                <a:solidFill>
                  <a:schemeClr val="accent5">
                    <a:lumMod val="50000"/>
                  </a:schemeClr>
                </a:solidFill>
                <a:cs typeface="+mj-cs"/>
              </a:rPr>
              <a:t>：防災</a:t>
            </a:r>
            <a:endParaRPr lang="zh-TW" altLang="en-US" sz="2800" dirty="0">
              <a:solidFill>
                <a:schemeClr val="accent5">
                  <a:lumMod val="50000"/>
                </a:schemeClr>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384" y="2817409"/>
            <a:ext cx="4802331" cy="3201554"/>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964" y="2817409"/>
            <a:ext cx="4227061" cy="3171012"/>
          </a:xfrm>
          <a:prstGeom prst="rect">
            <a:avLst/>
          </a:prstGeom>
        </p:spPr>
      </p:pic>
      <p:sp>
        <p:nvSpPr>
          <p:cNvPr id="9" name="矩形 80">
            <a:extLst/>
          </p:cNvPr>
          <p:cNvSpPr>
            <a:spLocks noChangeArrowheads="1"/>
          </p:cNvSpPr>
          <p:nvPr/>
        </p:nvSpPr>
        <p:spPr bwMode="auto">
          <a:xfrm>
            <a:off x="6730917" y="5979530"/>
            <a:ext cx="5296750"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en-US" altLang="zh-TW" sz="1400" b="1" dirty="0" smtClean="0">
                <a:solidFill>
                  <a:srgbClr val="000000"/>
                </a:solidFill>
                <a:latin typeface="微軟正黑體" panose="020B0604030504040204" pitchFamily="34" charset="-120"/>
                <a:ea typeface="微軟正黑體" panose="020B0604030504040204" pitchFamily="34" charset="-120"/>
              </a:rPr>
              <a:t>114</a:t>
            </a:r>
            <a:r>
              <a:rPr lang="zh-TW" altLang="en-US" sz="1400" b="1" dirty="0" smtClean="0">
                <a:solidFill>
                  <a:srgbClr val="000000"/>
                </a:solidFill>
                <a:latin typeface="微軟正黑體" panose="020B0604030504040204" pitchFamily="34" charset="-120"/>
                <a:ea typeface="微軟正黑體" panose="020B0604030504040204" pitchFamily="34" charset="-120"/>
              </a:rPr>
              <a:t>年</a:t>
            </a:r>
            <a:r>
              <a:rPr lang="zh-TW" altLang="en-US" sz="1400" b="1" dirty="0">
                <a:solidFill>
                  <a:srgbClr val="000000"/>
                </a:solidFill>
                <a:latin typeface="微軟正黑體" panose="020B0604030504040204" pitchFamily="34" charset="-120"/>
                <a:ea typeface="微軟正黑體" panose="020B0604030504040204" pitchFamily="34" charset="-120"/>
              </a:rPr>
              <a:t>礦場坑外坑內機電安全督察員技術訓練</a:t>
            </a:r>
            <a:r>
              <a:rPr lang="zh-TW" altLang="en-US" sz="1400" b="1" dirty="0" smtClean="0">
                <a:solidFill>
                  <a:srgbClr val="000000"/>
                </a:solidFill>
                <a:latin typeface="微軟正黑體" panose="020B0604030504040204" pitchFamily="34" charset="-120"/>
                <a:ea typeface="微軟正黑體" panose="020B0604030504040204" pitchFamily="34" charset="-120"/>
              </a:rPr>
              <a:t>班現場實習</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
        <p:nvSpPr>
          <p:cNvPr id="10" name="矩形 80">
            <a:extLst/>
          </p:cNvPr>
          <p:cNvSpPr>
            <a:spLocks noChangeArrowheads="1"/>
          </p:cNvSpPr>
          <p:nvPr/>
        </p:nvSpPr>
        <p:spPr bwMode="auto">
          <a:xfrm>
            <a:off x="1448192" y="5988421"/>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en-US" altLang="zh-TW" sz="1400" b="1" dirty="0" smtClean="0">
                <a:solidFill>
                  <a:srgbClr val="000000"/>
                </a:solidFill>
                <a:latin typeface="微軟正黑體" panose="020B0604030504040204" pitchFamily="34" charset="-120"/>
                <a:ea typeface="微軟正黑體" panose="020B0604030504040204" pitchFamily="34" charset="-120"/>
              </a:rPr>
              <a:t>114</a:t>
            </a:r>
            <a:r>
              <a:rPr lang="zh-TW" altLang="en-US" sz="1400" b="1" dirty="0" smtClean="0">
                <a:solidFill>
                  <a:srgbClr val="000000"/>
                </a:solidFill>
                <a:latin typeface="微軟正黑體" panose="020B0604030504040204" pitchFamily="34" charset="-120"/>
                <a:ea typeface="微軟正黑體" panose="020B0604030504040204" pitchFamily="34" charset="-120"/>
              </a:rPr>
              <a:t>年石油</a:t>
            </a:r>
            <a:r>
              <a:rPr lang="zh-TW" altLang="en-US" sz="1400" b="1" dirty="0">
                <a:solidFill>
                  <a:srgbClr val="000000"/>
                </a:solidFill>
                <a:latin typeface="微軟正黑體" panose="020B0604030504040204" pitchFamily="34" charset="-120"/>
                <a:ea typeface="微軟正黑體" panose="020B0604030504040204" pitchFamily="34" charset="-120"/>
              </a:rPr>
              <a:t>天然氣</a:t>
            </a:r>
            <a:r>
              <a:rPr lang="zh-TW" altLang="en-US" sz="1400" b="1" dirty="0" smtClean="0">
                <a:solidFill>
                  <a:srgbClr val="000000"/>
                </a:solidFill>
                <a:latin typeface="微軟正黑體" panose="020B0604030504040204" pitchFamily="34" charset="-120"/>
                <a:ea typeface="微軟正黑體" panose="020B0604030504040204" pitchFamily="34" charset="-120"/>
              </a:rPr>
              <a:t>礦場擴大應變演練</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24879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61999" y="1879832"/>
            <a:ext cx="8763001" cy="610066"/>
          </a:xfrm>
        </p:spPr>
        <p:txBody>
          <a:bodyPr>
            <a:normAutofit/>
          </a:bodyPr>
          <a:lstStyle/>
          <a:p>
            <a:pPr>
              <a:buFont typeface="Wingdings" panose="05000000000000000000" pitchFamily="2" charset="2"/>
              <a:buChar char="ü"/>
            </a:pPr>
            <a:r>
              <a:rPr lang="en-US" altLang="zh-TW" sz="2200" dirty="0" smtClean="0"/>
              <a:t>114</a:t>
            </a:r>
            <a:r>
              <a:rPr lang="zh-TW" altLang="en-US" sz="2200" dirty="0" smtClean="0"/>
              <a:t>年</a:t>
            </a:r>
            <a:r>
              <a:rPr lang="en-US" altLang="zh-TW" sz="2200" dirty="0" smtClean="0"/>
              <a:t>12</a:t>
            </a:r>
            <a:r>
              <a:rPr lang="zh-TW" altLang="en-US" sz="2200" dirty="0" smtClean="0"/>
              <a:t>月礦場安全監督員在職訓練</a:t>
            </a:r>
            <a:endParaRPr lang="en-US" altLang="zh-TW" sz="2200" dirty="0" smtClean="0"/>
          </a:p>
          <a:p>
            <a:pPr>
              <a:buFont typeface="Wingdings" panose="05000000000000000000" pitchFamily="2" charset="2"/>
              <a:buChar char="ü"/>
            </a:pPr>
            <a:endParaRPr lang="en-US" altLang="zh-TW" sz="2200" dirty="0"/>
          </a:p>
          <a:p>
            <a:pPr marL="0" indent="0">
              <a:buNone/>
            </a:pPr>
            <a:endParaRPr lang="en-US" altLang="zh-TW" sz="2200" dirty="0"/>
          </a:p>
          <a:p>
            <a:pPr marL="457200" lvl="1" indent="0">
              <a:buNone/>
            </a:pPr>
            <a:endParaRPr lang="en-US" altLang="zh-TW" sz="2200" dirty="0"/>
          </a:p>
          <a:p>
            <a:pPr marL="457200" lvl="1" indent="0">
              <a:buNone/>
            </a:pPr>
            <a:endParaRPr lang="en-US" altLang="zh-TW" sz="2200" dirty="0" smtClean="0"/>
          </a:p>
          <a:p>
            <a:endParaRPr lang="en-US" altLang="zh-TW" sz="2200" dirty="0" smtClean="0"/>
          </a:p>
          <a:p>
            <a:endParaRPr lang="en-US" altLang="zh-TW" sz="2200" dirty="0" smtClean="0"/>
          </a:p>
          <a:p>
            <a:endParaRPr lang="zh-TW" altLang="en-US" sz="2200" dirty="0"/>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5">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8" name="矩形 7"/>
          <p:cNvSpPr/>
          <p:nvPr/>
        </p:nvSpPr>
        <p:spPr>
          <a:xfrm>
            <a:off x="1428749" y="1051579"/>
            <a:ext cx="6791325" cy="523220"/>
          </a:xfrm>
          <a:prstGeom prst="rect">
            <a:avLst/>
          </a:prstGeom>
        </p:spPr>
        <p:txBody>
          <a:bodyPr wrap="square">
            <a:spAutoFit/>
          </a:bodyPr>
          <a:lstStyle/>
          <a:p>
            <a:r>
              <a:rPr lang="zh-TW" altLang="en-US" sz="2800" b="1" dirty="0">
                <a:solidFill>
                  <a:schemeClr val="accent5">
                    <a:lumMod val="50000"/>
                  </a:schemeClr>
                </a:solidFill>
                <a:cs typeface="+mj-cs"/>
              </a:rPr>
              <a:t>保安規劃</a:t>
            </a:r>
            <a:r>
              <a:rPr lang="zh-TW" altLang="en-US" sz="2800" b="1" dirty="0" smtClean="0">
                <a:solidFill>
                  <a:schemeClr val="accent5">
                    <a:lumMod val="50000"/>
                  </a:schemeClr>
                </a:solidFill>
                <a:cs typeface="+mj-cs"/>
              </a:rPr>
              <a:t>科</a:t>
            </a:r>
            <a:r>
              <a:rPr lang="zh-TW" altLang="en-US" sz="2800" b="1" dirty="0" smtClean="0">
                <a:solidFill>
                  <a:schemeClr val="accent5">
                    <a:lumMod val="50000"/>
                  </a:schemeClr>
                </a:solidFill>
                <a:cs typeface="+mj-cs"/>
              </a:rPr>
              <a:t>：防災</a:t>
            </a:r>
            <a:endParaRPr lang="zh-TW" altLang="en-US" sz="2800" dirty="0">
              <a:solidFill>
                <a:schemeClr val="accent5">
                  <a:lumMod val="50000"/>
                </a:schemeClr>
              </a:solidFill>
            </a:endParaRPr>
          </a:p>
        </p:txBody>
      </p:sp>
      <p:sp>
        <p:nvSpPr>
          <p:cNvPr id="9" name="矩形 80">
            <a:extLst/>
          </p:cNvPr>
          <p:cNvSpPr>
            <a:spLocks noChangeArrowheads="1"/>
          </p:cNvSpPr>
          <p:nvPr/>
        </p:nvSpPr>
        <p:spPr bwMode="auto">
          <a:xfrm>
            <a:off x="4228250" y="5837799"/>
            <a:ext cx="5296750"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監督員訓練</a:t>
            </a:r>
            <a:r>
              <a:rPr lang="en-US" altLang="zh-TW" sz="1400" b="1" dirty="0" smtClean="0">
                <a:solidFill>
                  <a:srgbClr val="000000"/>
                </a:solidFill>
                <a:latin typeface="微軟正黑體" panose="020B0604030504040204" pitchFamily="34" charset="-120"/>
                <a:ea typeface="微軟正黑體" panose="020B0604030504040204" pitchFamily="34" charset="-120"/>
              </a:rPr>
              <a:t>-</a:t>
            </a:r>
            <a:r>
              <a:rPr lang="zh-TW" altLang="en-US" sz="1400" b="1" dirty="0" smtClean="0">
                <a:solidFill>
                  <a:srgbClr val="000000"/>
                </a:solidFill>
                <a:latin typeface="微軟正黑體" panose="020B0604030504040204" pitchFamily="34" charset="-120"/>
                <a:ea typeface="微軟正黑體" panose="020B0604030504040204" pitchFamily="34" charset="-120"/>
              </a:rPr>
              <a:t>重機械機具講解</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
        <p:nvSpPr>
          <p:cNvPr id="10" name="矩形 80">
            <a:extLst/>
          </p:cNvPr>
          <p:cNvSpPr>
            <a:spLocks noChangeArrowheads="1"/>
          </p:cNvSpPr>
          <p:nvPr/>
        </p:nvSpPr>
        <p:spPr bwMode="auto">
          <a:xfrm>
            <a:off x="-327981" y="5853170"/>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監督員訓練</a:t>
            </a:r>
            <a:r>
              <a:rPr lang="en-US" altLang="zh-TW" sz="1400" b="1" dirty="0" smtClean="0">
                <a:solidFill>
                  <a:srgbClr val="000000"/>
                </a:solidFill>
                <a:latin typeface="微軟正黑體" panose="020B0604030504040204" pitchFamily="34" charset="-120"/>
                <a:ea typeface="微軟正黑體" panose="020B0604030504040204" pitchFamily="34" charset="-120"/>
              </a:rPr>
              <a:t>-</a:t>
            </a:r>
            <a:r>
              <a:rPr lang="zh-TW" altLang="en-US" sz="1400" b="1" dirty="0" smtClean="0">
                <a:solidFill>
                  <a:srgbClr val="000000"/>
                </a:solidFill>
                <a:latin typeface="微軟正黑體" panose="020B0604030504040204" pitchFamily="34" charset="-120"/>
                <a:ea typeface="微軟正黑體" panose="020B0604030504040204" pitchFamily="34" charset="-120"/>
              </a:rPr>
              <a:t>宜蘭傳藝園區會議室</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75" y="2580057"/>
            <a:ext cx="3956548" cy="3273114"/>
          </a:xfrm>
          <a:prstGeom prst="rect">
            <a:avLst/>
          </a:prstGeo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355" y="2580056"/>
            <a:ext cx="3952836" cy="3273115"/>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8673372" y="3074405"/>
            <a:ext cx="3257745" cy="2269047"/>
          </a:xfrm>
          <a:prstGeom prst="rect">
            <a:avLst/>
          </a:prstGeom>
        </p:spPr>
      </p:pic>
      <p:sp>
        <p:nvSpPr>
          <p:cNvPr id="13" name="矩形 80">
            <a:extLst/>
          </p:cNvPr>
          <p:cNvSpPr>
            <a:spLocks noChangeArrowheads="1"/>
          </p:cNvSpPr>
          <p:nvPr/>
        </p:nvSpPr>
        <p:spPr bwMode="auto">
          <a:xfrm>
            <a:off x="7606571" y="5804670"/>
            <a:ext cx="5296750"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監督員訓練</a:t>
            </a:r>
            <a:r>
              <a:rPr lang="en-US" altLang="zh-TW" sz="1400" b="1" dirty="0" smtClean="0">
                <a:solidFill>
                  <a:srgbClr val="000000"/>
                </a:solidFill>
                <a:latin typeface="微軟正黑體" panose="020B0604030504040204" pitchFamily="34" charset="-120"/>
                <a:ea typeface="微軟正黑體" panose="020B0604030504040204" pitchFamily="34" charset="-120"/>
              </a:rPr>
              <a:t>-</a:t>
            </a:r>
            <a:r>
              <a:rPr lang="zh-TW" altLang="en-US" sz="1400" b="1" dirty="0" smtClean="0">
                <a:solidFill>
                  <a:srgbClr val="000000"/>
                </a:solidFill>
                <a:latin typeface="微軟正黑體" panose="020B0604030504040204" pitchFamily="34" charset="-120"/>
                <a:ea typeface="微軟正黑體" panose="020B0604030504040204" pitchFamily="34" charset="-120"/>
              </a:rPr>
              <a:t>室內課程</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2092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9903" y="1806612"/>
            <a:ext cx="6267085" cy="4294643"/>
          </a:xfrm>
        </p:spPr>
        <p:txBody>
          <a:bodyPr>
            <a:normAutofit/>
          </a:bodyPr>
          <a:lstStyle/>
          <a:p>
            <a:pPr>
              <a:lnSpc>
                <a:spcPct val="100000"/>
              </a:lnSpc>
            </a:pPr>
            <a:r>
              <a:rPr lang="zh-TW" altLang="en-US" sz="2200" dirty="0"/>
              <a:t>礦業法</a:t>
            </a:r>
            <a:r>
              <a:rPr lang="en-US" altLang="zh-TW" sz="2200" dirty="0"/>
              <a:t>112</a:t>
            </a:r>
            <a:r>
              <a:rPr lang="zh-TW" altLang="en-US" sz="2200" dirty="0"/>
              <a:t>年</a:t>
            </a:r>
            <a:r>
              <a:rPr lang="en-US" altLang="zh-TW" sz="2200" dirty="0"/>
              <a:t>6</a:t>
            </a:r>
            <a:r>
              <a:rPr lang="zh-TW" altLang="en-US" sz="2200" dirty="0"/>
              <a:t>月修法後，為檢視通過環評礦場之開發行為是否造成環境影響及作業安全問題，本中心依礦業法第</a:t>
            </a:r>
            <a:r>
              <a:rPr lang="en-US" altLang="zh-TW" sz="2200" dirty="0"/>
              <a:t>65</a:t>
            </a:r>
            <a:r>
              <a:rPr lang="zh-TW" altLang="en-US" sz="2200" dirty="0"/>
              <a:t>條第</a:t>
            </a:r>
            <a:r>
              <a:rPr lang="en-US" altLang="zh-TW" sz="2200" dirty="0"/>
              <a:t>2</a:t>
            </a:r>
            <a:r>
              <a:rPr lang="zh-TW" altLang="en-US" sz="2200" dirty="0"/>
              <a:t>項規定，會同中央環境保護主管機關（即環境部）與相關機關辦理通過環評礦場之礦業工程聯合檢查，自</a:t>
            </a:r>
            <a:r>
              <a:rPr lang="en-US" altLang="zh-TW" sz="2200" dirty="0"/>
              <a:t>112</a:t>
            </a:r>
            <a:r>
              <a:rPr lang="zh-TW" altLang="en-US" sz="2200" dirty="0"/>
              <a:t>年</a:t>
            </a:r>
            <a:r>
              <a:rPr lang="en-US" altLang="zh-TW" sz="2200" dirty="0"/>
              <a:t>9</a:t>
            </a:r>
            <a:r>
              <a:rPr lang="zh-TW" altLang="en-US" sz="2200" dirty="0"/>
              <a:t>月至</a:t>
            </a:r>
            <a:r>
              <a:rPr lang="en-US" altLang="zh-TW" sz="2200" dirty="0"/>
              <a:t>114</a:t>
            </a:r>
            <a:r>
              <a:rPr lang="zh-TW" altLang="en-US" sz="2200" dirty="0"/>
              <a:t>年</a:t>
            </a:r>
            <a:r>
              <a:rPr lang="en-US" altLang="zh-TW" sz="2200" dirty="0"/>
              <a:t>12</a:t>
            </a:r>
            <a:r>
              <a:rPr lang="zh-TW" altLang="en-US" sz="2200" dirty="0"/>
              <a:t>月共辦理</a:t>
            </a:r>
            <a:r>
              <a:rPr lang="en-US" altLang="zh-TW" sz="2200" dirty="0" smtClean="0"/>
              <a:t>18</a:t>
            </a:r>
            <a:r>
              <a:rPr lang="zh-TW" altLang="en-US" sz="2200" dirty="0" smtClean="0"/>
              <a:t>場次</a:t>
            </a:r>
            <a:r>
              <a:rPr lang="zh-TW" altLang="en-US" sz="2200" dirty="0"/>
              <a:t>（計</a:t>
            </a:r>
            <a:r>
              <a:rPr lang="en-US" altLang="zh-TW" sz="2200" dirty="0" smtClean="0"/>
              <a:t>21</a:t>
            </a:r>
            <a:r>
              <a:rPr lang="zh-TW" altLang="en-US" sz="2200" dirty="0" smtClean="0"/>
              <a:t>礦</a:t>
            </a:r>
            <a:r>
              <a:rPr lang="zh-TW" altLang="en-US" sz="2200" dirty="0"/>
              <a:t>）</a:t>
            </a:r>
            <a:r>
              <a:rPr lang="zh-TW" altLang="en-US" sz="2200" dirty="0" smtClean="0"/>
              <a:t>。</a:t>
            </a:r>
            <a:endParaRPr lang="en-US" altLang="zh-TW" sz="2200" dirty="0" smtClean="0"/>
          </a:p>
          <a:p>
            <a:pPr>
              <a:lnSpc>
                <a:spcPct val="100000"/>
              </a:lnSpc>
            </a:pPr>
            <a:endParaRPr lang="zh-TW" altLang="en-US" sz="2200" dirty="0"/>
          </a:p>
          <a:p>
            <a:pPr>
              <a:lnSpc>
                <a:spcPct val="100000"/>
              </a:lnSpc>
            </a:pPr>
            <a:r>
              <a:rPr lang="zh-TW" altLang="en-US" sz="2200" dirty="0"/>
              <a:t>依礦業法修法之附帶決議事項，落實資訊公開增進民眾參與，目前通過環評礦場聯合檢查紀錄已公開至經濟部地質調查及礦業管理中心「礦業資訊公開平台</a:t>
            </a:r>
            <a:r>
              <a:rPr lang="zh-TW" altLang="en-US" sz="2200" dirty="0" smtClean="0"/>
              <a:t>」。</a:t>
            </a:r>
            <a:endParaRPr lang="zh-TW" altLang="en-US" sz="2200" dirty="0"/>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3229570118"/>
              </p:ext>
            </p:extLst>
          </p:nvPr>
        </p:nvGraphicFramePr>
        <p:xfrm>
          <a:off x="6676988" y="1877661"/>
          <a:ext cx="5230793" cy="3916680"/>
        </p:xfrm>
        <a:graphic>
          <a:graphicData uri="http://schemas.openxmlformats.org/drawingml/2006/table">
            <a:tbl>
              <a:tblPr firstRow="1" bandRow="1">
                <a:tableStyleId>{5C22544A-7EE6-4342-B048-85BDC9FD1C3A}</a:tableStyleId>
              </a:tblPr>
              <a:tblGrid>
                <a:gridCol w="550638">
                  <a:extLst>
                    <a:ext uri="{9D8B030D-6E8A-4147-A177-3AD203B41FA5}">
                      <a16:colId xmlns:a16="http://schemas.microsoft.com/office/drawing/2014/main" val="4280112008"/>
                    </a:ext>
                  </a:extLst>
                </a:gridCol>
                <a:gridCol w="1179871">
                  <a:extLst>
                    <a:ext uri="{9D8B030D-6E8A-4147-A177-3AD203B41FA5}">
                      <a16:colId xmlns:a16="http://schemas.microsoft.com/office/drawing/2014/main" val="124346956"/>
                    </a:ext>
                  </a:extLst>
                </a:gridCol>
                <a:gridCol w="2231923">
                  <a:extLst>
                    <a:ext uri="{9D8B030D-6E8A-4147-A177-3AD203B41FA5}">
                      <a16:colId xmlns:a16="http://schemas.microsoft.com/office/drawing/2014/main" val="214387732"/>
                    </a:ext>
                  </a:extLst>
                </a:gridCol>
                <a:gridCol w="1268361">
                  <a:extLst>
                    <a:ext uri="{9D8B030D-6E8A-4147-A177-3AD203B41FA5}">
                      <a16:colId xmlns:a16="http://schemas.microsoft.com/office/drawing/2014/main" val="3067729679"/>
                    </a:ext>
                  </a:extLst>
                </a:gridCol>
              </a:tblGrid>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No</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0" dirty="0" smtClean="0">
                          <a:latin typeface="微軟正黑體" panose="020B0604030504040204" pitchFamily="34" charset="-120"/>
                          <a:ea typeface="微軟正黑體" panose="020B0604030504040204" pitchFamily="34" charset="-120"/>
                        </a:rPr>
                        <a:t>實施日期</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0" dirty="0" smtClean="0">
                          <a:latin typeface="微軟正黑體" panose="020B0604030504040204" pitchFamily="34" charset="-120"/>
                          <a:ea typeface="微軟正黑體" panose="020B0604030504040204" pitchFamily="34" charset="-120"/>
                        </a:rPr>
                        <a:t>實施礦場名稱</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0" dirty="0" smtClean="0">
                          <a:latin typeface="微軟正黑體" panose="020B0604030504040204" pitchFamily="34" charset="-120"/>
                          <a:ea typeface="微軟正黑體" panose="020B0604030504040204" pitchFamily="34" charset="-120"/>
                        </a:rPr>
                        <a:t>備註</a:t>
                      </a:r>
                      <a:endParaRPr lang="zh-TW" altLang="en-US" sz="16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748680556"/>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1</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dirty="0">
                          <a:effectLst/>
                          <a:latin typeface="微軟正黑體" panose="020B0604030504040204" pitchFamily="34" charset="-120"/>
                          <a:ea typeface="微軟正黑體" panose="020B0604030504040204" pitchFamily="34" charset="-120"/>
                        </a:rPr>
                        <a:t>114.2.18</a:t>
                      </a: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福安二礦</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1344134601"/>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2</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dirty="0">
                          <a:effectLst/>
                          <a:latin typeface="微軟正黑體" panose="020B0604030504040204" pitchFamily="34" charset="-120"/>
                          <a:ea typeface="微軟正黑體" panose="020B0604030504040204" pitchFamily="34" charset="-120"/>
                        </a:rPr>
                        <a:t>114.3.20</a:t>
                      </a: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宜大石礦</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1180177188"/>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3</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dirty="0">
                          <a:effectLst/>
                          <a:latin typeface="微軟正黑體" panose="020B0604030504040204" pitchFamily="34" charset="-120"/>
                          <a:ea typeface="微軟正黑體" panose="020B0604030504040204" pitchFamily="34" charset="-120"/>
                        </a:rPr>
                        <a:t>114.4.23</a:t>
                      </a: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福安石礦</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4027727264"/>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4</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a:effectLst/>
                          <a:latin typeface="微軟正黑體" panose="020B0604030504040204" pitchFamily="34" charset="-120"/>
                          <a:ea typeface="微軟正黑體" panose="020B0604030504040204" pitchFamily="34" charset="-120"/>
                        </a:rPr>
                        <a:t>114.5.15</a:t>
                      </a:r>
                      <a:endParaRPr lang="zh-TW" sz="1600" b="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桔園瓷土礦</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3574331501"/>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5</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a:effectLst/>
                          <a:latin typeface="微軟正黑體" panose="020B0604030504040204" pitchFamily="34" charset="-120"/>
                          <a:ea typeface="微軟正黑體" panose="020B0604030504040204" pitchFamily="34" charset="-120"/>
                        </a:rPr>
                        <a:t>114.7.22</a:t>
                      </a:r>
                      <a:endParaRPr lang="zh-TW" sz="1600" b="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蘇澳石礦公司蘇澳礦場</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2482476213"/>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6</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a:effectLst/>
                          <a:latin typeface="微軟正黑體" panose="020B0604030504040204" pitchFamily="34" charset="-120"/>
                          <a:ea typeface="微軟正黑體" panose="020B0604030504040204" pitchFamily="34" charset="-120"/>
                        </a:rPr>
                        <a:t>114.9.16</a:t>
                      </a:r>
                      <a:endParaRPr lang="zh-TW" sz="1600" b="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利英和仁礦場</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2345984567"/>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7</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600" b="0" dirty="0" smtClean="0">
                          <a:effectLst/>
                          <a:latin typeface="微軟正黑體" panose="020B0604030504040204" pitchFamily="34" charset="-120"/>
                          <a:ea typeface="微軟正黑體" panose="020B0604030504040204" pitchFamily="34" charset="-120"/>
                        </a:rPr>
                        <a:t>114.11.21</a:t>
                      </a: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algn="ctr">
                        <a:spcAft>
                          <a:spcPts val="0"/>
                        </a:spcAft>
                      </a:pPr>
                      <a:r>
                        <a:rPr lang="zh-TW" sz="1600" b="0" dirty="0">
                          <a:effectLst/>
                          <a:latin typeface="微軟正黑體" panose="020B0604030504040204" pitchFamily="34" charset="-120"/>
                          <a:ea typeface="微軟正黑體" panose="020B0604030504040204" pitchFamily="34" charset="-120"/>
                        </a:rPr>
                        <a:t>嘉盛中和礦場</a:t>
                      </a:r>
                    </a:p>
                  </a:txBody>
                  <a:tcPr marL="68580" marR="68580" marT="0" marB="0" anchor="ctr"/>
                </a:tc>
                <a:tc>
                  <a:txBody>
                    <a:bodyPr/>
                    <a:lstStyle/>
                    <a:p>
                      <a:pPr algn="ctr">
                        <a:spcAft>
                          <a:spcPts val="0"/>
                        </a:spcAft>
                      </a:pPr>
                      <a:endParaRPr lang="zh-TW" sz="1600" b="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896896963"/>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8</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dirty="0" smtClean="0">
                          <a:effectLst/>
                          <a:latin typeface="微軟正黑體" panose="020B0604030504040204" pitchFamily="34" charset="-120"/>
                          <a:ea typeface="微軟正黑體" panose="020B0604030504040204" pitchFamily="34" charset="-120"/>
                        </a:rPr>
                        <a:t>114.12.12</a:t>
                      </a:r>
                      <a:endParaRPr lang="zh-TW" altLang="zh-TW" sz="1600" b="0" dirty="0" smtClean="0">
                        <a:effectLst/>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0" dirty="0" smtClean="0">
                          <a:latin typeface="微軟正黑體" panose="020B0604030504040204" pitchFamily="34" charset="-120"/>
                          <a:ea typeface="微軟正黑體" panose="020B0604030504040204" pitchFamily="34" charset="-120"/>
                        </a:rPr>
                        <a:t>和平礦場</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endParaRPr lang="zh-TW" altLang="en-US" sz="16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4018749623"/>
                  </a:ext>
                </a:extLst>
              </a:tr>
              <a:tr h="370840">
                <a:tc>
                  <a:txBody>
                    <a:bodyPr/>
                    <a:lstStyle/>
                    <a:p>
                      <a:pPr algn="ctr"/>
                      <a:r>
                        <a:rPr lang="en-US" altLang="zh-TW" sz="1600" b="0" dirty="0" smtClean="0">
                          <a:latin typeface="微軟正黑體" panose="020B0604030504040204" pitchFamily="34" charset="-120"/>
                          <a:ea typeface="微軟正黑體" panose="020B0604030504040204" pitchFamily="34" charset="-120"/>
                        </a:rPr>
                        <a:t>9</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0" dirty="0" smtClean="0">
                          <a:latin typeface="微軟正黑體" panose="020B0604030504040204" pitchFamily="34" charset="-120"/>
                          <a:ea typeface="微軟正黑體" panose="020B0604030504040204" pitchFamily="34" charset="-120"/>
                        </a:rPr>
                        <a:t>向陽石礦</a:t>
                      </a:r>
                      <a:endParaRPr lang="zh-TW" altLang="en-US" sz="1600" b="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0" dirty="0" smtClean="0">
                          <a:latin typeface="微軟正黑體" panose="020B0604030504040204" pitchFamily="34" charset="-120"/>
                          <a:ea typeface="微軟正黑體" panose="020B0604030504040204" pitchFamily="34" charset="-120"/>
                        </a:rPr>
                        <a:t>因故調整至</a:t>
                      </a:r>
                      <a:r>
                        <a:rPr lang="en-US" altLang="zh-TW" sz="1600" b="0" dirty="0" smtClean="0">
                          <a:latin typeface="微軟正黑體" panose="020B0604030504040204" pitchFamily="34" charset="-120"/>
                          <a:ea typeface="微軟正黑體" panose="020B0604030504040204" pitchFamily="34" charset="-120"/>
                        </a:rPr>
                        <a:t>115</a:t>
                      </a:r>
                      <a:r>
                        <a:rPr lang="zh-TW" altLang="en-US" sz="1600" b="0" dirty="0" smtClean="0">
                          <a:latin typeface="微軟正黑體" panose="020B0604030504040204" pitchFamily="34" charset="-120"/>
                          <a:ea typeface="微軟正黑體" panose="020B0604030504040204" pitchFamily="34" charset="-120"/>
                        </a:rPr>
                        <a:t>辦理</a:t>
                      </a:r>
                      <a:endParaRPr lang="zh-TW" altLang="en-US" sz="1600" b="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838649641"/>
                  </a:ext>
                </a:extLst>
              </a:tr>
            </a:tbl>
          </a:graphicData>
        </a:graphic>
      </p:graphicFrame>
      <p:sp>
        <p:nvSpPr>
          <p:cNvPr id="6" name="矩形 5"/>
          <p:cNvSpPr/>
          <p:nvPr/>
        </p:nvSpPr>
        <p:spPr>
          <a:xfrm>
            <a:off x="6676988" y="3728986"/>
            <a:ext cx="5230793" cy="14846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9" name="矩形 8"/>
          <p:cNvSpPr/>
          <p:nvPr/>
        </p:nvSpPr>
        <p:spPr>
          <a:xfrm>
            <a:off x="1428749" y="1051579"/>
            <a:ext cx="9925051" cy="523220"/>
          </a:xfrm>
          <a:prstGeom prst="rect">
            <a:avLst/>
          </a:prstGeom>
        </p:spPr>
        <p:txBody>
          <a:bodyPr wrap="square">
            <a:spAutoFit/>
          </a:bodyPr>
          <a:lstStyle/>
          <a:p>
            <a:r>
              <a:rPr lang="zh-TW" altLang="en-US" sz="2800" b="1" dirty="0" smtClean="0">
                <a:solidFill>
                  <a:schemeClr val="accent5">
                    <a:lumMod val="50000"/>
                  </a:schemeClr>
                </a:solidFill>
                <a:cs typeface="+mj-cs"/>
              </a:rPr>
              <a:t>保安監督科：環</a:t>
            </a:r>
            <a:r>
              <a:rPr lang="zh-TW" altLang="en-US" sz="2800" b="1" dirty="0">
                <a:solidFill>
                  <a:schemeClr val="accent5">
                    <a:lumMod val="50000"/>
                  </a:schemeClr>
                </a:solidFill>
                <a:cs typeface="+mj-cs"/>
              </a:rPr>
              <a:t>評礦場之礦業工程聯合</a:t>
            </a:r>
            <a:r>
              <a:rPr lang="zh-TW" altLang="en-US" sz="2800" b="1" dirty="0" smtClean="0">
                <a:solidFill>
                  <a:schemeClr val="accent5">
                    <a:lumMod val="50000"/>
                  </a:schemeClr>
                </a:solidFill>
                <a:cs typeface="+mj-cs"/>
              </a:rPr>
              <a:t>檢查</a:t>
            </a:r>
            <a:endParaRPr lang="zh-TW" altLang="en-US" sz="2800" b="1" dirty="0">
              <a:solidFill>
                <a:schemeClr val="accent5">
                  <a:lumMod val="50000"/>
                </a:schemeClr>
              </a:solidFill>
              <a:cs typeface="+mj-cs"/>
            </a:endParaRPr>
          </a:p>
        </p:txBody>
      </p:sp>
    </p:spTree>
    <p:extLst>
      <p:ext uri="{BB962C8B-B14F-4D97-AF65-F5344CB8AC3E}">
        <p14:creationId xmlns:p14="http://schemas.microsoft.com/office/powerpoint/2010/main" val="364074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24" y="1603125"/>
            <a:ext cx="2258649" cy="1695623"/>
          </a:xfrm>
          <a:prstGeom prst="rect">
            <a:avLst/>
          </a:prstGeom>
          <a:ln w="19050" cap="sq">
            <a:noFill/>
            <a:prstDash val="solid"/>
            <a:miter lim="800000"/>
          </a:ln>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352" y="1603125"/>
            <a:ext cx="2251947" cy="1695623"/>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964" y="1598215"/>
            <a:ext cx="2268469" cy="1705443"/>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4714" y="1592819"/>
            <a:ext cx="2274566" cy="1716234"/>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9446" y="4226376"/>
            <a:ext cx="2279754" cy="1709816"/>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211" y="4235012"/>
            <a:ext cx="2271488" cy="1692544"/>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3964" y="4231148"/>
            <a:ext cx="2268171" cy="1700273"/>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44714" y="4231148"/>
            <a:ext cx="2263657" cy="1700273"/>
          </a:xfrm>
          <a:prstGeom prst="rect">
            <a:avLst/>
          </a:prstGeom>
        </p:spPr>
      </p:pic>
      <p:sp>
        <p:nvSpPr>
          <p:cNvPr id="13" name="圓角矩形 12"/>
          <p:cNvSpPr/>
          <p:nvPr/>
        </p:nvSpPr>
        <p:spPr>
          <a:xfrm>
            <a:off x="303385" y="1118905"/>
            <a:ext cx="5200651" cy="2547767"/>
          </a:xfrm>
          <a:prstGeom prst="roundRect">
            <a:avLst>
              <a:gd name="adj" fmla="val 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03385" y="3721192"/>
            <a:ext cx="5200651" cy="2562281"/>
          </a:xfrm>
          <a:prstGeom prst="roundRect">
            <a:avLst>
              <a:gd name="adj" fmla="val 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694038" y="1215501"/>
            <a:ext cx="2685351" cy="369332"/>
          </a:xfrm>
          <a:prstGeom prst="rect">
            <a:avLst/>
          </a:prstGeom>
          <a:noFill/>
        </p:spPr>
        <p:txBody>
          <a:bodyPr wrap="none" rtlCol="0">
            <a:spAutoFit/>
          </a:bodyPr>
          <a:lstStyle/>
          <a:p>
            <a:r>
              <a:rPr lang="en-US" altLang="zh-TW" b="1" dirty="0" smtClean="0"/>
              <a:t>114</a:t>
            </a:r>
            <a:r>
              <a:rPr lang="zh-TW" altLang="en-US" b="1" dirty="0" smtClean="0"/>
              <a:t>年</a:t>
            </a:r>
            <a:r>
              <a:rPr lang="en-US" altLang="zh-TW" b="1" dirty="0" smtClean="0"/>
              <a:t>7</a:t>
            </a:r>
            <a:r>
              <a:rPr lang="zh-TW" altLang="en-US" b="1" dirty="0" smtClean="0"/>
              <a:t>月</a:t>
            </a:r>
            <a:r>
              <a:rPr lang="en-US" altLang="zh-TW" b="1" dirty="0" smtClean="0"/>
              <a:t>22</a:t>
            </a:r>
            <a:r>
              <a:rPr lang="zh-TW" altLang="en-US" b="1" dirty="0" smtClean="0"/>
              <a:t>日 </a:t>
            </a:r>
            <a:r>
              <a:rPr lang="zh-TW" altLang="en-US" b="1" dirty="0" smtClean="0">
                <a:solidFill>
                  <a:srgbClr val="0070C0"/>
                </a:solidFill>
              </a:rPr>
              <a:t>蘇澳石礦</a:t>
            </a:r>
            <a:endParaRPr lang="zh-TW" altLang="en-US" b="1" dirty="0">
              <a:solidFill>
                <a:srgbClr val="0070C0"/>
              </a:solidFill>
            </a:endParaRPr>
          </a:p>
        </p:txBody>
      </p:sp>
      <p:sp>
        <p:nvSpPr>
          <p:cNvPr id="19" name="文字方塊 18"/>
          <p:cNvSpPr txBox="1"/>
          <p:nvPr/>
        </p:nvSpPr>
        <p:spPr>
          <a:xfrm>
            <a:off x="7519712" y="3821607"/>
            <a:ext cx="2823209" cy="369332"/>
          </a:xfrm>
          <a:prstGeom prst="rect">
            <a:avLst/>
          </a:prstGeom>
          <a:noFill/>
        </p:spPr>
        <p:txBody>
          <a:bodyPr wrap="none" rtlCol="0">
            <a:spAutoFit/>
          </a:bodyPr>
          <a:lstStyle/>
          <a:p>
            <a:r>
              <a:rPr lang="en-US" altLang="zh-TW" b="1" dirty="0" smtClean="0"/>
              <a:t>114</a:t>
            </a:r>
            <a:r>
              <a:rPr lang="zh-TW" altLang="en-US" b="1" dirty="0" smtClean="0"/>
              <a:t>年</a:t>
            </a:r>
            <a:r>
              <a:rPr lang="en-US" altLang="zh-TW" b="1" dirty="0" smtClean="0"/>
              <a:t>12</a:t>
            </a:r>
            <a:r>
              <a:rPr lang="zh-TW" altLang="en-US" b="1" dirty="0" smtClean="0"/>
              <a:t>月</a:t>
            </a:r>
            <a:r>
              <a:rPr lang="en-US" altLang="zh-TW" b="1" dirty="0"/>
              <a:t>1</a:t>
            </a:r>
            <a:r>
              <a:rPr lang="en-US" altLang="zh-TW" b="1" dirty="0" smtClean="0"/>
              <a:t>2</a:t>
            </a:r>
            <a:r>
              <a:rPr lang="zh-TW" altLang="en-US" b="1" dirty="0" smtClean="0"/>
              <a:t>日 </a:t>
            </a:r>
            <a:r>
              <a:rPr lang="zh-TW" altLang="en-US" b="1" dirty="0" smtClean="0">
                <a:solidFill>
                  <a:srgbClr val="0070C0"/>
                </a:solidFill>
              </a:rPr>
              <a:t>和平礦場</a:t>
            </a:r>
            <a:endParaRPr lang="zh-TW" altLang="en-US" b="1" dirty="0">
              <a:solidFill>
                <a:srgbClr val="0070C0"/>
              </a:solidFill>
            </a:endParaRPr>
          </a:p>
        </p:txBody>
      </p:sp>
      <p:sp>
        <p:nvSpPr>
          <p:cNvPr id="20" name="文字方塊 19"/>
          <p:cNvSpPr txBox="1"/>
          <p:nvPr/>
        </p:nvSpPr>
        <p:spPr>
          <a:xfrm>
            <a:off x="1463205" y="3833365"/>
            <a:ext cx="3118161" cy="369332"/>
          </a:xfrm>
          <a:prstGeom prst="rect">
            <a:avLst/>
          </a:prstGeom>
          <a:noFill/>
        </p:spPr>
        <p:txBody>
          <a:bodyPr wrap="none" rtlCol="0">
            <a:spAutoFit/>
          </a:bodyPr>
          <a:lstStyle/>
          <a:p>
            <a:r>
              <a:rPr lang="en-US" altLang="zh-TW" b="1" dirty="0" smtClean="0"/>
              <a:t>114</a:t>
            </a:r>
            <a:r>
              <a:rPr lang="zh-TW" altLang="en-US" b="1" dirty="0" smtClean="0"/>
              <a:t>年</a:t>
            </a:r>
            <a:r>
              <a:rPr lang="en-US" altLang="zh-TW" b="1" dirty="0"/>
              <a:t>9</a:t>
            </a:r>
            <a:r>
              <a:rPr lang="zh-TW" altLang="en-US" b="1" dirty="0" smtClean="0"/>
              <a:t>月</a:t>
            </a:r>
            <a:r>
              <a:rPr lang="en-US" altLang="zh-TW" b="1" dirty="0" smtClean="0"/>
              <a:t>16</a:t>
            </a:r>
            <a:r>
              <a:rPr lang="zh-TW" altLang="en-US" b="1" dirty="0" smtClean="0"/>
              <a:t>日 </a:t>
            </a:r>
            <a:r>
              <a:rPr lang="zh-TW" altLang="en-US" b="1" dirty="0" smtClean="0">
                <a:solidFill>
                  <a:srgbClr val="0070C0"/>
                </a:solidFill>
              </a:rPr>
              <a:t>利英和仁礦場</a:t>
            </a:r>
            <a:endParaRPr lang="zh-TW" altLang="en-US" b="1" dirty="0">
              <a:solidFill>
                <a:srgbClr val="0070C0"/>
              </a:solidFill>
            </a:endParaRPr>
          </a:p>
        </p:txBody>
      </p:sp>
      <p:sp>
        <p:nvSpPr>
          <p:cNvPr id="21" name="文字方塊 20"/>
          <p:cNvSpPr txBox="1"/>
          <p:nvPr/>
        </p:nvSpPr>
        <p:spPr>
          <a:xfrm>
            <a:off x="7481997" y="1234449"/>
            <a:ext cx="2823209" cy="369332"/>
          </a:xfrm>
          <a:prstGeom prst="rect">
            <a:avLst/>
          </a:prstGeom>
          <a:noFill/>
        </p:spPr>
        <p:txBody>
          <a:bodyPr wrap="none" rtlCol="0">
            <a:spAutoFit/>
          </a:bodyPr>
          <a:lstStyle/>
          <a:p>
            <a:r>
              <a:rPr lang="en-US" altLang="zh-TW" b="1" dirty="0" smtClean="0"/>
              <a:t>114</a:t>
            </a:r>
            <a:r>
              <a:rPr lang="zh-TW" altLang="en-US" b="1" dirty="0" smtClean="0"/>
              <a:t>年</a:t>
            </a:r>
            <a:r>
              <a:rPr lang="en-US" altLang="zh-TW" b="1" dirty="0" smtClean="0"/>
              <a:t>11</a:t>
            </a:r>
            <a:r>
              <a:rPr lang="zh-TW" altLang="en-US" b="1" dirty="0" smtClean="0"/>
              <a:t>月</a:t>
            </a:r>
            <a:r>
              <a:rPr lang="en-US" altLang="zh-TW" b="1" dirty="0" smtClean="0"/>
              <a:t>21</a:t>
            </a:r>
            <a:r>
              <a:rPr lang="zh-TW" altLang="en-US" b="1" dirty="0" smtClean="0"/>
              <a:t>日 </a:t>
            </a:r>
            <a:r>
              <a:rPr lang="zh-TW" altLang="en-US" b="1" dirty="0" smtClean="0">
                <a:solidFill>
                  <a:srgbClr val="0070C0"/>
                </a:solidFill>
              </a:rPr>
              <a:t>中和礦場</a:t>
            </a:r>
            <a:endParaRPr lang="zh-TW" altLang="en-US" b="1" dirty="0">
              <a:solidFill>
                <a:srgbClr val="0070C0"/>
              </a:solidFill>
            </a:endParaRPr>
          </a:p>
        </p:txBody>
      </p:sp>
      <p:sp>
        <p:nvSpPr>
          <p:cNvPr id="22" name="文字方塊 21"/>
          <p:cNvSpPr txBox="1"/>
          <p:nvPr/>
        </p:nvSpPr>
        <p:spPr>
          <a:xfrm>
            <a:off x="443131" y="3228077"/>
            <a:ext cx="2467992" cy="523220"/>
          </a:xfrm>
          <a:prstGeom prst="rect">
            <a:avLst/>
          </a:prstGeom>
          <a:noFill/>
        </p:spPr>
        <p:txBody>
          <a:bodyPr wrap="square" rtlCol="0">
            <a:spAutoFit/>
          </a:bodyPr>
          <a:lstStyle/>
          <a:p>
            <a:r>
              <a:rPr lang="zh-TW" altLang="en-US" sz="1400" b="1" dirty="0" smtClean="0"/>
              <a:t>環境部查詢環說書</a:t>
            </a:r>
            <a:r>
              <a:rPr lang="en-US" altLang="zh-TW" sz="1400" b="1" dirty="0" smtClean="0"/>
              <a:t/>
            </a:r>
            <a:br>
              <a:rPr lang="en-US" altLang="zh-TW" sz="1400" b="1" dirty="0" smtClean="0"/>
            </a:br>
            <a:r>
              <a:rPr lang="zh-TW" altLang="en-US" sz="1400" b="1" dirty="0" smtClean="0"/>
              <a:t>及審查結論辦理情形</a:t>
            </a:r>
            <a:endParaRPr lang="zh-TW" altLang="en-US" sz="1400" b="1" dirty="0"/>
          </a:p>
        </p:txBody>
      </p:sp>
      <p:sp>
        <p:nvSpPr>
          <p:cNvPr id="24" name="文字方塊 23"/>
          <p:cNvSpPr txBox="1"/>
          <p:nvPr/>
        </p:nvSpPr>
        <p:spPr>
          <a:xfrm>
            <a:off x="3757918" y="3335545"/>
            <a:ext cx="902811" cy="307777"/>
          </a:xfrm>
          <a:prstGeom prst="rect">
            <a:avLst/>
          </a:prstGeom>
          <a:noFill/>
        </p:spPr>
        <p:txBody>
          <a:bodyPr wrap="none" rtlCol="0">
            <a:spAutoFit/>
          </a:bodyPr>
          <a:lstStyle/>
          <a:p>
            <a:r>
              <a:rPr lang="zh-TW" altLang="en-US" sz="1400" b="1" dirty="0" smtClean="0"/>
              <a:t>用地現況</a:t>
            </a:r>
            <a:endParaRPr lang="zh-TW" altLang="en-US" sz="1400" b="1" dirty="0"/>
          </a:p>
        </p:txBody>
      </p:sp>
      <p:sp>
        <p:nvSpPr>
          <p:cNvPr id="25" name="文字方塊 24"/>
          <p:cNvSpPr txBox="1"/>
          <p:nvPr/>
        </p:nvSpPr>
        <p:spPr>
          <a:xfrm>
            <a:off x="6312446" y="3349562"/>
            <a:ext cx="2339102" cy="307777"/>
          </a:xfrm>
          <a:prstGeom prst="rect">
            <a:avLst/>
          </a:prstGeom>
          <a:noFill/>
        </p:spPr>
        <p:txBody>
          <a:bodyPr wrap="none" rtlCol="0">
            <a:spAutoFit/>
          </a:bodyPr>
          <a:lstStyle/>
          <a:p>
            <a:r>
              <a:rPr lang="zh-TW" altLang="en-US" sz="1400" b="1" dirty="0" smtClean="0"/>
              <a:t>技師說明礦場開採作業範圍</a:t>
            </a:r>
            <a:endParaRPr lang="zh-TW" altLang="en-US" sz="1400" b="1" dirty="0"/>
          </a:p>
        </p:txBody>
      </p:sp>
      <p:sp>
        <p:nvSpPr>
          <p:cNvPr id="26" name="文字方塊 25"/>
          <p:cNvSpPr txBox="1"/>
          <p:nvPr/>
        </p:nvSpPr>
        <p:spPr>
          <a:xfrm>
            <a:off x="9048415" y="3338781"/>
            <a:ext cx="2159566" cy="307777"/>
          </a:xfrm>
          <a:prstGeom prst="rect">
            <a:avLst/>
          </a:prstGeom>
          <a:noFill/>
        </p:spPr>
        <p:txBody>
          <a:bodyPr wrap="none" rtlCol="0">
            <a:spAutoFit/>
          </a:bodyPr>
          <a:lstStyle/>
          <a:p>
            <a:r>
              <a:rPr lang="zh-TW" altLang="en-US" sz="1400" b="1" dirty="0" smtClean="0"/>
              <a:t>採礦場上山道路</a:t>
            </a:r>
            <a:r>
              <a:rPr lang="zh-TW" altLang="en-US" sz="1400" b="1" dirty="0"/>
              <a:t>中斷現況</a:t>
            </a:r>
          </a:p>
        </p:txBody>
      </p:sp>
      <p:sp>
        <p:nvSpPr>
          <p:cNvPr id="27" name="文字方塊 26"/>
          <p:cNvSpPr txBox="1"/>
          <p:nvPr/>
        </p:nvSpPr>
        <p:spPr>
          <a:xfrm>
            <a:off x="3309076" y="5957925"/>
            <a:ext cx="1800493" cy="307777"/>
          </a:xfrm>
          <a:prstGeom prst="rect">
            <a:avLst/>
          </a:prstGeom>
          <a:noFill/>
        </p:spPr>
        <p:txBody>
          <a:bodyPr wrap="none" rtlCol="0">
            <a:spAutoFit/>
          </a:bodyPr>
          <a:lstStyle/>
          <a:p>
            <a:r>
              <a:rPr lang="zh-TW" altLang="en-US" sz="1400" b="1" dirty="0"/>
              <a:t>露天礦場</a:t>
            </a:r>
            <a:r>
              <a:rPr lang="zh-TW" altLang="en-US" sz="1400" b="1" dirty="0" smtClean="0"/>
              <a:t>採掘跡</a:t>
            </a:r>
            <a:r>
              <a:rPr lang="zh-TW" altLang="en-US" sz="1400" b="1" dirty="0"/>
              <a:t>現況</a:t>
            </a:r>
          </a:p>
        </p:txBody>
      </p:sp>
      <p:sp>
        <p:nvSpPr>
          <p:cNvPr id="28" name="文字方塊 27"/>
          <p:cNvSpPr txBox="1"/>
          <p:nvPr/>
        </p:nvSpPr>
        <p:spPr>
          <a:xfrm>
            <a:off x="681564" y="5941448"/>
            <a:ext cx="1800493" cy="307777"/>
          </a:xfrm>
          <a:prstGeom prst="rect">
            <a:avLst/>
          </a:prstGeom>
          <a:noFill/>
        </p:spPr>
        <p:txBody>
          <a:bodyPr wrap="none" rtlCol="0">
            <a:spAutoFit/>
          </a:bodyPr>
          <a:lstStyle/>
          <a:p>
            <a:r>
              <a:rPr lang="zh-TW" altLang="en-US" sz="1400" b="1" dirty="0" smtClean="0"/>
              <a:t>本中心</a:t>
            </a:r>
            <a:r>
              <a:rPr lang="zh-TW" altLang="en-US" sz="1400" b="1" dirty="0"/>
              <a:t>說明檢查目的</a:t>
            </a:r>
          </a:p>
        </p:txBody>
      </p:sp>
      <p:sp>
        <p:nvSpPr>
          <p:cNvPr id="29" name="文字方塊 28"/>
          <p:cNvSpPr txBox="1"/>
          <p:nvPr/>
        </p:nvSpPr>
        <p:spPr>
          <a:xfrm>
            <a:off x="6321586" y="5965702"/>
            <a:ext cx="2339102" cy="307777"/>
          </a:xfrm>
          <a:prstGeom prst="rect">
            <a:avLst/>
          </a:prstGeom>
          <a:noFill/>
        </p:spPr>
        <p:txBody>
          <a:bodyPr wrap="none" rtlCol="0">
            <a:spAutoFit/>
          </a:bodyPr>
          <a:lstStyle/>
          <a:p>
            <a:r>
              <a:rPr lang="zh-TW" altLang="en-US" sz="1400" b="1" dirty="0" smtClean="0"/>
              <a:t>技師說明環評書件執行情形</a:t>
            </a:r>
            <a:endParaRPr lang="zh-TW" altLang="en-US" sz="1400" b="1" dirty="0"/>
          </a:p>
        </p:txBody>
      </p:sp>
      <p:sp>
        <p:nvSpPr>
          <p:cNvPr id="30" name="文字方塊 29"/>
          <p:cNvSpPr txBox="1"/>
          <p:nvPr/>
        </p:nvSpPr>
        <p:spPr>
          <a:xfrm>
            <a:off x="9676643" y="5971630"/>
            <a:ext cx="902811" cy="307777"/>
          </a:xfrm>
          <a:prstGeom prst="rect">
            <a:avLst/>
          </a:prstGeom>
          <a:noFill/>
        </p:spPr>
        <p:txBody>
          <a:bodyPr wrap="none" rtlCol="0">
            <a:spAutoFit/>
          </a:bodyPr>
          <a:lstStyle/>
          <a:p>
            <a:r>
              <a:rPr lang="zh-TW" altLang="en-US" sz="1400" b="1" dirty="0"/>
              <a:t>用地</a:t>
            </a:r>
            <a:r>
              <a:rPr lang="zh-TW" altLang="en-US" sz="1400" b="1" dirty="0" smtClean="0"/>
              <a:t>現況</a:t>
            </a:r>
            <a:endParaRPr lang="zh-TW" altLang="en-US" sz="1400" b="1" dirty="0"/>
          </a:p>
        </p:txBody>
      </p:sp>
      <p:sp>
        <p:nvSpPr>
          <p:cNvPr id="31" name="圓角矩形 30"/>
          <p:cNvSpPr/>
          <p:nvPr/>
        </p:nvSpPr>
        <p:spPr>
          <a:xfrm>
            <a:off x="6151406" y="1114605"/>
            <a:ext cx="5200651" cy="2547767"/>
          </a:xfrm>
          <a:prstGeom prst="roundRect">
            <a:avLst>
              <a:gd name="adj" fmla="val 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6151406" y="3728587"/>
            <a:ext cx="5200651" cy="2547767"/>
          </a:xfrm>
          <a:prstGeom prst="roundRect">
            <a:avLst>
              <a:gd name="adj" fmla="val 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Tree>
    <p:extLst>
      <p:ext uri="{BB962C8B-B14F-4D97-AF65-F5344CB8AC3E}">
        <p14:creationId xmlns:p14="http://schemas.microsoft.com/office/powerpoint/2010/main" val="3019584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smtClean="0">
                <a:solidFill>
                  <a:srgbClr val="0082B0"/>
                </a:solidFill>
                <a:latin typeface="微軟正黑體" panose="020B0604030504040204" pitchFamily="34" charset="-120"/>
                <a:ea typeface="微軟正黑體" panose="020B0604030504040204" pitchFamily="34" charset="-120"/>
              </a:rPr>
              <a:t>簡報</a:t>
            </a:r>
            <a:r>
              <a:rPr lang="zh-TW" altLang="en-US" sz="4800" b="1" dirty="0" smtClean="0">
                <a:solidFill>
                  <a:srgbClr val="0082B0"/>
                </a:solidFill>
                <a:latin typeface="微軟正黑體" panose="020B0604030504040204" pitchFamily="34" charset="-120"/>
                <a:ea typeface="微軟正黑體" panose="020B0604030504040204" pitchFamily="34" charset="-120"/>
              </a:rPr>
              <a:t>議題</a:t>
            </a:r>
            <a:endParaRPr lang="zh-TW" altLang="en-US" sz="36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237635" y="1908948"/>
            <a:ext cx="8512155" cy="2539157"/>
          </a:xfrm>
          <a:prstGeom prst="rect">
            <a:avLst/>
          </a:prstGeom>
          <a:noFill/>
        </p:spPr>
        <p:txBody>
          <a:bodyPr wrap="square" rtlCol="0">
            <a:spAutoFit/>
          </a:bodyPr>
          <a:lstStyle/>
          <a:p>
            <a:pPr>
              <a:spcAft>
                <a:spcPts val="600"/>
              </a:spcAft>
            </a:pPr>
            <a:r>
              <a:rPr lang="zh-TW" altLang="en-US" sz="3600" b="1" dirty="0" smtClean="0">
                <a:solidFill>
                  <a:srgbClr val="34835D"/>
                </a:solidFill>
                <a:latin typeface="微軟正黑體" panose="020B0604030504040204" pitchFamily="34" charset="-120"/>
                <a:ea typeface="微軟正黑體" panose="020B0604030504040204" pitchFamily="34" charset="-120"/>
              </a:rPr>
              <a:t>壹、組織架構</a:t>
            </a:r>
            <a:endParaRPr lang="en-US" altLang="zh-TW" sz="3600" b="1" dirty="0" smtClean="0">
              <a:solidFill>
                <a:srgbClr val="34835D"/>
              </a:solidFill>
              <a:latin typeface="微軟正黑體" panose="020B0604030504040204" pitchFamily="34" charset="-120"/>
              <a:ea typeface="微軟正黑體" panose="020B0604030504040204" pitchFamily="34" charset="-120"/>
            </a:endParaRPr>
          </a:p>
          <a:p>
            <a:pPr>
              <a:spcAft>
                <a:spcPts val="600"/>
              </a:spcAft>
            </a:pPr>
            <a:r>
              <a:rPr lang="zh-TW" altLang="en-US" sz="3600" b="1" dirty="0" smtClean="0">
                <a:solidFill>
                  <a:srgbClr val="34835D"/>
                </a:solidFill>
                <a:latin typeface="微軟正黑體" panose="020B0604030504040204" pitchFamily="34" charset="-120"/>
                <a:ea typeface="微軟正黑體" panose="020B0604030504040204" pitchFamily="34" charset="-120"/>
              </a:rPr>
              <a:t>貳、</a:t>
            </a:r>
            <a:r>
              <a:rPr lang="zh-TW" altLang="en-US" sz="3600" b="1" dirty="0">
                <a:solidFill>
                  <a:srgbClr val="34835D"/>
                </a:solidFill>
                <a:latin typeface="微軟正黑體" panose="020B0604030504040204" pitchFamily="34" charset="-120"/>
                <a:ea typeface="微軟正黑體" panose="020B0604030504040204" pitchFamily="34" charset="-120"/>
              </a:rPr>
              <a:t>業務職掌</a:t>
            </a:r>
            <a:endParaRPr lang="en-US" altLang="zh-TW" sz="3600" b="1" dirty="0">
              <a:solidFill>
                <a:srgbClr val="34835D"/>
              </a:solidFill>
              <a:latin typeface="微軟正黑體" panose="020B0604030504040204" pitchFamily="34" charset="-120"/>
              <a:ea typeface="微軟正黑體" panose="020B0604030504040204" pitchFamily="34" charset="-120"/>
            </a:endParaRPr>
          </a:p>
          <a:p>
            <a:pPr>
              <a:spcAft>
                <a:spcPts val="600"/>
              </a:spcAft>
            </a:pPr>
            <a:r>
              <a:rPr lang="zh-TW" altLang="en-US" sz="3600" b="1" dirty="0">
                <a:solidFill>
                  <a:srgbClr val="34835D"/>
                </a:solidFill>
                <a:latin typeface="微軟正黑體" panose="020B0604030504040204" pitchFamily="34" charset="-120"/>
                <a:ea typeface="微軟正黑體" panose="020B0604030504040204" pitchFamily="34" charset="-120"/>
              </a:rPr>
              <a:t>參、礦場安全管理精進作為</a:t>
            </a:r>
          </a:p>
          <a:p>
            <a:pPr marL="1341438" lvl="2" indent="-1341438"/>
            <a:r>
              <a:rPr lang="zh-TW" altLang="en-US" sz="3600" b="1" dirty="0">
                <a:solidFill>
                  <a:srgbClr val="34835D"/>
                </a:solidFill>
                <a:latin typeface="微軟正黑體" panose="020B0604030504040204" pitchFamily="34" charset="-120"/>
                <a:ea typeface="微軟正黑體" panose="020B0604030504040204" pitchFamily="34" charset="-120"/>
              </a:rPr>
              <a:t>肆、礦場保安組近期工作</a:t>
            </a:r>
            <a:r>
              <a:rPr lang="zh-TW" altLang="en-US" sz="3600" b="1" dirty="0" smtClean="0">
                <a:solidFill>
                  <a:srgbClr val="34835D"/>
                </a:solidFill>
                <a:latin typeface="微軟正黑體" panose="020B0604030504040204" pitchFamily="34" charset="-120"/>
                <a:ea typeface="微軟正黑體" panose="020B0604030504040204" pitchFamily="34" charset="-120"/>
              </a:rPr>
              <a:t>說明</a:t>
            </a:r>
            <a:endParaRPr lang="zh-TW" altLang="en-US" sz="3600" b="1" dirty="0">
              <a:solidFill>
                <a:srgbClr val="34835D"/>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37387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67000" y="-130346"/>
            <a:ext cx="8183880" cy="1325563"/>
          </a:xfrm>
        </p:spPr>
        <p:txBody>
          <a:bodyPr>
            <a:normAutofit/>
          </a:bodyPr>
          <a:lstStyle/>
          <a:p>
            <a:r>
              <a:rPr lang="zh-TW" altLang="en-US" sz="2800" b="1" dirty="0" smtClean="0">
                <a:latin typeface="微軟正黑體" panose="020B0604030504040204" pitchFamily="34" charset="-120"/>
                <a:ea typeface="微軟正黑體" panose="020B0604030504040204" pitchFamily="34" charset="-120"/>
              </a:rPr>
              <a:t>本中心（保安組）實施礦場檢查及巡查次數統計表</a:t>
            </a:r>
            <a:endParaRPr lang="zh-TW" altLang="en-US" sz="2800" b="1"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597113346"/>
              </p:ext>
            </p:extLst>
          </p:nvPr>
        </p:nvGraphicFramePr>
        <p:xfrm>
          <a:off x="655838" y="1088537"/>
          <a:ext cx="10637003" cy="5120640"/>
        </p:xfrm>
        <a:graphic>
          <a:graphicData uri="http://schemas.openxmlformats.org/drawingml/2006/table">
            <a:tbl>
              <a:tblPr firstRow="1" bandRow="1">
                <a:tableStyleId>{5C22544A-7EE6-4342-B048-85BDC9FD1C3A}</a:tableStyleId>
              </a:tblPr>
              <a:tblGrid>
                <a:gridCol w="2103915">
                  <a:extLst>
                    <a:ext uri="{9D8B030D-6E8A-4147-A177-3AD203B41FA5}">
                      <a16:colId xmlns:a16="http://schemas.microsoft.com/office/drawing/2014/main" val="3955315825"/>
                    </a:ext>
                  </a:extLst>
                </a:gridCol>
                <a:gridCol w="2639330">
                  <a:extLst>
                    <a:ext uri="{9D8B030D-6E8A-4147-A177-3AD203B41FA5}">
                      <a16:colId xmlns:a16="http://schemas.microsoft.com/office/drawing/2014/main" val="2129848255"/>
                    </a:ext>
                  </a:extLst>
                </a:gridCol>
                <a:gridCol w="3109041">
                  <a:extLst>
                    <a:ext uri="{9D8B030D-6E8A-4147-A177-3AD203B41FA5}">
                      <a16:colId xmlns:a16="http://schemas.microsoft.com/office/drawing/2014/main" val="3518912893"/>
                    </a:ext>
                  </a:extLst>
                </a:gridCol>
                <a:gridCol w="2784717">
                  <a:extLst>
                    <a:ext uri="{9D8B030D-6E8A-4147-A177-3AD203B41FA5}">
                      <a16:colId xmlns:a16="http://schemas.microsoft.com/office/drawing/2014/main" val="2090781260"/>
                    </a:ext>
                  </a:extLst>
                </a:gridCol>
              </a:tblGrid>
              <a:tr h="261557">
                <a:tc>
                  <a:txBody>
                    <a:bodyPr/>
                    <a:lstStyle/>
                    <a:p>
                      <a:pPr algn="ctr"/>
                      <a:r>
                        <a:rPr lang="zh-TW" altLang="en-US" dirty="0" smtClean="0">
                          <a:latin typeface="微軟正黑體" panose="020B0604030504040204" pitchFamily="34" charset="-120"/>
                          <a:ea typeface="微軟正黑體" panose="020B0604030504040204" pitchFamily="34" charset="-120"/>
                        </a:rPr>
                        <a:t>年度</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月份</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定期安全檢查（次數）</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動態巡查（次數）</a:t>
                      </a: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741604792"/>
                  </a:ext>
                </a:extLst>
              </a:tr>
              <a:tr h="261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anose="020B0604030504040204" pitchFamily="34" charset="-120"/>
                          <a:ea typeface="微軟正黑體" panose="020B0604030504040204" pitchFamily="34" charset="-120"/>
                        </a:rPr>
                        <a:t>114</a:t>
                      </a:r>
                      <a:r>
                        <a:rPr lang="zh-TW" altLang="en-US" b="1" dirty="0" smtClean="0">
                          <a:latin typeface="微軟正黑體" panose="020B0604030504040204" pitchFamily="34" charset="-120"/>
                          <a:ea typeface="微軟正黑體" panose="020B0604030504040204" pitchFamily="34" charset="-120"/>
                        </a:rPr>
                        <a:t>年</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11</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771946576"/>
                  </a:ext>
                </a:extLst>
              </a:tr>
              <a:tr h="261557">
                <a:tc>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2</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12</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916167045"/>
                  </a:ext>
                </a:extLst>
              </a:tr>
              <a:tr h="261557">
                <a:tc>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3</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10</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123006814"/>
                  </a:ext>
                </a:extLst>
              </a:tr>
              <a:tr h="261557">
                <a:tc>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13</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816334919"/>
                  </a:ext>
                </a:extLst>
              </a:tr>
              <a:tr h="261557">
                <a:tc>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5</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39</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9</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570474938"/>
                  </a:ext>
                </a:extLst>
              </a:tr>
              <a:tr h="261557">
                <a:tc>
                  <a:txBody>
                    <a:bodyPr/>
                    <a:lstStyle/>
                    <a:p>
                      <a:pPr algn="ct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6</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36</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12</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211192845"/>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7</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7</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555510046"/>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8</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40</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13</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235157837"/>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9</a:t>
                      </a:r>
                      <a:r>
                        <a:rPr lang="zh-TW" altLang="en-US" b="1" dirty="0" smtClean="0">
                          <a:latin typeface="微軟正黑體" panose="020B0604030504040204" pitchFamily="34" charset="-120"/>
                          <a:ea typeface="微軟正黑體" panose="020B0604030504040204" pitchFamily="34" charset="-120"/>
                        </a:rPr>
                        <a:t>月</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41</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6</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816643666"/>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10</a:t>
                      </a:r>
                      <a:r>
                        <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rPr>
                        <a:t>月</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706795658"/>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11</a:t>
                      </a:r>
                      <a:r>
                        <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rPr>
                        <a:t>月</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2764759080"/>
                  </a:ext>
                </a:extLst>
              </a:tr>
              <a:tr h="261557">
                <a:tc>
                  <a:txBody>
                    <a:bodyPr/>
                    <a:lstStyle/>
                    <a:p>
                      <a:pPr algn="ctr"/>
                      <a:endParaRPr lang="zh-TW" altLang="en-US" b="1">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12</a:t>
                      </a:r>
                      <a:r>
                        <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rPr>
                        <a:t>月</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37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880914273"/>
                  </a:ext>
                </a:extLst>
              </a:tr>
              <a:tr h="261557">
                <a:tc gridSpan="2">
                  <a:txBody>
                    <a:bodyPr/>
                    <a:lstStyle/>
                    <a:p>
                      <a:pPr algn="ctr"/>
                      <a:r>
                        <a:rPr lang="zh-TW" altLang="en-US" b="1" dirty="0" smtClean="0">
                          <a:latin typeface="微軟正黑體" panose="020B0604030504040204" pitchFamily="34" charset="-120"/>
                          <a:ea typeface="微軟正黑體" panose="020B0604030504040204" pitchFamily="34" charset="-120"/>
                        </a:rPr>
                        <a:t>總計</a:t>
                      </a:r>
                      <a:endParaRPr lang="zh-TW" altLang="en-US" b="1" dirty="0">
                        <a:latin typeface="微軟正黑體" panose="020B0604030504040204" pitchFamily="34" charset="-120"/>
                        <a:ea typeface="微軟正黑體" panose="020B0604030504040204" pitchFamily="34" charset="-120"/>
                      </a:endParaRPr>
                    </a:p>
                  </a:txBody>
                  <a:tcPr anchor="ct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472</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b="1" dirty="0" smtClean="0">
                          <a:latin typeface="微軟正黑體" panose="020B0604030504040204" pitchFamily="34" charset="-120"/>
                          <a:ea typeface="微軟正黑體" panose="020B0604030504040204" pitchFamily="34" charset="-120"/>
                        </a:rPr>
                        <a:t>113</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167830626"/>
                  </a:ext>
                </a:extLst>
              </a:tr>
            </a:tbl>
          </a:graphicData>
        </a:graphic>
      </p:graphicFrame>
    </p:spTree>
    <p:extLst>
      <p:ext uri="{BB962C8B-B14F-4D97-AF65-F5344CB8AC3E}">
        <p14:creationId xmlns:p14="http://schemas.microsoft.com/office/powerpoint/2010/main" val="193432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7">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9" name="矩形 8"/>
          <p:cNvSpPr/>
          <p:nvPr/>
        </p:nvSpPr>
        <p:spPr>
          <a:xfrm>
            <a:off x="1428749" y="1051579"/>
            <a:ext cx="9925051" cy="523220"/>
          </a:xfrm>
          <a:prstGeom prst="rect">
            <a:avLst/>
          </a:prstGeom>
        </p:spPr>
        <p:txBody>
          <a:bodyPr wrap="square">
            <a:spAutoFit/>
          </a:bodyPr>
          <a:lstStyle/>
          <a:p>
            <a:r>
              <a:rPr lang="zh-TW" altLang="en-US" sz="2800" b="1" dirty="0" smtClean="0">
                <a:solidFill>
                  <a:schemeClr val="accent5">
                    <a:lumMod val="50000"/>
                  </a:schemeClr>
                </a:solidFill>
                <a:cs typeface="+mj-cs"/>
              </a:rPr>
              <a:t>保安監督科</a:t>
            </a:r>
            <a:r>
              <a:rPr lang="zh-TW" altLang="en-US" sz="2800" b="1" dirty="0" smtClean="0">
                <a:solidFill>
                  <a:schemeClr val="accent5">
                    <a:lumMod val="50000"/>
                  </a:schemeClr>
                </a:solidFill>
                <a:cs typeface="+mj-cs"/>
              </a:rPr>
              <a:t>：智慧巡檢</a:t>
            </a:r>
            <a:endParaRPr lang="zh-TW" altLang="en-US" sz="2800" b="1" dirty="0">
              <a:solidFill>
                <a:schemeClr val="accent5">
                  <a:lumMod val="50000"/>
                </a:schemeClr>
              </a:solidFill>
              <a:cs typeface="+mj-cs"/>
            </a:endParaRPr>
          </a:p>
        </p:txBody>
      </p:sp>
      <p:sp>
        <p:nvSpPr>
          <p:cNvPr id="7" name="矩形 6"/>
          <p:cNvSpPr/>
          <p:nvPr/>
        </p:nvSpPr>
        <p:spPr>
          <a:xfrm>
            <a:off x="2113515" y="1953710"/>
            <a:ext cx="6869712" cy="769441"/>
          </a:xfrm>
          <a:prstGeom prst="rect">
            <a:avLst/>
          </a:prstGeom>
        </p:spPr>
        <p:txBody>
          <a:bodyPr wrap="square">
            <a:spAutoFit/>
          </a:bodyPr>
          <a:lstStyle/>
          <a:p>
            <a:pPr marL="228600" indent="-228600">
              <a:spcBef>
                <a:spcPts val="1000"/>
              </a:spcBef>
              <a:buFont typeface="Arial" panose="020B0604020202020204" pitchFamily="34" charset="0"/>
              <a:buChar char="•"/>
            </a:pPr>
            <a:r>
              <a:rPr lang="zh-TW" altLang="en-US" sz="2200" dirty="0"/>
              <a:t>藉由導入數位化流程並整合圖台功能，取代紙本作業，協助礦場提升效率與全面優化。</a:t>
            </a:r>
            <a:endParaRPr lang="en-US" altLang="zh-TW" sz="2200" dirty="0"/>
          </a:p>
        </p:txBody>
      </p:sp>
      <p:sp>
        <p:nvSpPr>
          <p:cNvPr id="28" name="矩形 27"/>
          <p:cNvSpPr/>
          <p:nvPr/>
        </p:nvSpPr>
        <p:spPr>
          <a:xfrm>
            <a:off x="2113515" y="1553600"/>
            <a:ext cx="1723549" cy="400110"/>
          </a:xfrm>
          <a:prstGeom prst="rect">
            <a:avLst/>
          </a:prstGeom>
        </p:spPr>
        <p:txBody>
          <a:bodyPr wrap="none">
            <a:spAutoFit/>
          </a:bodyPr>
          <a:lstStyle/>
          <a:p>
            <a:pPr>
              <a:buClr>
                <a:srgbClr val="000000"/>
              </a:buClr>
              <a:defRPr/>
            </a:pPr>
            <a:r>
              <a:rPr lang="zh-TW" altLang="en-US" sz="2000" b="1" kern="100" dirty="0" smtClean="0">
                <a:solidFill>
                  <a:schemeClr val="accent1"/>
                </a:solidFill>
                <a:latin typeface="微軟正黑體" panose="020B0604030504040204" pitchFamily="34" charset="-120"/>
                <a:cs typeface="Times New Roman" panose="02020603050405020304" pitchFamily="18" charset="0"/>
                <a:sym typeface="Arial"/>
              </a:rPr>
              <a:t>智慧巡檢模組</a:t>
            </a:r>
            <a:endParaRPr lang="zh-TW" altLang="zh-TW" sz="2000" b="1" kern="100" dirty="0">
              <a:solidFill>
                <a:schemeClr val="accent1"/>
              </a:solidFill>
              <a:latin typeface="微軟正黑體" panose="020B0604030504040204" pitchFamily="34" charset="-120"/>
              <a:cs typeface="Times New Roman" panose="02020603050405020304" pitchFamily="18" charset="0"/>
              <a:sym typeface="Arial"/>
            </a:endParaRPr>
          </a:p>
        </p:txBody>
      </p:sp>
      <p:pic>
        <p:nvPicPr>
          <p:cNvPr id="29" name="圖片 24"/>
          <p:cNvPicPr>
            <a:picLocks noChangeAspect="1"/>
          </p:cNvPicPr>
          <p:nvPr/>
        </p:nvPicPr>
        <p:blipFill>
          <a:blip r:embed="rId2">
            <a:extLst>
              <a:ext uri="{28A0092B-C50C-407E-A947-70E740481C1C}">
                <a14:useLocalDpi xmlns:a14="http://schemas.microsoft.com/office/drawing/2010/main" val="0"/>
              </a:ext>
            </a:extLst>
          </a:blip>
          <a:srcRect l="32001" r="32072"/>
          <a:stretch>
            <a:fillRect/>
          </a:stretch>
        </p:blipFill>
        <p:spPr bwMode="auto">
          <a:xfrm>
            <a:off x="1563963" y="1524682"/>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stretch>
            <a:fillRect/>
          </a:stretch>
        </p:blipFill>
        <p:spPr>
          <a:xfrm>
            <a:off x="1060098" y="2723151"/>
            <a:ext cx="4807844" cy="3320134"/>
          </a:xfrm>
          <a:prstGeom prst="rect">
            <a:avLst/>
          </a:prstGeom>
        </p:spPr>
      </p:pic>
      <p:pic>
        <p:nvPicPr>
          <p:cNvPr id="6" name="圖片 5"/>
          <p:cNvPicPr>
            <a:picLocks noChangeAspect="1"/>
          </p:cNvPicPr>
          <p:nvPr/>
        </p:nvPicPr>
        <p:blipFill>
          <a:blip r:embed="rId4"/>
          <a:stretch>
            <a:fillRect/>
          </a:stretch>
        </p:blipFill>
        <p:spPr>
          <a:xfrm>
            <a:off x="6391274" y="2723151"/>
            <a:ext cx="4902292" cy="3320134"/>
          </a:xfrm>
          <a:prstGeom prst="rect">
            <a:avLst/>
          </a:prstGeom>
        </p:spPr>
      </p:pic>
      <p:sp>
        <p:nvSpPr>
          <p:cNvPr id="12" name="矩形 80">
            <a:extLst/>
          </p:cNvPr>
          <p:cNvSpPr>
            <a:spLocks noChangeArrowheads="1"/>
          </p:cNvSpPr>
          <p:nvPr/>
        </p:nvSpPr>
        <p:spPr bwMode="auto">
          <a:xfrm>
            <a:off x="921663" y="6043285"/>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en-US" altLang="zh-TW" sz="1400" b="1" dirty="0" smtClean="0">
                <a:solidFill>
                  <a:srgbClr val="000000"/>
                </a:solidFill>
                <a:latin typeface="微軟正黑體" panose="020B0604030504040204" pitchFamily="34" charset="-120"/>
                <a:ea typeface="微軟正黑體" panose="020B0604030504040204" pitchFamily="34" charset="-120"/>
              </a:rPr>
              <a:t>RTK</a:t>
            </a:r>
            <a:r>
              <a:rPr lang="zh-TW" altLang="en-US" sz="1400" b="1" dirty="0" smtClean="0">
                <a:solidFill>
                  <a:srgbClr val="000000"/>
                </a:solidFill>
                <a:latin typeface="微軟正黑體" panose="020B0604030504040204" pitchFamily="34" charset="-120"/>
                <a:ea typeface="微軟正黑體" panose="020B0604030504040204" pitchFamily="34" charset="-120"/>
              </a:rPr>
              <a:t>設備連結平板設備測試</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
        <p:nvSpPr>
          <p:cNvPr id="13" name="矩形 80">
            <a:extLst/>
          </p:cNvPr>
          <p:cNvSpPr>
            <a:spLocks noChangeArrowheads="1"/>
          </p:cNvSpPr>
          <p:nvPr/>
        </p:nvSpPr>
        <p:spPr bwMode="auto">
          <a:xfrm>
            <a:off x="6374417" y="6043284"/>
            <a:ext cx="5084714" cy="307777"/>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spcAft>
                <a:spcPts val="600"/>
              </a:spcAft>
              <a:buNone/>
            </a:pPr>
            <a:r>
              <a:rPr lang="zh-TW" altLang="en-US" sz="1400" b="1" dirty="0" smtClean="0">
                <a:solidFill>
                  <a:srgbClr val="000000"/>
                </a:solidFill>
                <a:latin typeface="微軟正黑體" panose="020B0604030504040204" pitchFamily="34" charset="-120"/>
                <a:ea typeface="微軟正黑體" panose="020B0604030504040204" pitchFamily="34" charset="-120"/>
              </a:rPr>
              <a:t>設備於礦場運用</a:t>
            </a:r>
            <a:endParaRPr lang="en-US" altLang="zh-TW" sz="14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4662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DBC26-8036-4049-9E57-A8D67474CA55}" type="slidenum">
              <a:rPr kumimoji="0" lang="zh-TW" altLang="en-US" sz="1400" b="0" i="0" u="none" strike="noStrike" kern="1200" cap="none" spc="0" normalizeH="0" baseline="0" noProof="0" smtClean="0">
                <a:ln>
                  <a:noFill/>
                </a:ln>
                <a:solidFill>
                  <a:prstClr val="white"/>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7">
            <a:extLst>
              <a:ext uri="{FF2B5EF4-FFF2-40B4-BE49-F238E27FC236}">
                <a16:creationId xmlns:a16="http://schemas.microsoft.com/office/drawing/2014/main" id="{B117F1EA-F1AD-4B87-A681-328FDBD0FC8E}"/>
              </a:ext>
            </a:extLst>
          </p:cNvPr>
          <p:cNvSpPr/>
          <p:nvPr/>
        </p:nvSpPr>
        <p:spPr>
          <a:xfrm>
            <a:off x="3095625" y="166689"/>
            <a:ext cx="6886575"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肆、礦場保安組近期工作說明</a:t>
            </a:r>
          </a:p>
        </p:txBody>
      </p:sp>
      <p:sp>
        <p:nvSpPr>
          <p:cNvPr id="9" name="矩形 8"/>
          <p:cNvSpPr/>
          <p:nvPr/>
        </p:nvSpPr>
        <p:spPr>
          <a:xfrm>
            <a:off x="1428749" y="1051579"/>
            <a:ext cx="9925051" cy="523220"/>
          </a:xfrm>
          <a:prstGeom prst="rect">
            <a:avLst/>
          </a:prstGeom>
        </p:spPr>
        <p:txBody>
          <a:bodyPr wrap="square">
            <a:spAutoFit/>
          </a:bodyPr>
          <a:lstStyle/>
          <a:p>
            <a:r>
              <a:rPr lang="zh-TW" altLang="en-US" sz="2800" b="1" dirty="0" smtClean="0">
                <a:solidFill>
                  <a:schemeClr val="accent5">
                    <a:lumMod val="50000"/>
                  </a:schemeClr>
                </a:solidFill>
                <a:cs typeface="+mj-cs"/>
              </a:rPr>
              <a:t>保安監督科</a:t>
            </a:r>
            <a:r>
              <a:rPr lang="zh-TW" altLang="en-US" sz="2800" b="1" dirty="0" smtClean="0">
                <a:solidFill>
                  <a:schemeClr val="accent5">
                    <a:lumMod val="50000"/>
                  </a:schemeClr>
                </a:solidFill>
                <a:cs typeface="+mj-cs"/>
              </a:rPr>
              <a:t>：礦業</a:t>
            </a:r>
            <a:r>
              <a:rPr lang="zh-TW" altLang="en-US" sz="2800" b="1" dirty="0" smtClean="0">
                <a:solidFill>
                  <a:schemeClr val="accent5">
                    <a:lumMod val="50000"/>
                  </a:schemeClr>
                </a:solidFill>
                <a:cs typeface="+mj-cs"/>
              </a:rPr>
              <a:t>文資保存</a:t>
            </a:r>
            <a:endParaRPr lang="zh-TW" altLang="en-US" sz="2800" b="1" dirty="0">
              <a:solidFill>
                <a:schemeClr val="accent5">
                  <a:lumMod val="50000"/>
                </a:schemeClr>
              </a:solidFill>
              <a:cs typeface="+mj-cs"/>
            </a:endParaRPr>
          </a:p>
        </p:txBody>
      </p:sp>
      <p:grpSp>
        <p:nvGrpSpPr>
          <p:cNvPr id="10" name="群組 9"/>
          <p:cNvGrpSpPr/>
          <p:nvPr/>
        </p:nvGrpSpPr>
        <p:grpSpPr>
          <a:xfrm>
            <a:off x="882975" y="3451625"/>
            <a:ext cx="4076467" cy="2657169"/>
            <a:chOff x="1618343" y="3552105"/>
            <a:chExt cx="4076467" cy="2657169"/>
          </a:xfrm>
        </p:grpSpPr>
        <p:grpSp>
          <p:nvGrpSpPr>
            <p:cNvPr id="11" name="群組 10"/>
            <p:cNvGrpSpPr/>
            <p:nvPr/>
          </p:nvGrpSpPr>
          <p:grpSpPr>
            <a:xfrm>
              <a:off x="1618343" y="3552105"/>
              <a:ext cx="4076467" cy="2657169"/>
              <a:chOff x="1627868" y="3552105"/>
              <a:chExt cx="4080059" cy="2657169"/>
            </a:xfrm>
          </p:grpSpPr>
          <p:pic>
            <p:nvPicPr>
              <p:cNvPr id="15" name="圖片 14"/>
              <p:cNvPicPr>
                <a:picLocks noChangeAspect="1"/>
              </p:cNvPicPr>
              <p:nvPr/>
            </p:nvPicPr>
            <p:blipFill rotWithShape="1">
              <a:blip r:embed="rId2"/>
              <a:srcRect t="11703"/>
              <a:stretch/>
            </p:blipFill>
            <p:spPr>
              <a:xfrm>
                <a:off x="1627868" y="3552105"/>
                <a:ext cx="4080059" cy="2657169"/>
              </a:xfrm>
              <a:prstGeom prst="rect">
                <a:avLst/>
              </a:prstGeom>
              <a:ln>
                <a:solidFill>
                  <a:srgbClr val="198F68"/>
                </a:solidFill>
              </a:ln>
            </p:spPr>
          </p:pic>
          <p:sp>
            <p:nvSpPr>
              <p:cNvPr id="16" name="文字方塊 15"/>
              <p:cNvSpPr txBox="1"/>
              <p:nvPr/>
            </p:nvSpPr>
            <p:spPr>
              <a:xfrm>
                <a:off x="1627868" y="3583537"/>
                <a:ext cx="1433721" cy="276999"/>
              </a:xfrm>
              <a:prstGeom prst="rect">
                <a:avLst/>
              </a:prstGeom>
              <a:ln w="1905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TW" altLang="en-US" sz="1200" b="1" dirty="0"/>
                  <a:t>侯硐地區礦業景點</a:t>
                </a:r>
              </a:p>
            </p:txBody>
          </p:sp>
        </p:grpSp>
        <p:grpSp>
          <p:nvGrpSpPr>
            <p:cNvPr id="12" name="群組 11"/>
            <p:cNvGrpSpPr/>
            <p:nvPr/>
          </p:nvGrpSpPr>
          <p:grpSpPr>
            <a:xfrm>
              <a:off x="3247305" y="4275540"/>
              <a:ext cx="358451" cy="1578903"/>
              <a:chOff x="705646" y="3598253"/>
              <a:chExt cx="358451" cy="1578903"/>
            </a:xfrm>
          </p:grpSpPr>
          <p:sp>
            <p:nvSpPr>
              <p:cNvPr id="13" name="圓角矩形 12"/>
              <p:cNvSpPr/>
              <p:nvPr/>
            </p:nvSpPr>
            <p:spPr>
              <a:xfrm>
                <a:off x="750712" y="3618455"/>
                <a:ext cx="249414" cy="1558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4" name="矩形 13"/>
              <p:cNvSpPr/>
              <p:nvPr/>
            </p:nvSpPr>
            <p:spPr>
              <a:xfrm>
                <a:off x="705646" y="3598253"/>
                <a:ext cx="358451" cy="1569660"/>
              </a:xfrm>
              <a:prstGeom prst="rect">
                <a:avLst/>
              </a:prstGeom>
            </p:spPr>
            <p:txBody>
              <a:bodyPr wrap="square">
                <a:spAutoFit/>
              </a:bodyPr>
              <a:lstStyle/>
              <a:p>
                <a:pPr algn="dist">
                  <a:defRPr/>
                </a:pPr>
                <a:r>
                  <a:rPr lang="zh-TW" altLang="en-US" sz="1200" b="1" dirty="0">
                    <a:solidFill>
                      <a:srgbClr val="C00000"/>
                    </a:solidFill>
                  </a:rPr>
                  <a:t>串連礦業文化路徑</a:t>
                </a:r>
              </a:p>
            </p:txBody>
          </p:sp>
        </p:grpSp>
      </p:grpSp>
      <p:pic>
        <p:nvPicPr>
          <p:cNvPr id="17" name="圖片 24"/>
          <p:cNvPicPr>
            <a:picLocks noChangeAspect="1"/>
          </p:cNvPicPr>
          <p:nvPr/>
        </p:nvPicPr>
        <p:blipFill>
          <a:blip r:embed="rId3">
            <a:extLst>
              <a:ext uri="{28A0092B-C50C-407E-A947-70E740481C1C}">
                <a14:useLocalDpi xmlns:a14="http://schemas.microsoft.com/office/drawing/2010/main" val="0"/>
              </a:ext>
            </a:extLst>
          </a:blip>
          <a:srcRect l="32001" r="32072"/>
          <a:stretch>
            <a:fillRect/>
          </a:stretch>
        </p:blipFill>
        <p:spPr bwMode="auto">
          <a:xfrm>
            <a:off x="928811" y="1551194"/>
            <a:ext cx="4302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1388370" y="1679011"/>
            <a:ext cx="2749471" cy="400110"/>
          </a:xfrm>
          <a:prstGeom prst="rect">
            <a:avLst/>
          </a:prstGeom>
        </p:spPr>
        <p:txBody>
          <a:bodyPr wrap="none">
            <a:spAutoFit/>
          </a:bodyPr>
          <a:lstStyle/>
          <a:p>
            <a:pPr>
              <a:buClr>
                <a:srgbClr val="000000"/>
              </a:buClr>
              <a:defRPr/>
            </a:pPr>
            <a:r>
              <a:rPr lang="zh-TW" altLang="en-US" sz="2000" b="1" kern="100" dirty="0">
                <a:solidFill>
                  <a:schemeClr val="accent1"/>
                </a:solidFill>
                <a:latin typeface="微軟正黑體" panose="020B0604030504040204" pitchFamily="34" charset="-120"/>
                <a:cs typeface="Times New Roman" panose="02020603050405020304" pitchFamily="18" charset="0"/>
                <a:sym typeface="Arial"/>
              </a:rPr>
              <a:t>礦業文化資產保存工作</a:t>
            </a:r>
            <a:endParaRPr lang="zh-TW" altLang="zh-TW" sz="2000" b="1" kern="100" dirty="0">
              <a:solidFill>
                <a:schemeClr val="accent1"/>
              </a:solidFill>
              <a:latin typeface="微軟正黑體" panose="020B0604030504040204" pitchFamily="34" charset="-120"/>
              <a:cs typeface="Times New Roman" panose="02020603050405020304" pitchFamily="18" charset="0"/>
              <a:sym typeface="Arial"/>
            </a:endParaRPr>
          </a:p>
        </p:txBody>
      </p:sp>
      <p:grpSp>
        <p:nvGrpSpPr>
          <p:cNvPr id="21" name="群組 20"/>
          <p:cNvGrpSpPr/>
          <p:nvPr/>
        </p:nvGrpSpPr>
        <p:grpSpPr>
          <a:xfrm>
            <a:off x="822986" y="2040504"/>
            <a:ext cx="4094803" cy="1384647"/>
            <a:chOff x="1609532" y="2186487"/>
            <a:chExt cx="4094803" cy="1384647"/>
          </a:xfrm>
        </p:grpSpPr>
        <p:pic>
          <p:nvPicPr>
            <p:cNvPr id="22" name="圖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532" y="2198890"/>
              <a:ext cx="2058366" cy="1372244"/>
            </a:xfrm>
            <a:prstGeom prst="rect">
              <a:avLst/>
            </a:prstGeom>
          </p:spPr>
        </p:pic>
        <p:pic>
          <p:nvPicPr>
            <p:cNvPr id="23" name="圖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131" y="2194636"/>
              <a:ext cx="2036204" cy="1357469"/>
            </a:xfrm>
            <a:prstGeom prst="rect">
              <a:avLst/>
            </a:prstGeom>
          </p:spPr>
        </p:pic>
        <p:sp>
          <p:nvSpPr>
            <p:cNvPr id="24" name="文字方塊 23"/>
            <p:cNvSpPr txBox="1"/>
            <p:nvPr/>
          </p:nvSpPr>
          <p:spPr>
            <a:xfrm>
              <a:off x="1611104" y="2186487"/>
              <a:ext cx="1877387" cy="276999"/>
            </a:xfrm>
            <a:prstGeom prst="rect">
              <a:avLst/>
            </a:prstGeom>
            <a:ln w="1905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TW" altLang="en-US" sz="1200" b="1" dirty="0"/>
                <a:t>本中心礦業文化推廣教室</a:t>
              </a:r>
            </a:p>
          </p:txBody>
        </p:sp>
      </p:grpSp>
      <p:sp>
        <p:nvSpPr>
          <p:cNvPr id="25" name="十字形 24"/>
          <p:cNvSpPr/>
          <p:nvPr/>
        </p:nvSpPr>
        <p:spPr>
          <a:xfrm>
            <a:off x="2399009" y="3170826"/>
            <a:ext cx="584308" cy="618406"/>
          </a:xfrm>
          <a:prstGeom prst="plus">
            <a:avLst>
              <a:gd name="adj" fmla="val 38589"/>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30" name="圖片 29"/>
          <p:cNvPicPr>
            <a:picLocks noChangeAspect="1"/>
          </p:cNvPicPr>
          <p:nvPr/>
        </p:nvPicPr>
        <p:blipFill>
          <a:blip r:embed="rId6"/>
          <a:stretch>
            <a:fillRect/>
          </a:stretch>
        </p:blipFill>
        <p:spPr>
          <a:xfrm>
            <a:off x="5136651" y="1661925"/>
            <a:ext cx="3032456" cy="4694426"/>
          </a:xfrm>
          <a:prstGeom prst="rect">
            <a:avLst/>
          </a:prstGeom>
        </p:spPr>
      </p:pic>
      <p:pic>
        <p:nvPicPr>
          <p:cNvPr id="31" name="圖片 30"/>
          <p:cNvPicPr>
            <a:picLocks noChangeAspect="1"/>
          </p:cNvPicPr>
          <p:nvPr/>
        </p:nvPicPr>
        <p:blipFill>
          <a:blip r:embed="rId7"/>
          <a:stretch>
            <a:fillRect/>
          </a:stretch>
        </p:blipFill>
        <p:spPr>
          <a:xfrm>
            <a:off x="8336791" y="1738125"/>
            <a:ext cx="3733924" cy="2023849"/>
          </a:xfrm>
          <a:prstGeom prst="rect">
            <a:avLst/>
          </a:prstGeom>
        </p:spPr>
      </p:pic>
      <p:pic>
        <p:nvPicPr>
          <p:cNvPr id="33" name="圖片 32"/>
          <p:cNvPicPr>
            <a:picLocks noChangeAspect="1"/>
          </p:cNvPicPr>
          <p:nvPr/>
        </p:nvPicPr>
        <p:blipFill>
          <a:blip r:embed="rId8"/>
          <a:stretch>
            <a:fillRect/>
          </a:stretch>
        </p:blipFill>
        <p:spPr>
          <a:xfrm>
            <a:off x="8346316" y="3860788"/>
            <a:ext cx="3724399" cy="2248006"/>
          </a:xfrm>
          <a:prstGeom prst="rect">
            <a:avLst/>
          </a:prstGeom>
        </p:spPr>
      </p:pic>
    </p:spTree>
    <p:extLst>
      <p:ext uri="{BB962C8B-B14F-4D97-AF65-F5344CB8AC3E}">
        <p14:creationId xmlns:p14="http://schemas.microsoft.com/office/powerpoint/2010/main" val="17011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a:xfrm>
            <a:off x="2389994" y="3402133"/>
            <a:ext cx="6685426" cy="258147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zh-TW" altLang="en-US" dirty="0">
              <a:latin typeface="微軟正黑體" panose="020B0604030504040204" pitchFamily="34" charset="-120"/>
              <a:ea typeface="微軟正黑體" panose="020B0604030504040204" pitchFamily="34" charset="-120"/>
              <a:cs typeface="+mn-cs"/>
            </a:endParaRPr>
          </a:p>
        </p:txBody>
      </p:sp>
      <p:sp>
        <p:nvSpPr>
          <p:cNvPr id="7" name="Rectangle 6"/>
          <p:cNvSpPr txBox="1">
            <a:spLocks noChangeArrowheads="1"/>
          </p:cNvSpPr>
          <p:nvPr/>
        </p:nvSpPr>
        <p:spPr bwMode="auto">
          <a:xfrm>
            <a:off x="671457" y="2585002"/>
            <a:ext cx="10909199"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Calibri" panose="020F0502020204030204" pitchFamily="34" charset="0"/>
                <a:ea typeface="微軟正黑體" panose="020B0604030504040204" pitchFamily="34" charset="-120"/>
                <a:cs typeface="+mj-cs"/>
              </a:defRPr>
            </a:lvl1pPr>
            <a:lvl2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2pPr>
            <a:lvl3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3pPr>
            <a:lvl4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4pPr>
            <a:lvl5pPr algn="ctr" rtl="0" eaLnBrk="0" fontAlgn="base" hangingPunct="0">
              <a:spcBef>
                <a:spcPct val="0"/>
              </a:spcBef>
              <a:spcAft>
                <a:spcPct val="0"/>
              </a:spcAft>
              <a:defRPr kumimoji="1" sz="4400">
                <a:solidFill>
                  <a:schemeClr val="tx2"/>
                </a:solidFill>
                <a:latin typeface="Calibri" pitchFamily="34" charset="0"/>
                <a:ea typeface="微軟正黑體" pitchFamily="34"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a:lstStyle>
          <a:p>
            <a:pPr eaLnBrk="1" hangingPunct="1">
              <a:defRPr/>
            </a:pPr>
            <a:r>
              <a:rPr lang="zh-TW" altLang="en-US" sz="6000" b="1" dirty="0" smtClean="0">
                <a:solidFill>
                  <a:schemeClr val="accent1">
                    <a:lumMod val="75000"/>
                  </a:schemeClr>
                </a:solidFill>
                <a:latin typeface="微軟正黑體" panose="020B0604030504040204" pitchFamily="34" charset="-120"/>
              </a:rPr>
              <a:t>感謝聆聽</a:t>
            </a:r>
            <a:endParaRPr lang="zh-TW" altLang="en-US" sz="6000" b="1" dirty="0">
              <a:solidFill>
                <a:schemeClr val="accent1">
                  <a:lumMod val="75000"/>
                </a:schemeClr>
              </a:solidFill>
              <a:latin typeface="微軟正黑體" panose="020B0604030504040204" pitchFamily="34" charset="-120"/>
            </a:endParaRPr>
          </a:p>
        </p:txBody>
      </p:sp>
    </p:spTree>
    <p:extLst>
      <p:ext uri="{BB962C8B-B14F-4D97-AF65-F5344CB8AC3E}">
        <p14:creationId xmlns:p14="http://schemas.microsoft.com/office/powerpoint/2010/main" val="386989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normAutofit/>
          </a:bodyPr>
          <a:lstStyle/>
          <a:p>
            <a:pPr fontAlgn="base">
              <a:spcAft>
                <a:spcPct val="0"/>
              </a:spcAft>
              <a:defRPr/>
            </a:pPr>
            <a:r>
              <a:rPr kumimoji="1" lang="zh-TW" altLang="en-US" dirty="0">
                <a:solidFill>
                  <a:srgbClr val="0082B0"/>
                </a:solidFill>
                <a:latin typeface="微軟正黑體" panose="020B0604030504040204" pitchFamily="34" charset="-120"/>
                <a:ea typeface="微軟正黑體" panose="020B0604030504040204" pitchFamily="34" charset="-120"/>
              </a:rPr>
              <a:t>礦場保安組</a:t>
            </a:r>
          </a:p>
        </p:txBody>
      </p:sp>
      <p:sp>
        <p:nvSpPr>
          <p:cNvPr id="6" name="副標題 5"/>
          <p:cNvSpPr>
            <a:spLocks noGrp="1"/>
          </p:cNvSpPr>
          <p:nvPr>
            <p:ph type="subTitle" idx="1"/>
          </p:nvPr>
        </p:nvSpPr>
        <p:spPr/>
        <p:txBody>
          <a:bodyPr>
            <a:normAutofit/>
          </a:bodyPr>
          <a:lstStyle/>
          <a:p>
            <a:r>
              <a:rPr lang="zh-TW" altLang="en-US" sz="4400" dirty="0" smtClean="0"/>
              <a:t>壹、組織</a:t>
            </a:r>
            <a:r>
              <a:rPr lang="zh-TW" altLang="en-US" sz="4400" dirty="0"/>
              <a:t>架構</a:t>
            </a:r>
          </a:p>
          <a:p>
            <a:endParaRPr lang="zh-TW" altLang="en-US" sz="4400" dirty="0"/>
          </a:p>
        </p:txBody>
      </p:sp>
      <p:sp>
        <p:nvSpPr>
          <p:cNvPr id="4" name="投影片編號版面配置區 3"/>
          <p:cNvSpPr>
            <a:spLocks noGrp="1"/>
          </p:cNvSpPr>
          <p:nvPr>
            <p:ph type="sldNum" sz="quarter" idx="12"/>
          </p:nvPr>
        </p:nvSpPr>
        <p:spPr/>
        <p:txBody>
          <a:bodyPr/>
          <a:lstStyle/>
          <a:p>
            <a:fld id="{64E6763D-54F0-46B5-803F-773469BD97B5}" type="slidenum">
              <a:rPr lang="zh-TW" altLang="en-US" smtClean="0"/>
              <a:pPr/>
              <a:t>3</a:t>
            </a:fld>
            <a:endParaRPr lang="zh-TW" altLang="en-US" dirty="0"/>
          </a:p>
        </p:txBody>
      </p:sp>
    </p:spTree>
    <p:extLst>
      <p:ext uri="{BB962C8B-B14F-4D97-AF65-F5344CB8AC3E}">
        <p14:creationId xmlns:p14="http://schemas.microsoft.com/office/powerpoint/2010/main" val="150532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4E6763D-54F0-46B5-803F-773469BD97B5}" type="slidenum">
              <a:rPr lang="zh-TW" altLang="en-US" smtClean="0"/>
              <a:pPr/>
              <a:t>4</a:t>
            </a:fld>
            <a:endParaRPr lang="zh-TW" altLang="en-US" dirty="0"/>
          </a:p>
        </p:txBody>
      </p:sp>
      <p:grpSp>
        <p:nvGrpSpPr>
          <p:cNvPr id="7" name="群組 6"/>
          <p:cNvGrpSpPr/>
          <p:nvPr/>
        </p:nvGrpSpPr>
        <p:grpSpPr>
          <a:xfrm>
            <a:off x="2476231" y="1228100"/>
            <a:ext cx="7160926" cy="4983383"/>
            <a:chOff x="2254708" y="1218575"/>
            <a:chExt cx="7160926" cy="4983383"/>
          </a:xfrm>
        </p:grpSpPr>
        <p:sp>
          <p:nvSpPr>
            <p:cNvPr id="3" name="圓角矩形 2"/>
            <p:cNvSpPr/>
            <p:nvPr/>
          </p:nvSpPr>
          <p:spPr>
            <a:xfrm>
              <a:off x="3055994" y="1218575"/>
              <a:ext cx="5791200" cy="11141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t>礦場保安組</a:t>
              </a:r>
              <a:endParaRPr lang="zh-TW" altLang="en-US" sz="4400" b="1" dirty="0"/>
            </a:p>
          </p:txBody>
        </p:sp>
        <p:cxnSp>
          <p:nvCxnSpPr>
            <p:cNvPr id="32" name="肘形接點 31"/>
            <p:cNvCxnSpPr>
              <a:stCxn id="10" idx="2"/>
              <a:endCxn id="13" idx="0"/>
            </p:cNvCxnSpPr>
            <p:nvPr/>
          </p:nvCxnSpPr>
          <p:spPr>
            <a:xfrm rot="5400000">
              <a:off x="4015042" y="1278076"/>
              <a:ext cx="871447" cy="2980638"/>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34" name="肘形接點 33"/>
            <p:cNvCxnSpPr>
              <a:stCxn id="10" idx="2"/>
              <a:endCxn id="16" idx="0"/>
            </p:cNvCxnSpPr>
            <p:nvPr/>
          </p:nvCxnSpPr>
          <p:spPr>
            <a:xfrm rot="5400000">
              <a:off x="4757990" y="2029076"/>
              <a:ext cx="879496" cy="1486691"/>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36" name="肘形接點 35"/>
            <p:cNvCxnSpPr>
              <a:stCxn id="10" idx="2"/>
            </p:cNvCxnSpPr>
            <p:nvPr/>
          </p:nvCxnSpPr>
          <p:spPr>
            <a:xfrm rot="16200000" flipH="1">
              <a:off x="6220543" y="2053212"/>
              <a:ext cx="869480" cy="1428400"/>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38" name="肘形接點 37"/>
            <p:cNvCxnSpPr>
              <a:stCxn id="10" idx="2"/>
            </p:cNvCxnSpPr>
            <p:nvPr/>
          </p:nvCxnSpPr>
          <p:spPr>
            <a:xfrm rot="16200000" flipH="1">
              <a:off x="6998060" y="1275695"/>
              <a:ext cx="871440" cy="2985394"/>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37" name="直線接點 36"/>
            <p:cNvCxnSpPr/>
            <p:nvPr/>
          </p:nvCxnSpPr>
          <p:spPr>
            <a:xfrm>
              <a:off x="5941084" y="2332673"/>
              <a:ext cx="1" cy="871449"/>
            </a:xfrm>
            <a:prstGeom prst="line">
              <a:avLst/>
            </a:prstGeom>
            <a:ln w="28575"/>
          </p:spPr>
          <p:style>
            <a:lnRef idx="1">
              <a:schemeClr val="dk1"/>
            </a:lnRef>
            <a:fillRef idx="0">
              <a:schemeClr val="dk1"/>
            </a:fillRef>
            <a:effectRef idx="0">
              <a:schemeClr val="dk1"/>
            </a:effectRef>
            <a:fontRef idx="minor">
              <a:schemeClr val="tx1"/>
            </a:fontRef>
          </p:style>
        </p:cxnSp>
        <p:sp>
          <p:nvSpPr>
            <p:cNvPr id="35" name="圓角矩形 34"/>
            <p:cNvSpPr/>
            <p:nvPr/>
          </p:nvSpPr>
          <p:spPr>
            <a:xfrm rot="16200000">
              <a:off x="4427332" y="4175986"/>
              <a:ext cx="2966795" cy="1039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endParaRPr lang="en-US" altLang="zh-TW" sz="1600" b="1" dirty="0">
                <a:solidFill>
                  <a:prstClr val="white">
                    <a:lumMod val="95000"/>
                  </a:prstClr>
                </a:solidFill>
              </a:endParaRPr>
            </a:p>
          </p:txBody>
        </p:sp>
        <p:sp>
          <p:nvSpPr>
            <p:cNvPr id="41" name="文字方塊 40"/>
            <p:cNvSpPr txBox="1"/>
            <p:nvPr/>
          </p:nvSpPr>
          <p:spPr>
            <a:xfrm>
              <a:off x="5014536" y="3368501"/>
              <a:ext cx="1415772" cy="2792392"/>
            </a:xfrm>
            <a:prstGeom prst="rect">
              <a:avLst/>
            </a:prstGeom>
            <a:noFill/>
          </p:spPr>
          <p:txBody>
            <a:bodyPr vert="eaVert" wrap="square" rtlCol="0">
              <a:spAutoFit/>
            </a:bodyPr>
            <a:lstStyle/>
            <a:p>
              <a:pPr lvl="0"/>
              <a:r>
                <a:rPr lang="zh-TW" altLang="en-US" sz="2400" b="1" dirty="0">
                  <a:solidFill>
                    <a:schemeClr val="bg1"/>
                  </a:solidFill>
                </a:rPr>
                <a:t>北區保安科</a:t>
              </a:r>
              <a:r>
                <a:rPr lang="en-US" altLang="zh-TW" sz="1600" b="1" dirty="0">
                  <a:solidFill>
                    <a:prstClr val="white">
                      <a:lumMod val="95000"/>
                    </a:prstClr>
                  </a:solidFill>
                </a:rPr>
                <a:t>(</a:t>
              </a:r>
              <a:r>
                <a:rPr lang="zh-TW" altLang="en-US" sz="1600" b="1" dirty="0">
                  <a:solidFill>
                    <a:prstClr val="white">
                      <a:lumMod val="95000"/>
                    </a:prstClr>
                  </a:solidFill>
                </a:rPr>
                <a:t>原宜蘭礦場保安中心及瑞芳礦場保安中心合併</a:t>
              </a:r>
              <a:r>
                <a:rPr lang="en-US" altLang="zh-TW" sz="1600" b="1" dirty="0">
                  <a:solidFill>
                    <a:prstClr val="white">
                      <a:lumMod val="95000"/>
                    </a:prstClr>
                  </a:solidFill>
                </a:rPr>
                <a:t>)</a:t>
              </a:r>
            </a:p>
            <a:p>
              <a:endParaRPr lang="zh-TW" altLang="en-US" sz="2400" b="1" dirty="0">
                <a:solidFill>
                  <a:srgbClr val="FF0000"/>
                </a:solidFill>
              </a:endParaRPr>
            </a:p>
          </p:txBody>
        </p:sp>
        <p:sp>
          <p:nvSpPr>
            <p:cNvPr id="42" name="圓角矩形 41"/>
            <p:cNvSpPr/>
            <p:nvPr/>
          </p:nvSpPr>
          <p:spPr>
            <a:xfrm rot="16200000">
              <a:off x="5919995" y="4175986"/>
              <a:ext cx="2966795" cy="1039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endParaRPr lang="en-US" altLang="zh-TW" sz="1600" b="1" dirty="0">
                <a:solidFill>
                  <a:prstClr val="white">
                    <a:lumMod val="95000"/>
                  </a:prstClr>
                </a:solidFill>
              </a:endParaRPr>
            </a:p>
          </p:txBody>
        </p:sp>
        <p:sp>
          <p:nvSpPr>
            <p:cNvPr id="31" name="文字方塊 30"/>
            <p:cNvSpPr txBox="1"/>
            <p:nvPr/>
          </p:nvSpPr>
          <p:spPr>
            <a:xfrm>
              <a:off x="7028698" y="3327436"/>
              <a:ext cx="800219" cy="2833457"/>
            </a:xfrm>
            <a:prstGeom prst="rect">
              <a:avLst/>
            </a:prstGeom>
            <a:noFill/>
          </p:spPr>
          <p:txBody>
            <a:bodyPr vert="eaVert" wrap="square" rtlCol="0">
              <a:spAutoFit/>
            </a:bodyPr>
            <a:lstStyle/>
            <a:p>
              <a:r>
                <a:rPr lang="zh-TW" altLang="en-US" sz="2400" b="1" dirty="0">
                  <a:solidFill>
                    <a:schemeClr val="bg1"/>
                  </a:solidFill>
                </a:rPr>
                <a:t>東區保安科</a:t>
              </a:r>
              <a:r>
                <a:rPr lang="en-US" altLang="zh-TW" sz="1600" b="1" dirty="0">
                  <a:solidFill>
                    <a:schemeClr val="bg1">
                      <a:lumMod val="95000"/>
                    </a:schemeClr>
                  </a:solidFill>
                </a:rPr>
                <a:t>(</a:t>
              </a:r>
              <a:r>
                <a:rPr lang="zh-TW" altLang="en-US" sz="1600" b="1" dirty="0">
                  <a:solidFill>
                    <a:schemeClr val="bg1">
                      <a:lumMod val="95000"/>
                    </a:schemeClr>
                  </a:solidFill>
                </a:rPr>
                <a:t>原東辦處第二科及和平礦場保安中心合併</a:t>
              </a:r>
              <a:r>
                <a:rPr lang="en-US" altLang="zh-TW" sz="1600" b="1" dirty="0">
                  <a:solidFill>
                    <a:schemeClr val="bg1">
                      <a:lumMod val="95000"/>
                    </a:schemeClr>
                  </a:solidFill>
                </a:rPr>
                <a:t>)</a:t>
              </a:r>
            </a:p>
          </p:txBody>
        </p:sp>
        <p:sp>
          <p:nvSpPr>
            <p:cNvPr id="43" name="圓角矩形 42"/>
            <p:cNvSpPr/>
            <p:nvPr/>
          </p:nvSpPr>
          <p:spPr>
            <a:xfrm rot="16200000">
              <a:off x="7412657" y="4175986"/>
              <a:ext cx="2966795" cy="1039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endParaRPr lang="en-US" altLang="zh-TW" sz="1600" b="1" dirty="0">
                <a:solidFill>
                  <a:prstClr val="white">
                    <a:lumMod val="95000"/>
                  </a:prstClr>
                </a:solidFill>
              </a:endParaRPr>
            </a:p>
          </p:txBody>
        </p:sp>
        <p:sp>
          <p:nvSpPr>
            <p:cNvPr id="27" name="文字方塊 26"/>
            <p:cNvSpPr txBox="1"/>
            <p:nvPr/>
          </p:nvSpPr>
          <p:spPr>
            <a:xfrm>
              <a:off x="8122972" y="3368501"/>
              <a:ext cx="1292662" cy="2833457"/>
            </a:xfrm>
            <a:prstGeom prst="rect">
              <a:avLst/>
            </a:prstGeom>
            <a:noFill/>
          </p:spPr>
          <p:txBody>
            <a:bodyPr vert="eaVert" wrap="square" rtlCol="0">
              <a:spAutoFit/>
            </a:bodyPr>
            <a:lstStyle/>
            <a:p>
              <a:r>
                <a:rPr lang="zh-TW" altLang="en-US" sz="2400" b="1" dirty="0">
                  <a:solidFill>
                    <a:schemeClr val="bg1"/>
                  </a:solidFill>
                </a:rPr>
                <a:t>西區保安科</a:t>
              </a:r>
              <a:r>
                <a:rPr lang="en-US" altLang="zh-TW" sz="1600" b="1" dirty="0">
                  <a:solidFill>
                    <a:schemeClr val="bg1">
                      <a:lumMod val="95000"/>
                    </a:schemeClr>
                  </a:solidFill>
                </a:rPr>
                <a:t>(</a:t>
              </a:r>
              <a:r>
                <a:rPr lang="zh-TW" altLang="en-US" sz="1600" b="1" dirty="0">
                  <a:solidFill>
                    <a:schemeClr val="bg1">
                      <a:lumMod val="95000"/>
                    </a:schemeClr>
                  </a:solidFill>
                </a:rPr>
                <a:t>原三峽礦場保安中心及頭份礦場保安中心合併</a:t>
              </a:r>
              <a:r>
                <a:rPr lang="en-US" altLang="zh-TW" sz="1600" b="1" dirty="0">
                  <a:solidFill>
                    <a:schemeClr val="bg1">
                      <a:lumMod val="95000"/>
                    </a:schemeClr>
                  </a:solidFill>
                </a:rPr>
                <a:t>)</a:t>
              </a:r>
            </a:p>
            <a:p>
              <a:endParaRPr lang="zh-TW" altLang="en-US" sz="1600" b="1" dirty="0">
                <a:solidFill>
                  <a:schemeClr val="bg1"/>
                </a:solidFill>
              </a:endParaRPr>
            </a:p>
          </p:txBody>
        </p:sp>
        <p:sp>
          <p:nvSpPr>
            <p:cNvPr id="44" name="圓角矩形 43"/>
            <p:cNvSpPr/>
            <p:nvPr/>
          </p:nvSpPr>
          <p:spPr>
            <a:xfrm rot="16200000">
              <a:off x="2979974" y="4175986"/>
              <a:ext cx="2966795" cy="1039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endParaRPr lang="en-US" altLang="zh-TW" sz="1600" b="1" dirty="0">
                <a:solidFill>
                  <a:prstClr val="white">
                    <a:lumMod val="95000"/>
                  </a:prstClr>
                </a:solidFill>
              </a:endParaRPr>
            </a:p>
          </p:txBody>
        </p:sp>
        <p:sp>
          <p:nvSpPr>
            <p:cNvPr id="45" name="圓角矩形 44"/>
            <p:cNvSpPr/>
            <p:nvPr/>
          </p:nvSpPr>
          <p:spPr>
            <a:xfrm rot="16200000">
              <a:off x="1517666" y="4175986"/>
              <a:ext cx="2966795" cy="1039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endParaRPr lang="en-US" altLang="zh-TW" sz="1600" b="1" dirty="0">
                <a:solidFill>
                  <a:prstClr val="white">
                    <a:lumMod val="95000"/>
                  </a:prstClr>
                </a:solidFill>
              </a:endParaRPr>
            </a:p>
          </p:txBody>
        </p:sp>
        <p:sp>
          <p:nvSpPr>
            <p:cNvPr id="46" name="文字方塊 45"/>
            <p:cNvSpPr txBox="1"/>
            <p:nvPr/>
          </p:nvSpPr>
          <p:spPr>
            <a:xfrm>
              <a:off x="2254708" y="3274460"/>
              <a:ext cx="1046440" cy="2792392"/>
            </a:xfrm>
            <a:prstGeom prst="rect">
              <a:avLst/>
            </a:prstGeom>
            <a:noFill/>
          </p:spPr>
          <p:txBody>
            <a:bodyPr vert="eaVert" wrap="square" rtlCol="0">
              <a:spAutoFit/>
            </a:bodyPr>
            <a:lstStyle/>
            <a:p>
              <a:pPr lvl="0" algn="ctr"/>
              <a:r>
                <a:rPr lang="zh-TW" altLang="en-US" sz="2800" b="1" dirty="0">
                  <a:solidFill>
                    <a:schemeClr val="bg1"/>
                  </a:solidFill>
                </a:rPr>
                <a:t>保安規劃科</a:t>
              </a:r>
              <a:endParaRPr lang="en-US" altLang="zh-TW" sz="2800" b="1" dirty="0">
                <a:solidFill>
                  <a:prstClr val="white">
                    <a:lumMod val="95000"/>
                  </a:prstClr>
                </a:solidFill>
              </a:endParaRPr>
            </a:p>
            <a:p>
              <a:pPr algn="ctr"/>
              <a:endParaRPr lang="zh-TW" altLang="en-US" sz="2800" b="1" dirty="0">
                <a:solidFill>
                  <a:srgbClr val="FF0000"/>
                </a:solidFill>
              </a:endParaRPr>
            </a:p>
          </p:txBody>
        </p:sp>
        <p:sp>
          <p:nvSpPr>
            <p:cNvPr id="47" name="文字方塊 46"/>
            <p:cNvSpPr txBox="1"/>
            <p:nvPr/>
          </p:nvSpPr>
          <p:spPr>
            <a:xfrm>
              <a:off x="3721490" y="3274460"/>
              <a:ext cx="1046440" cy="2792392"/>
            </a:xfrm>
            <a:prstGeom prst="rect">
              <a:avLst/>
            </a:prstGeom>
            <a:noFill/>
          </p:spPr>
          <p:txBody>
            <a:bodyPr vert="eaVert" wrap="square" rtlCol="0">
              <a:spAutoFit/>
            </a:bodyPr>
            <a:lstStyle/>
            <a:p>
              <a:pPr lvl="0" algn="ctr"/>
              <a:r>
                <a:rPr lang="zh-TW" altLang="en-US" sz="2800" b="1" dirty="0" smtClean="0">
                  <a:solidFill>
                    <a:schemeClr val="bg1"/>
                  </a:solidFill>
                </a:rPr>
                <a:t>保安</a:t>
              </a:r>
              <a:r>
                <a:rPr lang="zh-TW" altLang="en-US" sz="2800" b="1" dirty="0">
                  <a:solidFill>
                    <a:schemeClr val="bg1"/>
                  </a:solidFill>
                </a:rPr>
                <a:t>監督</a:t>
              </a:r>
              <a:r>
                <a:rPr lang="zh-TW" altLang="en-US" sz="2800" b="1" dirty="0" smtClean="0">
                  <a:solidFill>
                    <a:schemeClr val="bg1"/>
                  </a:solidFill>
                </a:rPr>
                <a:t>科</a:t>
              </a:r>
              <a:endParaRPr lang="en-US" altLang="zh-TW" sz="2800" b="1" dirty="0">
                <a:solidFill>
                  <a:prstClr val="white">
                    <a:lumMod val="95000"/>
                  </a:prstClr>
                </a:solidFill>
              </a:endParaRPr>
            </a:p>
            <a:p>
              <a:pPr algn="ctr"/>
              <a:endParaRPr lang="zh-TW" altLang="en-US" sz="2800" b="1" dirty="0">
                <a:solidFill>
                  <a:srgbClr val="FF0000"/>
                </a:solidFill>
              </a:endParaRPr>
            </a:p>
          </p:txBody>
        </p:sp>
      </p:grpSp>
      <p:sp>
        <p:nvSpPr>
          <p:cNvPr id="48" name="矩形 47">
            <a:extLst>
              <a:ext uri="{FF2B5EF4-FFF2-40B4-BE49-F238E27FC236}">
                <a16:creationId xmlns:a16="http://schemas.microsoft.com/office/drawing/2014/main" id="{A71D3279-DBA9-4DCD-9FFC-21C86610EC21}"/>
              </a:ext>
            </a:extLst>
          </p:cNvPr>
          <p:cNvSpPr/>
          <p:nvPr/>
        </p:nvSpPr>
        <p:spPr>
          <a:xfrm>
            <a:off x="3305175" y="148503"/>
            <a:ext cx="6457950"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壹</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礦場保安組組織架構圖</a:t>
            </a:r>
          </a:p>
        </p:txBody>
      </p:sp>
    </p:spTree>
    <p:extLst>
      <p:ext uri="{BB962C8B-B14F-4D97-AF65-F5344CB8AC3E}">
        <p14:creationId xmlns:p14="http://schemas.microsoft.com/office/powerpoint/2010/main" val="1466947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normAutofit/>
          </a:bodyPr>
          <a:lstStyle/>
          <a:p>
            <a:pPr fontAlgn="base">
              <a:spcAft>
                <a:spcPct val="0"/>
              </a:spcAft>
              <a:defRPr/>
            </a:pPr>
            <a:r>
              <a:rPr kumimoji="1" lang="zh-TW" altLang="en-US" dirty="0">
                <a:solidFill>
                  <a:srgbClr val="0082B0"/>
                </a:solidFill>
                <a:latin typeface="微軟正黑體" panose="020B0604030504040204" pitchFamily="34" charset="-120"/>
                <a:ea typeface="微軟正黑體" panose="020B0604030504040204" pitchFamily="34" charset="-120"/>
              </a:rPr>
              <a:t>礦場保安組</a:t>
            </a:r>
          </a:p>
        </p:txBody>
      </p:sp>
      <p:sp>
        <p:nvSpPr>
          <p:cNvPr id="6" name="副標題 5"/>
          <p:cNvSpPr>
            <a:spLocks noGrp="1"/>
          </p:cNvSpPr>
          <p:nvPr>
            <p:ph type="subTitle" idx="1"/>
          </p:nvPr>
        </p:nvSpPr>
        <p:spPr/>
        <p:txBody>
          <a:bodyPr>
            <a:normAutofit/>
          </a:bodyPr>
          <a:lstStyle/>
          <a:p>
            <a:r>
              <a:rPr lang="zh-TW" altLang="en-US" sz="4400" dirty="0" smtClean="0"/>
              <a:t>貳、業務執掌</a:t>
            </a:r>
            <a:endParaRPr lang="zh-TW" altLang="en-US" sz="4400" dirty="0"/>
          </a:p>
        </p:txBody>
      </p:sp>
      <p:sp>
        <p:nvSpPr>
          <p:cNvPr id="4" name="投影片編號版面配置區 3"/>
          <p:cNvSpPr>
            <a:spLocks noGrp="1"/>
          </p:cNvSpPr>
          <p:nvPr>
            <p:ph type="sldNum" sz="quarter" idx="12"/>
          </p:nvPr>
        </p:nvSpPr>
        <p:spPr/>
        <p:txBody>
          <a:bodyPr/>
          <a:lstStyle/>
          <a:p>
            <a:fld id="{64E6763D-54F0-46B5-803F-773469BD97B5}" type="slidenum">
              <a:rPr lang="zh-TW" altLang="en-US" smtClean="0"/>
              <a:pPr/>
              <a:t>5</a:t>
            </a:fld>
            <a:endParaRPr lang="zh-TW" altLang="en-US" dirty="0"/>
          </a:p>
        </p:txBody>
      </p:sp>
    </p:spTree>
    <p:extLst>
      <p:ext uri="{BB962C8B-B14F-4D97-AF65-F5344CB8AC3E}">
        <p14:creationId xmlns:p14="http://schemas.microsoft.com/office/powerpoint/2010/main" val="116550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圓角矩形 48"/>
          <p:cNvSpPr/>
          <p:nvPr/>
        </p:nvSpPr>
        <p:spPr>
          <a:xfrm>
            <a:off x="7275624" y="1116336"/>
            <a:ext cx="4317822" cy="3078661"/>
          </a:xfrm>
          <a:prstGeom prst="roundRect">
            <a:avLst>
              <a:gd name="adj" fmla="val 8730"/>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zh-TW" altLang="en-US">
              <a:solidFill>
                <a:prstClr val="black"/>
              </a:solidFill>
              <a:latin typeface="Calibri"/>
              <a:ea typeface="新細明體" panose="02020500000000000000" pitchFamily="18" charset="-120"/>
            </a:endParaRPr>
          </a:p>
        </p:txBody>
      </p:sp>
      <p:sp>
        <p:nvSpPr>
          <p:cNvPr id="53" name="Rectangle 3"/>
          <p:cNvSpPr>
            <a:spLocks noChangeArrowheads="1"/>
          </p:cNvSpPr>
          <p:nvPr/>
        </p:nvSpPr>
        <p:spPr bwMode="auto">
          <a:xfrm>
            <a:off x="7668302" y="1829212"/>
            <a:ext cx="3986845"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礦場安全監督檢查制度之研訂與修正。</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礦場安全監督檢查及礦害預防之督導。</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礦用安全器材規範之研訂。</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礦場安全相關計畫之監督。</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礦業文化資產保存之規劃。</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a:p>
            <a:pPr marL="273050" indent="-188913" algn="just" eaLnBrk="0" fontAlgn="base" hangingPunct="0">
              <a:lnSpc>
                <a:spcPct val="150000"/>
              </a:lnSpc>
              <a:spcBef>
                <a:spcPct val="0"/>
              </a:spcBef>
              <a:spcAft>
                <a:spcPct val="0"/>
              </a:spcAft>
              <a:buFont typeface="+mj-lt"/>
              <a:buAutoNum type="arabicPeriod"/>
              <a:defRPr/>
            </a:pPr>
            <a:r>
              <a:rPr kumimoji="1" lang="zh-TW" altLang="en-US" sz="1600" b="1" dirty="0">
                <a:solidFill>
                  <a:prstClr val="black"/>
                </a:solidFill>
                <a:latin typeface="微軟正黑體" pitchFamily="34" charset="-120"/>
                <a:ea typeface="微軟正黑體" pitchFamily="34" charset="-120"/>
                <a:cs typeface="Times New Roman" pitchFamily="18" charset="0"/>
                <a:sym typeface="Wingdings"/>
              </a:rPr>
              <a:t>其他礦場安全監督事項。</a:t>
            </a:r>
            <a:endParaRPr kumimoji="1" lang="en-US" altLang="zh-TW" sz="1600" b="1" dirty="0">
              <a:solidFill>
                <a:prstClr val="black"/>
              </a:solidFill>
              <a:latin typeface="微軟正黑體" pitchFamily="34" charset="-120"/>
              <a:ea typeface="微軟正黑體" pitchFamily="34" charset="-120"/>
              <a:cs typeface="Times New Roman" pitchFamily="18" charset="0"/>
              <a:sym typeface="Wingdings"/>
            </a:endParaRPr>
          </a:p>
        </p:txBody>
      </p:sp>
      <p:sp>
        <p:nvSpPr>
          <p:cNvPr id="4" name="投影片編號版面配置區 3"/>
          <p:cNvSpPr>
            <a:spLocks noGrp="1"/>
          </p:cNvSpPr>
          <p:nvPr>
            <p:ph type="sldNum" sz="quarter" idx="12"/>
          </p:nvPr>
        </p:nvSpPr>
        <p:spPr>
          <a:xfrm>
            <a:off x="3325704" y="4261595"/>
            <a:ext cx="1607361" cy="365125"/>
          </a:xfrm>
        </p:spPr>
        <p:txBody>
          <a:bodyPr/>
          <a:lstStyle/>
          <a:p>
            <a:fld id="{64E6763D-54F0-46B5-803F-773469BD97B5}" type="slidenum">
              <a:rPr lang="zh-TW" altLang="en-US" smtClean="0"/>
              <a:pPr/>
              <a:t>6</a:t>
            </a:fld>
            <a:endParaRPr lang="zh-TW" altLang="en-US" dirty="0"/>
          </a:p>
        </p:txBody>
      </p:sp>
      <p:sp>
        <p:nvSpPr>
          <p:cNvPr id="55" name="圓角矩形 54"/>
          <p:cNvSpPr/>
          <p:nvPr/>
        </p:nvSpPr>
        <p:spPr>
          <a:xfrm>
            <a:off x="275528" y="1142169"/>
            <a:ext cx="4227335" cy="3234826"/>
          </a:xfrm>
          <a:prstGeom prst="roundRect">
            <a:avLst>
              <a:gd name="adj" fmla="val 873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ts val="2600"/>
              </a:lnSpc>
              <a:defRPr/>
            </a:pPr>
            <a:endParaRPr lang="zh-TW" altLang="en-US" dirty="0">
              <a:solidFill>
                <a:prstClr val="black"/>
              </a:solidFill>
              <a:latin typeface="Calibri"/>
              <a:ea typeface="新細明體" panose="02020500000000000000" pitchFamily="18" charset="-120"/>
            </a:endParaRPr>
          </a:p>
        </p:txBody>
      </p:sp>
      <p:sp>
        <p:nvSpPr>
          <p:cNvPr id="58" name="矩形 57"/>
          <p:cNvSpPr/>
          <p:nvPr/>
        </p:nvSpPr>
        <p:spPr>
          <a:xfrm>
            <a:off x="531701" y="1732228"/>
            <a:ext cx="4141502" cy="2677656"/>
          </a:xfrm>
          <a:prstGeom prst="rect">
            <a:avLst/>
          </a:prstGeom>
        </p:spPr>
        <p:txBody>
          <a:bodyPr wrap="square">
            <a:spAutoFit/>
          </a:bodyPr>
          <a:lstStyle/>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礦場安全管理政策與法令之研訂及修正。</a:t>
            </a:r>
            <a:endParaRPr kumimoji="1" lang="en-US" altLang="zh-TW" sz="1600" b="1" dirty="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礦場安全管理組織之審定。</a:t>
            </a:r>
            <a:endParaRPr kumimoji="1" lang="en-US" altLang="zh-TW" sz="1600" b="1" dirty="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礦場安全管理人員之培訓。</a:t>
            </a:r>
            <a:endParaRPr kumimoji="1" lang="en-US" altLang="zh-TW" sz="1600" b="1" dirty="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礦災災防救業務之協調與督導。</a:t>
            </a:r>
            <a:endParaRPr kumimoji="1" lang="en-US" altLang="zh-TW" sz="1600" b="1" dirty="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礦場災變之調查與鑑定。</a:t>
            </a:r>
            <a:endParaRPr kumimoji="1" lang="en-US" altLang="zh-TW" sz="1600" b="1" dirty="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其他礦場安全管理事項</a:t>
            </a:r>
            <a:r>
              <a:rPr kumimoji="1" lang="zh-TW" altLang="en-US" sz="1600" b="1" dirty="0" smtClean="0">
                <a:latin typeface="微軟正黑體" pitchFamily="34" charset="-120"/>
                <a:ea typeface="微軟正黑體" pitchFamily="34" charset="-120"/>
                <a:cs typeface="Times New Roman" pitchFamily="18" charset="0"/>
                <a:sym typeface="Wingdings"/>
              </a:rPr>
              <a:t>。</a:t>
            </a:r>
            <a:endParaRPr kumimoji="1" lang="en-US" altLang="zh-TW" sz="1600" b="1" dirty="0" smtClean="0">
              <a:latin typeface="微軟正黑體" pitchFamily="34" charset="-120"/>
              <a:ea typeface="微軟正黑體" pitchFamily="34" charset="-120"/>
              <a:cs typeface="Times New Roman" pitchFamily="18" charset="0"/>
              <a:sym typeface="Wingdings"/>
            </a:endParaRPr>
          </a:p>
          <a:p>
            <a:pPr marL="273050" indent="-273050" algn="just" eaLnBrk="0" fontAlgn="base" hangingPunct="0">
              <a:lnSpc>
                <a:spcPct val="1500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本部海洋事務窗口</a:t>
            </a:r>
            <a:endParaRPr kumimoji="1" lang="zh-TW" altLang="zh-TW" sz="1600" b="1" dirty="0">
              <a:latin typeface="微軟正黑體" pitchFamily="34" charset="-120"/>
              <a:ea typeface="微軟正黑體" pitchFamily="34" charset="-120"/>
              <a:cs typeface="Times New Roman" pitchFamily="18" charset="0"/>
            </a:endParaRPr>
          </a:p>
        </p:txBody>
      </p:sp>
      <p:grpSp>
        <p:nvGrpSpPr>
          <p:cNvPr id="6" name="Group 2">
            <a:extLst>
              <a:ext uri="{FF2B5EF4-FFF2-40B4-BE49-F238E27FC236}">
                <a16:creationId xmlns:a16="http://schemas.microsoft.com/office/drawing/2014/main" id="{DCABF13F-AD70-4DBA-B9B0-03652109CE20}"/>
              </a:ext>
            </a:extLst>
          </p:cNvPr>
          <p:cNvGrpSpPr/>
          <p:nvPr/>
        </p:nvGrpSpPr>
        <p:grpSpPr>
          <a:xfrm rot="2331986">
            <a:off x="4448186" y="1180294"/>
            <a:ext cx="2966292" cy="2830369"/>
            <a:chOff x="2807495" y="1715691"/>
            <a:chExt cx="3527822" cy="3356372"/>
          </a:xfrm>
        </p:grpSpPr>
        <p:sp>
          <p:nvSpPr>
            <p:cNvPr id="7" name="Freeform 5">
              <a:extLst>
                <a:ext uri="{FF2B5EF4-FFF2-40B4-BE49-F238E27FC236}">
                  <a16:creationId xmlns:a16="http://schemas.microsoft.com/office/drawing/2014/main" id="{048E5595-4616-40E3-8269-74AAEB4256D1}"/>
                </a:ext>
              </a:extLst>
            </p:cNvPr>
            <p:cNvSpPr>
              <a:spLocks/>
            </p:cNvSpPr>
            <p:nvPr/>
          </p:nvSpPr>
          <p:spPr bwMode="auto">
            <a:xfrm>
              <a:off x="4686301" y="2187179"/>
              <a:ext cx="1649016" cy="1699022"/>
            </a:xfrm>
            <a:custGeom>
              <a:avLst/>
              <a:gdLst>
                <a:gd name="T0" fmla="*/ 6250 w 11536"/>
                <a:gd name="T1" fmla="*/ 0 h 11888"/>
                <a:gd name="T2" fmla="*/ 10113 w 11536"/>
                <a:gd name="T3" fmla="*/ 11888 h 11888"/>
                <a:gd name="T4" fmla="*/ 0 w 11536"/>
                <a:gd name="T5" fmla="*/ 8602 h 11888"/>
                <a:gd name="T6" fmla="*/ 6250 w 11536"/>
                <a:gd name="T7" fmla="*/ 0 h 11888"/>
              </a:gdLst>
              <a:ahLst/>
              <a:cxnLst>
                <a:cxn ang="0">
                  <a:pos x="T0" y="T1"/>
                </a:cxn>
                <a:cxn ang="0">
                  <a:pos x="T2" y="T3"/>
                </a:cxn>
                <a:cxn ang="0">
                  <a:pos x="T4" y="T5"/>
                </a:cxn>
                <a:cxn ang="0">
                  <a:pos x="T6" y="T7"/>
                </a:cxn>
              </a:cxnLst>
              <a:rect l="0" t="0" r="r" b="b"/>
              <a:pathLst>
                <a:path w="11536" h="11888">
                  <a:moveTo>
                    <a:pt x="6250" y="0"/>
                  </a:moveTo>
                  <a:cubicBezTo>
                    <a:pt x="9977" y="2708"/>
                    <a:pt x="11536" y="7507"/>
                    <a:pt x="10113" y="11888"/>
                  </a:cubicBezTo>
                  <a:lnTo>
                    <a:pt x="0" y="8602"/>
                  </a:lnTo>
                  <a:lnTo>
                    <a:pt x="6250" y="0"/>
                  </a:lnTo>
                  <a:close/>
                </a:path>
              </a:pathLst>
            </a:custGeom>
            <a:solidFill>
              <a:srgbClr val="A2B969"/>
            </a:solidFill>
            <a:ln w="0">
              <a:no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1350" kern="0">
                <a:solidFill>
                  <a:prstClr val="black"/>
                </a:solidFill>
                <a:latin typeface="Calibri" panose="020F0502020204030204"/>
              </a:endParaRPr>
            </a:p>
          </p:txBody>
        </p:sp>
        <p:sp>
          <p:nvSpPr>
            <p:cNvPr id="8" name="Freeform 6">
              <a:extLst>
                <a:ext uri="{FF2B5EF4-FFF2-40B4-BE49-F238E27FC236}">
                  <a16:creationId xmlns:a16="http://schemas.microsoft.com/office/drawing/2014/main" id="{EC2E98A8-8459-447B-BC30-016D463B2374}"/>
                </a:ext>
              </a:extLst>
            </p:cNvPr>
            <p:cNvSpPr>
              <a:spLocks/>
            </p:cNvSpPr>
            <p:nvPr/>
          </p:nvSpPr>
          <p:spPr bwMode="auto">
            <a:xfrm>
              <a:off x="4642248" y="3552825"/>
              <a:ext cx="1445419" cy="1519238"/>
            </a:xfrm>
            <a:custGeom>
              <a:avLst/>
              <a:gdLst>
                <a:gd name="T0" fmla="*/ 10113 w 10113"/>
                <a:gd name="T1" fmla="*/ 3286 h 10633"/>
                <a:gd name="T2" fmla="*/ 0 w 10113"/>
                <a:gd name="T3" fmla="*/ 10633 h 10633"/>
                <a:gd name="T4" fmla="*/ 0 w 10113"/>
                <a:gd name="T5" fmla="*/ 0 h 10633"/>
                <a:gd name="T6" fmla="*/ 10113 w 10113"/>
                <a:gd name="T7" fmla="*/ 3286 h 10633"/>
              </a:gdLst>
              <a:ahLst/>
              <a:cxnLst>
                <a:cxn ang="0">
                  <a:pos x="T0" y="T1"/>
                </a:cxn>
                <a:cxn ang="0">
                  <a:pos x="T2" y="T3"/>
                </a:cxn>
                <a:cxn ang="0">
                  <a:pos x="T4" y="T5"/>
                </a:cxn>
                <a:cxn ang="0">
                  <a:pos x="T6" y="T7"/>
                </a:cxn>
              </a:cxnLst>
              <a:rect l="0" t="0" r="r" b="b"/>
              <a:pathLst>
                <a:path w="10113" h="10633">
                  <a:moveTo>
                    <a:pt x="10113" y="3286"/>
                  </a:moveTo>
                  <a:cubicBezTo>
                    <a:pt x="8689" y="7667"/>
                    <a:pt x="4607" y="10633"/>
                    <a:pt x="0" y="10633"/>
                  </a:cubicBezTo>
                  <a:lnTo>
                    <a:pt x="0" y="0"/>
                  </a:lnTo>
                  <a:lnTo>
                    <a:pt x="10113" y="3286"/>
                  </a:lnTo>
                  <a:close/>
                </a:path>
              </a:pathLst>
            </a:custGeom>
            <a:solidFill>
              <a:srgbClr val="4CC1EF"/>
            </a:solidFill>
            <a:ln w="0">
              <a:no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1350" kern="0">
                <a:solidFill>
                  <a:prstClr val="black"/>
                </a:solidFill>
                <a:latin typeface="Calibri" panose="020F0502020204030204"/>
              </a:endParaRPr>
            </a:p>
          </p:txBody>
        </p:sp>
        <p:sp>
          <p:nvSpPr>
            <p:cNvPr id="9" name="Freeform 7">
              <a:extLst>
                <a:ext uri="{FF2B5EF4-FFF2-40B4-BE49-F238E27FC236}">
                  <a16:creationId xmlns:a16="http://schemas.microsoft.com/office/drawing/2014/main" id="{1A84EE58-5B90-414E-B760-6A5F55BCA97C}"/>
                </a:ext>
              </a:extLst>
            </p:cNvPr>
            <p:cNvSpPr>
              <a:spLocks/>
            </p:cNvSpPr>
            <p:nvPr/>
          </p:nvSpPr>
          <p:spPr bwMode="auto">
            <a:xfrm>
              <a:off x="3053954" y="3552825"/>
              <a:ext cx="1445419" cy="1519238"/>
            </a:xfrm>
            <a:custGeom>
              <a:avLst/>
              <a:gdLst>
                <a:gd name="T0" fmla="*/ 10112 w 10112"/>
                <a:gd name="T1" fmla="*/ 10633 h 10633"/>
                <a:gd name="T2" fmla="*/ 0 w 10112"/>
                <a:gd name="T3" fmla="*/ 3286 h 10633"/>
                <a:gd name="T4" fmla="*/ 10112 w 10112"/>
                <a:gd name="T5" fmla="*/ 0 h 10633"/>
                <a:gd name="T6" fmla="*/ 10112 w 10112"/>
                <a:gd name="T7" fmla="*/ 10633 h 10633"/>
              </a:gdLst>
              <a:ahLst/>
              <a:cxnLst>
                <a:cxn ang="0">
                  <a:pos x="T0" y="T1"/>
                </a:cxn>
                <a:cxn ang="0">
                  <a:pos x="T2" y="T3"/>
                </a:cxn>
                <a:cxn ang="0">
                  <a:pos x="T4" y="T5"/>
                </a:cxn>
                <a:cxn ang="0">
                  <a:pos x="T6" y="T7"/>
                </a:cxn>
              </a:cxnLst>
              <a:rect l="0" t="0" r="r" b="b"/>
              <a:pathLst>
                <a:path w="10112" h="10633">
                  <a:moveTo>
                    <a:pt x="10112" y="10633"/>
                  </a:moveTo>
                  <a:cubicBezTo>
                    <a:pt x="5506" y="10633"/>
                    <a:pt x="1424" y="7667"/>
                    <a:pt x="0" y="3286"/>
                  </a:cubicBezTo>
                  <a:lnTo>
                    <a:pt x="10112" y="0"/>
                  </a:lnTo>
                  <a:lnTo>
                    <a:pt x="10112" y="10633"/>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1350" kern="0">
                <a:solidFill>
                  <a:prstClr val="black"/>
                </a:solidFill>
                <a:latin typeface="Calibri" panose="020F0502020204030204"/>
              </a:endParaRPr>
            </a:p>
          </p:txBody>
        </p:sp>
        <p:sp>
          <p:nvSpPr>
            <p:cNvPr id="10" name="Freeform 8">
              <a:extLst>
                <a:ext uri="{FF2B5EF4-FFF2-40B4-BE49-F238E27FC236}">
                  <a16:creationId xmlns:a16="http://schemas.microsoft.com/office/drawing/2014/main" id="{35490D28-B703-49AE-AF2A-01B412189736}"/>
                </a:ext>
              </a:extLst>
            </p:cNvPr>
            <p:cNvSpPr>
              <a:spLocks/>
            </p:cNvSpPr>
            <p:nvPr/>
          </p:nvSpPr>
          <p:spPr bwMode="auto">
            <a:xfrm>
              <a:off x="2807495" y="2187179"/>
              <a:ext cx="1647825" cy="1699022"/>
            </a:xfrm>
            <a:custGeom>
              <a:avLst/>
              <a:gdLst>
                <a:gd name="T0" fmla="*/ 1423 w 11535"/>
                <a:gd name="T1" fmla="*/ 11888 h 11888"/>
                <a:gd name="T2" fmla="*/ 5286 w 11535"/>
                <a:gd name="T3" fmla="*/ 0 h 11888"/>
                <a:gd name="T4" fmla="*/ 11535 w 11535"/>
                <a:gd name="T5" fmla="*/ 8602 h 11888"/>
                <a:gd name="T6" fmla="*/ 1423 w 11535"/>
                <a:gd name="T7" fmla="*/ 11888 h 11888"/>
              </a:gdLst>
              <a:ahLst/>
              <a:cxnLst>
                <a:cxn ang="0">
                  <a:pos x="T0" y="T1"/>
                </a:cxn>
                <a:cxn ang="0">
                  <a:pos x="T2" y="T3"/>
                </a:cxn>
                <a:cxn ang="0">
                  <a:pos x="T4" y="T5"/>
                </a:cxn>
                <a:cxn ang="0">
                  <a:pos x="T6" y="T7"/>
                </a:cxn>
              </a:cxnLst>
              <a:rect l="0" t="0" r="r" b="b"/>
              <a:pathLst>
                <a:path w="11535" h="11888">
                  <a:moveTo>
                    <a:pt x="1423" y="11888"/>
                  </a:moveTo>
                  <a:cubicBezTo>
                    <a:pt x="0" y="7507"/>
                    <a:pt x="1559" y="2708"/>
                    <a:pt x="5286" y="0"/>
                  </a:cubicBezTo>
                  <a:lnTo>
                    <a:pt x="11535" y="8602"/>
                  </a:lnTo>
                  <a:lnTo>
                    <a:pt x="1423" y="11888"/>
                  </a:lnTo>
                  <a:close/>
                </a:path>
              </a:pathLst>
            </a:custGeom>
            <a:solidFill>
              <a:srgbClr val="F7931F"/>
            </a:solidFill>
            <a:ln w="0">
              <a:no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1350" kern="0">
                <a:solidFill>
                  <a:prstClr val="black"/>
                </a:solidFill>
                <a:latin typeface="Calibri" panose="020F0502020204030204"/>
              </a:endParaRPr>
            </a:p>
          </p:txBody>
        </p:sp>
        <p:sp>
          <p:nvSpPr>
            <p:cNvPr id="11" name="Freeform 9">
              <a:extLst>
                <a:ext uri="{FF2B5EF4-FFF2-40B4-BE49-F238E27FC236}">
                  <a16:creationId xmlns:a16="http://schemas.microsoft.com/office/drawing/2014/main" id="{DDD26FEF-3121-41E1-84DE-581D91040B86}"/>
                </a:ext>
              </a:extLst>
            </p:cNvPr>
            <p:cNvSpPr>
              <a:spLocks/>
            </p:cNvSpPr>
            <p:nvPr/>
          </p:nvSpPr>
          <p:spPr bwMode="auto">
            <a:xfrm>
              <a:off x="3677841" y="1715691"/>
              <a:ext cx="1785938" cy="1616869"/>
            </a:xfrm>
            <a:custGeom>
              <a:avLst/>
              <a:gdLst>
                <a:gd name="T0" fmla="*/ 0 w 12499"/>
                <a:gd name="T1" fmla="*/ 2707 h 11309"/>
                <a:gd name="T2" fmla="*/ 12499 w 12499"/>
                <a:gd name="T3" fmla="*/ 2707 h 11309"/>
                <a:gd name="T4" fmla="*/ 6249 w 12499"/>
                <a:gd name="T5" fmla="*/ 11309 h 11309"/>
                <a:gd name="T6" fmla="*/ 0 w 12499"/>
                <a:gd name="T7" fmla="*/ 2707 h 11309"/>
              </a:gdLst>
              <a:ahLst/>
              <a:cxnLst>
                <a:cxn ang="0">
                  <a:pos x="T0" y="T1"/>
                </a:cxn>
                <a:cxn ang="0">
                  <a:pos x="T2" y="T3"/>
                </a:cxn>
                <a:cxn ang="0">
                  <a:pos x="T4" y="T5"/>
                </a:cxn>
                <a:cxn ang="0">
                  <a:pos x="T6" y="T7"/>
                </a:cxn>
              </a:cxnLst>
              <a:rect l="0" t="0" r="r" b="b"/>
              <a:pathLst>
                <a:path w="12499" h="11309">
                  <a:moveTo>
                    <a:pt x="0" y="2707"/>
                  </a:moveTo>
                  <a:cubicBezTo>
                    <a:pt x="3726" y="0"/>
                    <a:pt x="8773" y="0"/>
                    <a:pt x="12499" y="2707"/>
                  </a:cubicBezTo>
                  <a:lnTo>
                    <a:pt x="6249" y="11309"/>
                  </a:lnTo>
                  <a:lnTo>
                    <a:pt x="0" y="2707"/>
                  </a:lnTo>
                  <a:close/>
                </a:path>
              </a:pathLst>
            </a:custGeom>
            <a:solidFill>
              <a:srgbClr val="C13018"/>
            </a:solidFill>
            <a:ln w="0">
              <a:no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1350" kern="0">
                <a:solidFill>
                  <a:prstClr val="black"/>
                </a:solidFill>
                <a:latin typeface="Calibri" panose="020F0502020204030204"/>
              </a:endParaRPr>
            </a:p>
          </p:txBody>
        </p:sp>
      </p:grpSp>
      <p:sp>
        <p:nvSpPr>
          <p:cNvPr id="12" name="Freeform: Shape 13">
            <a:extLst>
              <a:ext uri="{FF2B5EF4-FFF2-40B4-BE49-F238E27FC236}">
                <a16:creationId xmlns:a16="http://schemas.microsoft.com/office/drawing/2014/main" id="{3CED22E3-0771-4C55-9210-C0592F20AB0E}"/>
              </a:ext>
            </a:extLst>
          </p:cNvPr>
          <p:cNvSpPr/>
          <p:nvPr/>
        </p:nvSpPr>
        <p:spPr>
          <a:xfrm rot="2331986">
            <a:off x="4683501" y="1466984"/>
            <a:ext cx="2430004" cy="2373546"/>
          </a:xfrm>
          <a:custGeom>
            <a:avLst/>
            <a:gdLst>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2881300 w 3853351"/>
              <a:gd name="connsiteY7" fmla="*/ 367829 h 3752869"/>
              <a:gd name="connsiteX8" fmla="*/ 3033800 w 3853351"/>
              <a:gd name="connsiteY8" fmla="*/ 469496 h 3752869"/>
              <a:gd name="connsiteX9" fmla="*/ 3136913 w 3853351"/>
              <a:gd name="connsiteY9" fmla="*/ 327681 h 3752869"/>
              <a:gd name="connsiteX10" fmla="*/ 3486391 w 3853351"/>
              <a:gd name="connsiteY10" fmla="*/ 696887 h 3752869"/>
              <a:gd name="connsiteX11" fmla="*/ 3191502 w 3853351"/>
              <a:gd name="connsiteY11" fmla="*/ 1061576 h 3752869"/>
              <a:gd name="connsiteX12" fmla="*/ 2977427 w 3853351"/>
              <a:gd name="connsiteY12" fmla="*/ 1328099 h 3752869"/>
              <a:gd name="connsiteX13" fmla="*/ 3062522 w 3853351"/>
              <a:gd name="connsiteY13" fmla="*/ 1607827 h 3752869"/>
              <a:gd name="connsiteX14" fmla="*/ 3388095 w 3853351"/>
              <a:gd name="connsiteY14" fmla="*/ 1708251 h 3752869"/>
              <a:gd name="connsiteX15" fmla="*/ 3853351 w 3853351"/>
              <a:gd name="connsiteY15" fmla="*/ 1848114 h 3752869"/>
              <a:gd name="connsiteX16" fmla="*/ 3783420 w 3853351"/>
              <a:gd name="connsiteY16" fmla="*/ 2341721 h 3752869"/>
              <a:gd name="connsiteX17" fmla="*/ 3639481 w 3853351"/>
              <a:gd name="connsiteY17" fmla="*/ 2295052 h 3752869"/>
              <a:gd name="connsiteX18" fmla="*/ 3583702 w 3853351"/>
              <a:gd name="connsiteY18" fmla="*/ 2470652 h 3752869"/>
              <a:gd name="connsiteX19" fmla="*/ 3724549 w 3853351"/>
              <a:gd name="connsiteY19" fmla="*/ 2516507 h 3752869"/>
              <a:gd name="connsiteX20" fmla="*/ 3501733 w 3853351"/>
              <a:gd name="connsiteY20" fmla="*/ 2933666 h 3752869"/>
              <a:gd name="connsiteX21" fmla="*/ 3060381 w 3853351"/>
              <a:gd name="connsiteY21" fmla="*/ 2778687 h 3752869"/>
              <a:gd name="connsiteX22" fmla="*/ 2739269 w 3853351"/>
              <a:gd name="connsiteY22" fmla="*/ 2665058 h 3752869"/>
              <a:gd name="connsiteX23" fmla="*/ 2505570 w 3853351"/>
              <a:gd name="connsiteY23" fmla="*/ 2839845 h 3752869"/>
              <a:gd name="connsiteX24" fmla="*/ 2520912 w 3853351"/>
              <a:gd name="connsiteY24" fmla="*/ 3180557 h 3752869"/>
              <a:gd name="connsiteX25" fmla="*/ 2540536 w 3853351"/>
              <a:gd name="connsiteY25" fmla="*/ 3652445 h 3752869"/>
              <a:gd name="connsiteX26" fmla="*/ 2018371 w 3853351"/>
              <a:gd name="connsiteY26" fmla="*/ 3750610 h 3752869"/>
              <a:gd name="connsiteX27" fmla="*/ 2018371 w 3853351"/>
              <a:gd name="connsiteY27" fmla="*/ 3594806 h 3752869"/>
              <a:gd name="connsiteX28" fmla="*/ 1832661 w 3853351"/>
              <a:gd name="connsiteY28" fmla="*/ 3619161 h 3752869"/>
              <a:gd name="connsiteX29" fmla="*/ 1832661 w 3853351"/>
              <a:gd name="connsiteY29" fmla="*/ 3752869 h 3752869"/>
              <a:gd name="connsiteX30" fmla="*/ 1306215 w 3853351"/>
              <a:gd name="connsiteY30" fmla="*/ 3652445 h 3752869"/>
              <a:gd name="connsiteX31" fmla="*/ 1326017 w 3853351"/>
              <a:gd name="connsiteY31" fmla="*/ 3182815 h 3752869"/>
              <a:gd name="connsiteX32" fmla="*/ 1341180 w 3853351"/>
              <a:gd name="connsiteY32" fmla="*/ 2841930 h 3752869"/>
              <a:gd name="connsiteX33" fmla="*/ 1107482 w 3853351"/>
              <a:gd name="connsiteY33" fmla="*/ 2667143 h 3752869"/>
              <a:gd name="connsiteX34" fmla="*/ 786369 w 3853351"/>
              <a:gd name="connsiteY34" fmla="*/ 2780772 h 3752869"/>
              <a:gd name="connsiteX35" fmla="*/ 349478 w 3853351"/>
              <a:gd name="connsiteY35" fmla="*/ 2933666 h 3752869"/>
              <a:gd name="connsiteX36" fmla="*/ 128802 w 3853351"/>
              <a:gd name="connsiteY36" fmla="*/ 2518592 h 3752869"/>
              <a:gd name="connsiteX37" fmla="*/ 310955 w 3853351"/>
              <a:gd name="connsiteY37" fmla="*/ 2459317 h 3752869"/>
              <a:gd name="connsiteX38" fmla="*/ 249667 w 3853351"/>
              <a:gd name="connsiteY38" fmla="*/ 2283446 h 3752869"/>
              <a:gd name="connsiteX39" fmla="*/ 69931 w 3853351"/>
              <a:gd name="connsiteY39" fmla="*/ 2341721 h 3752869"/>
              <a:gd name="connsiteX40" fmla="*/ 0 w 3853351"/>
              <a:gd name="connsiteY40" fmla="*/ 1848114 h 3752869"/>
              <a:gd name="connsiteX41" fmla="*/ 458656 w 3853351"/>
              <a:gd name="connsiteY41" fmla="*/ 1705992 h 3752869"/>
              <a:gd name="connsiteX42" fmla="*/ 784229 w 3853351"/>
              <a:gd name="connsiteY42" fmla="*/ 1605568 h 3752869"/>
              <a:gd name="connsiteX43" fmla="*/ 869323 w 3853351"/>
              <a:gd name="connsiteY43" fmla="*/ 1326014 h 3752869"/>
              <a:gd name="connsiteX44" fmla="*/ 655248 w 3853351"/>
              <a:gd name="connsiteY44" fmla="*/ 1059491 h 3752869"/>
              <a:gd name="connsiteX45" fmla="*/ 362679 w 3853351"/>
              <a:gd name="connsiteY45" fmla="*/ 696887 h 3752869"/>
              <a:gd name="connsiteX46" fmla="*/ 714297 w 3853351"/>
              <a:gd name="connsiteY46" fmla="*/ 325422 h 3752869"/>
              <a:gd name="connsiteX47" fmla="*/ 832313 w 3853351"/>
              <a:gd name="connsiteY47" fmla="*/ 487733 h 3752869"/>
              <a:gd name="connsiteX48" fmla="*/ 983010 w 3853351"/>
              <a:gd name="connsiteY48" fmla="*/ 382900 h 3752869"/>
              <a:gd name="connsiteX49" fmla="*/ 865042 w 3853351"/>
              <a:gd name="connsiteY49" fmla="*/ 220655 h 3752869"/>
              <a:gd name="connsiteX50" fmla="*/ 1317275 w 3853351"/>
              <a:gd name="connsiteY50"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2881300 w 3853351"/>
              <a:gd name="connsiteY7" fmla="*/ 367829 h 3752869"/>
              <a:gd name="connsiteX8" fmla="*/ 3033800 w 3853351"/>
              <a:gd name="connsiteY8" fmla="*/ 469496 h 3752869"/>
              <a:gd name="connsiteX9" fmla="*/ 3136913 w 3853351"/>
              <a:gd name="connsiteY9" fmla="*/ 327681 h 3752869"/>
              <a:gd name="connsiteX10" fmla="*/ 3486391 w 3853351"/>
              <a:gd name="connsiteY10" fmla="*/ 696887 h 3752869"/>
              <a:gd name="connsiteX11" fmla="*/ 3191502 w 3853351"/>
              <a:gd name="connsiteY11" fmla="*/ 1061576 h 3752869"/>
              <a:gd name="connsiteX12" fmla="*/ 2977427 w 3853351"/>
              <a:gd name="connsiteY12" fmla="*/ 1328099 h 3752869"/>
              <a:gd name="connsiteX13" fmla="*/ 3062522 w 3853351"/>
              <a:gd name="connsiteY13" fmla="*/ 1607827 h 3752869"/>
              <a:gd name="connsiteX14" fmla="*/ 3388095 w 3853351"/>
              <a:gd name="connsiteY14" fmla="*/ 1708251 h 3752869"/>
              <a:gd name="connsiteX15" fmla="*/ 3853351 w 3853351"/>
              <a:gd name="connsiteY15" fmla="*/ 1848114 h 3752869"/>
              <a:gd name="connsiteX16" fmla="*/ 3783420 w 3853351"/>
              <a:gd name="connsiteY16" fmla="*/ 2341721 h 3752869"/>
              <a:gd name="connsiteX17" fmla="*/ 3639481 w 3853351"/>
              <a:gd name="connsiteY17" fmla="*/ 2295052 h 3752869"/>
              <a:gd name="connsiteX18" fmla="*/ 3583702 w 3853351"/>
              <a:gd name="connsiteY18" fmla="*/ 2470652 h 3752869"/>
              <a:gd name="connsiteX19" fmla="*/ 3724549 w 3853351"/>
              <a:gd name="connsiteY19" fmla="*/ 2516507 h 3752869"/>
              <a:gd name="connsiteX20" fmla="*/ 3501733 w 3853351"/>
              <a:gd name="connsiteY20" fmla="*/ 2933666 h 3752869"/>
              <a:gd name="connsiteX21" fmla="*/ 3060381 w 3853351"/>
              <a:gd name="connsiteY21" fmla="*/ 2778687 h 3752869"/>
              <a:gd name="connsiteX22" fmla="*/ 2739269 w 3853351"/>
              <a:gd name="connsiteY22" fmla="*/ 2665058 h 3752869"/>
              <a:gd name="connsiteX23" fmla="*/ 2505570 w 3853351"/>
              <a:gd name="connsiteY23" fmla="*/ 2839845 h 3752869"/>
              <a:gd name="connsiteX24" fmla="*/ 2520912 w 3853351"/>
              <a:gd name="connsiteY24" fmla="*/ 3180557 h 3752869"/>
              <a:gd name="connsiteX25" fmla="*/ 2540536 w 3853351"/>
              <a:gd name="connsiteY25" fmla="*/ 3652445 h 3752869"/>
              <a:gd name="connsiteX26" fmla="*/ 2018371 w 3853351"/>
              <a:gd name="connsiteY26" fmla="*/ 3750610 h 3752869"/>
              <a:gd name="connsiteX27" fmla="*/ 2018371 w 3853351"/>
              <a:gd name="connsiteY27" fmla="*/ 3594806 h 3752869"/>
              <a:gd name="connsiteX28" fmla="*/ 1832661 w 3853351"/>
              <a:gd name="connsiteY28" fmla="*/ 3619161 h 3752869"/>
              <a:gd name="connsiteX29" fmla="*/ 1832661 w 3853351"/>
              <a:gd name="connsiteY29" fmla="*/ 3752869 h 3752869"/>
              <a:gd name="connsiteX30" fmla="*/ 1306215 w 3853351"/>
              <a:gd name="connsiteY30" fmla="*/ 3652445 h 3752869"/>
              <a:gd name="connsiteX31" fmla="*/ 1326017 w 3853351"/>
              <a:gd name="connsiteY31" fmla="*/ 3182815 h 3752869"/>
              <a:gd name="connsiteX32" fmla="*/ 1341180 w 3853351"/>
              <a:gd name="connsiteY32" fmla="*/ 2841930 h 3752869"/>
              <a:gd name="connsiteX33" fmla="*/ 1107482 w 3853351"/>
              <a:gd name="connsiteY33" fmla="*/ 2667143 h 3752869"/>
              <a:gd name="connsiteX34" fmla="*/ 786369 w 3853351"/>
              <a:gd name="connsiteY34" fmla="*/ 2780772 h 3752869"/>
              <a:gd name="connsiteX35" fmla="*/ 349478 w 3853351"/>
              <a:gd name="connsiteY35" fmla="*/ 2933666 h 3752869"/>
              <a:gd name="connsiteX36" fmla="*/ 128802 w 3853351"/>
              <a:gd name="connsiteY36" fmla="*/ 2518592 h 3752869"/>
              <a:gd name="connsiteX37" fmla="*/ 310955 w 3853351"/>
              <a:gd name="connsiteY37" fmla="*/ 2459317 h 3752869"/>
              <a:gd name="connsiteX38" fmla="*/ 249667 w 3853351"/>
              <a:gd name="connsiteY38" fmla="*/ 2283446 h 3752869"/>
              <a:gd name="connsiteX39" fmla="*/ 69931 w 3853351"/>
              <a:gd name="connsiteY39" fmla="*/ 2341721 h 3752869"/>
              <a:gd name="connsiteX40" fmla="*/ 0 w 3853351"/>
              <a:gd name="connsiteY40" fmla="*/ 1848114 h 3752869"/>
              <a:gd name="connsiteX41" fmla="*/ 458656 w 3853351"/>
              <a:gd name="connsiteY41" fmla="*/ 1705992 h 3752869"/>
              <a:gd name="connsiteX42" fmla="*/ 784229 w 3853351"/>
              <a:gd name="connsiteY42" fmla="*/ 1605568 h 3752869"/>
              <a:gd name="connsiteX43" fmla="*/ 869323 w 3853351"/>
              <a:gd name="connsiteY43" fmla="*/ 1326014 h 3752869"/>
              <a:gd name="connsiteX44" fmla="*/ 655248 w 3853351"/>
              <a:gd name="connsiteY44" fmla="*/ 1059491 h 3752869"/>
              <a:gd name="connsiteX45" fmla="*/ 362679 w 3853351"/>
              <a:gd name="connsiteY45" fmla="*/ 696887 h 3752869"/>
              <a:gd name="connsiteX46" fmla="*/ 714297 w 3853351"/>
              <a:gd name="connsiteY46" fmla="*/ 325422 h 3752869"/>
              <a:gd name="connsiteX47" fmla="*/ 832313 w 3853351"/>
              <a:gd name="connsiteY47" fmla="*/ 487733 h 3752869"/>
              <a:gd name="connsiteX48" fmla="*/ 865042 w 3853351"/>
              <a:gd name="connsiteY48" fmla="*/ 220655 h 3752869"/>
              <a:gd name="connsiteX49" fmla="*/ 1317275 w 3853351"/>
              <a:gd name="connsiteY49"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2881300 w 3853351"/>
              <a:gd name="connsiteY7" fmla="*/ 367829 h 3752869"/>
              <a:gd name="connsiteX8" fmla="*/ 3033800 w 3853351"/>
              <a:gd name="connsiteY8" fmla="*/ 469496 h 3752869"/>
              <a:gd name="connsiteX9" fmla="*/ 3136913 w 3853351"/>
              <a:gd name="connsiteY9" fmla="*/ 327681 h 3752869"/>
              <a:gd name="connsiteX10" fmla="*/ 3486391 w 3853351"/>
              <a:gd name="connsiteY10" fmla="*/ 696887 h 3752869"/>
              <a:gd name="connsiteX11" fmla="*/ 3191502 w 3853351"/>
              <a:gd name="connsiteY11" fmla="*/ 1061576 h 3752869"/>
              <a:gd name="connsiteX12" fmla="*/ 2977427 w 3853351"/>
              <a:gd name="connsiteY12" fmla="*/ 1328099 h 3752869"/>
              <a:gd name="connsiteX13" fmla="*/ 3062522 w 3853351"/>
              <a:gd name="connsiteY13" fmla="*/ 1607827 h 3752869"/>
              <a:gd name="connsiteX14" fmla="*/ 3388095 w 3853351"/>
              <a:gd name="connsiteY14" fmla="*/ 1708251 h 3752869"/>
              <a:gd name="connsiteX15" fmla="*/ 3853351 w 3853351"/>
              <a:gd name="connsiteY15" fmla="*/ 1848114 h 3752869"/>
              <a:gd name="connsiteX16" fmla="*/ 3783420 w 3853351"/>
              <a:gd name="connsiteY16" fmla="*/ 2341721 h 3752869"/>
              <a:gd name="connsiteX17" fmla="*/ 3639481 w 3853351"/>
              <a:gd name="connsiteY17" fmla="*/ 2295052 h 3752869"/>
              <a:gd name="connsiteX18" fmla="*/ 3583702 w 3853351"/>
              <a:gd name="connsiteY18" fmla="*/ 2470652 h 3752869"/>
              <a:gd name="connsiteX19" fmla="*/ 3724549 w 3853351"/>
              <a:gd name="connsiteY19" fmla="*/ 2516507 h 3752869"/>
              <a:gd name="connsiteX20" fmla="*/ 3501733 w 3853351"/>
              <a:gd name="connsiteY20" fmla="*/ 2933666 h 3752869"/>
              <a:gd name="connsiteX21" fmla="*/ 3060381 w 3853351"/>
              <a:gd name="connsiteY21" fmla="*/ 2778687 h 3752869"/>
              <a:gd name="connsiteX22" fmla="*/ 2739269 w 3853351"/>
              <a:gd name="connsiteY22" fmla="*/ 2665058 h 3752869"/>
              <a:gd name="connsiteX23" fmla="*/ 2505570 w 3853351"/>
              <a:gd name="connsiteY23" fmla="*/ 2839845 h 3752869"/>
              <a:gd name="connsiteX24" fmla="*/ 2520912 w 3853351"/>
              <a:gd name="connsiteY24" fmla="*/ 3180557 h 3752869"/>
              <a:gd name="connsiteX25" fmla="*/ 2540536 w 3853351"/>
              <a:gd name="connsiteY25" fmla="*/ 3652445 h 3752869"/>
              <a:gd name="connsiteX26" fmla="*/ 2018371 w 3853351"/>
              <a:gd name="connsiteY26" fmla="*/ 3750610 h 3752869"/>
              <a:gd name="connsiteX27" fmla="*/ 2018371 w 3853351"/>
              <a:gd name="connsiteY27" fmla="*/ 3594806 h 3752869"/>
              <a:gd name="connsiteX28" fmla="*/ 1832661 w 3853351"/>
              <a:gd name="connsiteY28" fmla="*/ 3619161 h 3752869"/>
              <a:gd name="connsiteX29" fmla="*/ 1832661 w 3853351"/>
              <a:gd name="connsiteY29" fmla="*/ 3752869 h 3752869"/>
              <a:gd name="connsiteX30" fmla="*/ 1306215 w 3853351"/>
              <a:gd name="connsiteY30" fmla="*/ 3652445 h 3752869"/>
              <a:gd name="connsiteX31" fmla="*/ 1326017 w 3853351"/>
              <a:gd name="connsiteY31" fmla="*/ 3182815 h 3752869"/>
              <a:gd name="connsiteX32" fmla="*/ 1341180 w 3853351"/>
              <a:gd name="connsiteY32" fmla="*/ 2841930 h 3752869"/>
              <a:gd name="connsiteX33" fmla="*/ 1107482 w 3853351"/>
              <a:gd name="connsiteY33" fmla="*/ 2667143 h 3752869"/>
              <a:gd name="connsiteX34" fmla="*/ 786369 w 3853351"/>
              <a:gd name="connsiteY34" fmla="*/ 2780772 h 3752869"/>
              <a:gd name="connsiteX35" fmla="*/ 349478 w 3853351"/>
              <a:gd name="connsiteY35" fmla="*/ 2933666 h 3752869"/>
              <a:gd name="connsiteX36" fmla="*/ 128802 w 3853351"/>
              <a:gd name="connsiteY36" fmla="*/ 2518592 h 3752869"/>
              <a:gd name="connsiteX37" fmla="*/ 310955 w 3853351"/>
              <a:gd name="connsiteY37" fmla="*/ 2459317 h 3752869"/>
              <a:gd name="connsiteX38" fmla="*/ 249667 w 3853351"/>
              <a:gd name="connsiteY38" fmla="*/ 2283446 h 3752869"/>
              <a:gd name="connsiteX39" fmla="*/ 69931 w 3853351"/>
              <a:gd name="connsiteY39" fmla="*/ 2341721 h 3752869"/>
              <a:gd name="connsiteX40" fmla="*/ 0 w 3853351"/>
              <a:gd name="connsiteY40" fmla="*/ 1848114 h 3752869"/>
              <a:gd name="connsiteX41" fmla="*/ 458656 w 3853351"/>
              <a:gd name="connsiteY41" fmla="*/ 1705992 h 3752869"/>
              <a:gd name="connsiteX42" fmla="*/ 784229 w 3853351"/>
              <a:gd name="connsiteY42" fmla="*/ 1605568 h 3752869"/>
              <a:gd name="connsiteX43" fmla="*/ 869323 w 3853351"/>
              <a:gd name="connsiteY43" fmla="*/ 1326014 h 3752869"/>
              <a:gd name="connsiteX44" fmla="*/ 655248 w 3853351"/>
              <a:gd name="connsiteY44" fmla="*/ 1059491 h 3752869"/>
              <a:gd name="connsiteX45" fmla="*/ 362679 w 3853351"/>
              <a:gd name="connsiteY45" fmla="*/ 696887 h 3752869"/>
              <a:gd name="connsiteX46" fmla="*/ 714297 w 3853351"/>
              <a:gd name="connsiteY46" fmla="*/ 325422 h 3752869"/>
              <a:gd name="connsiteX47" fmla="*/ 865042 w 3853351"/>
              <a:gd name="connsiteY47" fmla="*/ 220655 h 3752869"/>
              <a:gd name="connsiteX48" fmla="*/ 1317275 w 3853351"/>
              <a:gd name="connsiteY48"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033800 w 3853351"/>
              <a:gd name="connsiteY7" fmla="*/ 469496 h 3752869"/>
              <a:gd name="connsiteX8" fmla="*/ 3136913 w 3853351"/>
              <a:gd name="connsiteY8" fmla="*/ 327681 h 3752869"/>
              <a:gd name="connsiteX9" fmla="*/ 3486391 w 3853351"/>
              <a:gd name="connsiteY9" fmla="*/ 696887 h 3752869"/>
              <a:gd name="connsiteX10" fmla="*/ 3191502 w 3853351"/>
              <a:gd name="connsiteY10" fmla="*/ 1061576 h 3752869"/>
              <a:gd name="connsiteX11" fmla="*/ 2977427 w 3853351"/>
              <a:gd name="connsiteY11" fmla="*/ 1328099 h 3752869"/>
              <a:gd name="connsiteX12" fmla="*/ 3062522 w 3853351"/>
              <a:gd name="connsiteY12" fmla="*/ 1607827 h 3752869"/>
              <a:gd name="connsiteX13" fmla="*/ 3388095 w 3853351"/>
              <a:gd name="connsiteY13" fmla="*/ 1708251 h 3752869"/>
              <a:gd name="connsiteX14" fmla="*/ 3853351 w 3853351"/>
              <a:gd name="connsiteY14" fmla="*/ 1848114 h 3752869"/>
              <a:gd name="connsiteX15" fmla="*/ 3783420 w 3853351"/>
              <a:gd name="connsiteY15" fmla="*/ 2341721 h 3752869"/>
              <a:gd name="connsiteX16" fmla="*/ 3639481 w 3853351"/>
              <a:gd name="connsiteY16" fmla="*/ 2295052 h 3752869"/>
              <a:gd name="connsiteX17" fmla="*/ 3583702 w 3853351"/>
              <a:gd name="connsiteY17" fmla="*/ 2470652 h 3752869"/>
              <a:gd name="connsiteX18" fmla="*/ 3724549 w 3853351"/>
              <a:gd name="connsiteY18" fmla="*/ 2516507 h 3752869"/>
              <a:gd name="connsiteX19" fmla="*/ 3501733 w 3853351"/>
              <a:gd name="connsiteY19" fmla="*/ 2933666 h 3752869"/>
              <a:gd name="connsiteX20" fmla="*/ 3060381 w 3853351"/>
              <a:gd name="connsiteY20" fmla="*/ 2778687 h 3752869"/>
              <a:gd name="connsiteX21" fmla="*/ 2739269 w 3853351"/>
              <a:gd name="connsiteY21" fmla="*/ 2665058 h 3752869"/>
              <a:gd name="connsiteX22" fmla="*/ 2505570 w 3853351"/>
              <a:gd name="connsiteY22" fmla="*/ 2839845 h 3752869"/>
              <a:gd name="connsiteX23" fmla="*/ 2520912 w 3853351"/>
              <a:gd name="connsiteY23" fmla="*/ 3180557 h 3752869"/>
              <a:gd name="connsiteX24" fmla="*/ 2540536 w 3853351"/>
              <a:gd name="connsiteY24" fmla="*/ 3652445 h 3752869"/>
              <a:gd name="connsiteX25" fmla="*/ 2018371 w 3853351"/>
              <a:gd name="connsiteY25" fmla="*/ 3750610 h 3752869"/>
              <a:gd name="connsiteX26" fmla="*/ 2018371 w 3853351"/>
              <a:gd name="connsiteY26" fmla="*/ 3594806 h 3752869"/>
              <a:gd name="connsiteX27" fmla="*/ 1832661 w 3853351"/>
              <a:gd name="connsiteY27" fmla="*/ 3619161 h 3752869"/>
              <a:gd name="connsiteX28" fmla="*/ 1832661 w 3853351"/>
              <a:gd name="connsiteY28" fmla="*/ 3752869 h 3752869"/>
              <a:gd name="connsiteX29" fmla="*/ 1306215 w 3853351"/>
              <a:gd name="connsiteY29" fmla="*/ 3652445 h 3752869"/>
              <a:gd name="connsiteX30" fmla="*/ 1326017 w 3853351"/>
              <a:gd name="connsiteY30" fmla="*/ 3182815 h 3752869"/>
              <a:gd name="connsiteX31" fmla="*/ 1341180 w 3853351"/>
              <a:gd name="connsiteY31" fmla="*/ 2841930 h 3752869"/>
              <a:gd name="connsiteX32" fmla="*/ 1107482 w 3853351"/>
              <a:gd name="connsiteY32" fmla="*/ 2667143 h 3752869"/>
              <a:gd name="connsiteX33" fmla="*/ 786369 w 3853351"/>
              <a:gd name="connsiteY33" fmla="*/ 2780772 h 3752869"/>
              <a:gd name="connsiteX34" fmla="*/ 349478 w 3853351"/>
              <a:gd name="connsiteY34" fmla="*/ 2933666 h 3752869"/>
              <a:gd name="connsiteX35" fmla="*/ 128802 w 3853351"/>
              <a:gd name="connsiteY35" fmla="*/ 2518592 h 3752869"/>
              <a:gd name="connsiteX36" fmla="*/ 310955 w 3853351"/>
              <a:gd name="connsiteY36" fmla="*/ 2459317 h 3752869"/>
              <a:gd name="connsiteX37" fmla="*/ 249667 w 3853351"/>
              <a:gd name="connsiteY37" fmla="*/ 2283446 h 3752869"/>
              <a:gd name="connsiteX38" fmla="*/ 69931 w 3853351"/>
              <a:gd name="connsiteY38" fmla="*/ 2341721 h 3752869"/>
              <a:gd name="connsiteX39" fmla="*/ 0 w 3853351"/>
              <a:gd name="connsiteY39" fmla="*/ 1848114 h 3752869"/>
              <a:gd name="connsiteX40" fmla="*/ 458656 w 3853351"/>
              <a:gd name="connsiteY40" fmla="*/ 1705992 h 3752869"/>
              <a:gd name="connsiteX41" fmla="*/ 784229 w 3853351"/>
              <a:gd name="connsiteY41" fmla="*/ 1605568 h 3752869"/>
              <a:gd name="connsiteX42" fmla="*/ 869323 w 3853351"/>
              <a:gd name="connsiteY42" fmla="*/ 1326014 h 3752869"/>
              <a:gd name="connsiteX43" fmla="*/ 655248 w 3853351"/>
              <a:gd name="connsiteY43" fmla="*/ 1059491 h 3752869"/>
              <a:gd name="connsiteX44" fmla="*/ 362679 w 3853351"/>
              <a:gd name="connsiteY44" fmla="*/ 696887 h 3752869"/>
              <a:gd name="connsiteX45" fmla="*/ 714297 w 3853351"/>
              <a:gd name="connsiteY45" fmla="*/ 325422 h 3752869"/>
              <a:gd name="connsiteX46" fmla="*/ 865042 w 3853351"/>
              <a:gd name="connsiteY46" fmla="*/ 220655 h 3752869"/>
              <a:gd name="connsiteX47" fmla="*/ 1317275 w 3853351"/>
              <a:gd name="connsiteY47"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639481 w 3853351"/>
              <a:gd name="connsiteY15" fmla="*/ 2295052 h 3752869"/>
              <a:gd name="connsiteX16" fmla="*/ 3583702 w 3853351"/>
              <a:gd name="connsiteY16" fmla="*/ 2470652 h 3752869"/>
              <a:gd name="connsiteX17" fmla="*/ 3724549 w 3853351"/>
              <a:gd name="connsiteY17" fmla="*/ 2516507 h 3752869"/>
              <a:gd name="connsiteX18" fmla="*/ 3501733 w 3853351"/>
              <a:gd name="connsiteY18" fmla="*/ 2933666 h 3752869"/>
              <a:gd name="connsiteX19" fmla="*/ 3060381 w 3853351"/>
              <a:gd name="connsiteY19" fmla="*/ 2778687 h 3752869"/>
              <a:gd name="connsiteX20" fmla="*/ 2739269 w 3853351"/>
              <a:gd name="connsiteY20" fmla="*/ 2665058 h 3752869"/>
              <a:gd name="connsiteX21" fmla="*/ 2505570 w 3853351"/>
              <a:gd name="connsiteY21" fmla="*/ 2839845 h 3752869"/>
              <a:gd name="connsiteX22" fmla="*/ 2520912 w 3853351"/>
              <a:gd name="connsiteY22" fmla="*/ 3180557 h 3752869"/>
              <a:gd name="connsiteX23" fmla="*/ 2540536 w 3853351"/>
              <a:gd name="connsiteY23" fmla="*/ 3652445 h 3752869"/>
              <a:gd name="connsiteX24" fmla="*/ 2018371 w 3853351"/>
              <a:gd name="connsiteY24" fmla="*/ 3750610 h 3752869"/>
              <a:gd name="connsiteX25" fmla="*/ 2018371 w 3853351"/>
              <a:gd name="connsiteY25" fmla="*/ 3594806 h 3752869"/>
              <a:gd name="connsiteX26" fmla="*/ 1832661 w 3853351"/>
              <a:gd name="connsiteY26" fmla="*/ 3619161 h 3752869"/>
              <a:gd name="connsiteX27" fmla="*/ 1832661 w 3853351"/>
              <a:gd name="connsiteY27" fmla="*/ 3752869 h 3752869"/>
              <a:gd name="connsiteX28" fmla="*/ 1306215 w 3853351"/>
              <a:gd name="connsiteY28" fmla="*/ 3652445 h 3752869"/>
              <a:gd name="connsiteX29" fmla="*/ 1326017 w 3853351"/>
              <a:gd name="connsiteY29" fmla="*/ 3182815 h 3752869"/>
              <a:gd name="connsiteX30" fmla="*/ 1341180 w 3853351"/>
              <a:gd name="connsiteY30" fmla="*/ 2841930 h 3752869"/>
              <a:gd name="connsiteX31" fmla="*/ 1107482 w 3853351"/>
              <a:gd name="connsiteY31" fmla="*/ 2667143 h 3752869"/>
              <a:gd name="connsiteX32" fmla="*/ 786369 w 3853351"/>
              <a:gd name="connsiteY32" fmla="*/ 2780772 h 3752869"/>
              <a:gd name="connsiteX33" fmla="*/ 349478 w 3853351"/>
              <a:gd name="connsiteY33" fmla="*/ 2933666 h 3752869"/>
              <a:gd name="connsiteX34" fmla="*/ 128802 w 3853351"/>
              <a:gd name="connsiteY34" fmla="*/ 2518592 h 3752869"/>
              <a:gd name="connsiteX35" fmla="*/ 310955 w 3853351"/>
              <a:gd name="connsiteY35" fmla="*/ 2459317 h 3752869"/>
              <a:gd name="connsiteX36" fmla="*/ 249667 w 3853351"/>
              <a:gd name="connsiteY36" fmla="*/ 2283446 h 3752869"/>
              <a:gd name="connsiteX37" fmla="*/ 69931 w 3853351"/>
              <a:gd name="connsiteY37" fmla="*/ 2341721 h 3752869"/>
              <a:gd name="connsiteX38" fmla="*/ 0 w 3853351"/>
              <a:gd name="connsiteY38" fmla="*/ 1848114 h 3752869"/>
              <a:gd name="connsiteX39" fmla="*/ 458656 w 3853351"/>
              <a:gd name="connsiteY39" fmla="*/ 1705992 h 3752869"/>
              <a:gd name="connsiteX40" fmla="*/ 784229 w 3853351"/>
              <a:gd name="connsiteY40" fmla="*/ 1605568 h 3752869"/>
              <a:gd name="connsiteX41" fmla="*/ 869323 w 3853351"/>
              <a:gd name="connsiteY41" fmla="*/ 1326014 h 3752869"/>
              <a:gd name="connsiteX42" fmla="*/ 655248 w 3853351"/>
              <a:gd name="connsiteY42" fmla="*/ 1059491 h 3752869"/>
              <a:gd name="connsiteX43" fmla="*/ 362679 w 3853351"/>
              <a:gd name="connsiteY43" fmla="*/ 696887 h 3752869"/>
              <a:gd name="connsiteX44" fmla="*/ 714297 w 3853351"/>
              <a:gd name="connsiteY44" fmla="*/ 325422 h 3752869"/>
              <a:gd name="connsiteX45" fmla="*/ 865042 w 3853351"/>
              <a:gd name="connsiteY45" fmla="*/ 220655 h 3752869"/>
              <a:gd name="connsiteX46" fmla="*/ 1317275 w 3853351"/>
              <a:gd name="connsiteY46"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583702 w 3853351"/>
              <a:gd name="connsiteY15" fmla="*/ 2470652 h 3752869"/>
              <a:gd name="connsiteX16" fmla="*/ 3724549 w 3853351"/>
              <a:gd name="connsiteY16" fmla="*/ 2516507 h 3752869"/>
              <a:gd name="connsiteX17" fmla="*/ 3501733 w 3853351"/>
              <a:gd name="connsiteY17" fmla="*/ 2933666 h 3752869"/>
              <a:gd name="connsiteX18" fmla="*/ 3060381 w 3853351"/>
              <a:gd name="connsiteY18" fmla="*/ 2778687 h 3752869"/>
              <a:gd name="connsiteX19" fmla="*/ 2739269 w 3853351"/>
              <a:gd name="connsiteY19" fmla="*/ 2665058 h 3752869"/>
              <a:gd name="connsiteX20" fmla="*/ 2505570 w 3853351"/>
              <a:gd name="connsiteY20" fmla="*/ 2839845 h 3752869"/>
              <a:gd name="connsiteX21" fmla="*/ 2520912 w 3853351"/>
              <a:gd name="connsiteY21" fmla="*/ 3180557 h 3752869"/>
              <a:gd name="connsiteX22" fmla="*/ 2540536 w 3853351"/>
              <a:gd name="connsiteY22" fmla="*/ 3652445 h 3752869"/>
              <a:gd name="connsiteX23" fmla="*/ 2018371 w 3853351"/>
              <a:gd name="connsiteY23" fmla="*/ 3750610 h 3752869"/>
              <a:gd name="connsiteX24" fmla="*/ 2018371 w 3853351"/>
              <a:gd name="connsiteY24" fmla="*/ 3594806 h 3752869"/>
              <a:gd name="connsiteX25" fmla="*/ 1832661 w 3853351"/>
              <a:gd name="connsiteY25" fmla="*/ 3619161 h 3752869"/>
              <a:gd name="connsiteX26" fmla="*/ 1832661 w 3853351"/>
              <a:gd name="connsiteY26" fmla="*/ 3752869 h 3752869"/>
              <a:gd name="connsiteX27" fmla="*/ 1306215 w 3853351"/>
              <a:gd name="connsiteY27" fmla="*/ 3652445 h 3752869"/>
              <a:gd name="connsiteX28" fmla="*/ 1326017 w 3853351"/>
              <a:gd name="connsiteY28" fmla="*/ 3182815 h 3752869"/>
              <a:gd name="connsiteX29" fmla="*/ 1341180 w 3853351"/>
              <a:gd name="connsiteY29" fmla="*/ 2841930 h 3752869"/>
              <a:gd name="connsiteX30" fmla="*/ 1107482 w 3853351"/>
              <a:gd name="connsiteY30" fmla="*/ 2667143 h 3752869"/>
              <a:gd name="connsiteX31" fmla="*/ 786369 w 3853351"/>
              <a:gd name="connsiteY31" fmla="*/ 2780772 h 3752869"/>
              <a:gd name="connsiteX32" fmla="*/ 349478 w 3853351"/>
              <a:gd name="connsiteY32" fmla="*/ 2933666 h 3752869"/>
              <a:gd name="connsiteX33" fmla="*/ 128802 w 3853351"/>
              <a:gd name="connsiteY33" fmla="*/ 2518592 h 3752869"/>
              <a:gd name="connsiteX34" fmla="*/ 310955 w 3853351"/>
              <a:gd name="connsiteY34" fmla="*/ 2459317 h 3752869"/>
              <a:gd name="connsiteX35" fmla="*/ 249667 w 3853351"/>
              <a:gd name="connsiteY35" fmla="*/ 2283446 h 3752869"/>
              <a:gd name="connsiteX36" fmla="*/ 69931 w 3853351"/>
              <a:gd name="connsiteY36" fmla="*/ 2341721 h 3752869"/>
              <a:gd name="connsiteX37" fmla="*/ 0 w 3853351"/>
              <a:gd name="connsiteY37" fmla="*/ 1848114 h 3752869"/>
              <a:gd name="connsiteX38" fmla="*/ 458656 w 3853351"/>
              <a:gd name="connsiteY38" fmla="*/ 1705992 h 3752869"/>
              <a:gd name="connsiteX39" fmla="*/ 784229 w 3853351"/>
              <a:gd name="connsiteY39" fmla="*/ 1605568 h 3752869"/>
              <a:gd name="connsiteX40" fmla="*/ 869323 w 3853351"/>
              <a:gd name="connsiteY40" fmla="*/ 1326014 h 3752869"/>
              <a:gd name="connsiteX41" fmla="*/ 655248 w 3853351"/>
              <a:gd name="connsiteY41" fmla="*/ 1059491 h 3752869"/>
              <a:gd name="connsiteX42" fmla="*/ 362679 w 3853351"/>
              <a:gd name="connsiteY42" fmla="*/ 696887 h 3752869"/>
              <a:gd name="connsiteX43" fmla="*/ 714297 w 3853351"/>
              <a:gd name="connsiteY43" fmla="*/ 325422 h 3752869"/>
              <a:gd name="connsiteX44" fmla="*/ 865042 w 3853351"/>
              <a:gd name="connsiteY44" fmla="*/ 220655 h 3752869"/>
              <a:gd name="connsiteX45" fmla="*/ 1317275 w 3853351"/>
              <a:gd name="connsiteY45"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724549 w 3853351"/>
              <a:gd name="connsiteY15" fmla="*/ 2516507 h 3752869"/>
              <a:gd name="connsiteX16" fmla="*/ 3501733 w 3853351"/>
              <a:gd name="connsiteY16" fmla="*/ 2933666 h 3752869"/>
              <a:gd name="connsiteX17" fmla="*/ 3060381 w 3853351"/>
              <a:gd name="connsiteY17" fmla="*/ 2778687 h 3752869"/>
              <a:gd name="connsiteX18" fmla="*/ 2739269 w 3853351"/>
              <a:gd name="connsiteY18" fmla="*/ 2665058 h 3752869"/>
              <a:gd name="connsiteX19" fmla="*/ 2505570 w 3853351"/>
              <a:gd name="connsiteY19" fmla="*/ 2839845 h 3752869"/>
              <a:gd name="connsiteX20" fmla="*/ 2520912 w 3853351"/>
              <a:gd name="connsiteY20" fmla="*/ 3180557 h 3752869"/>
              <a:gd name="connsiteX21" fmla="*/ 2540536 w 3853351"/>
              <a:gd name="connsiteY21" fmla="*/ 3652445 h 3752869"/>
              <a:gd name="connsiteX22" fmla="*/ 2018371 w 3853351"/>
              <a:gd name="connsiteY22" fmla="*/ 3750610 h 3752869"/>
              <a:gd name="connsiteX23" fmla="*/ 2018371 w 3853351"/>
              <a:gd name="connsiteY23" fmla="*/ 3594806 h 3752869"/>
              <a:gd name="connsiteX24" fmla="*/ 1832661 w 3853351"/>
              <a:gd name="connsiteY24" fmla="*/ 3619161 h 3752869"/>
              <a:gd name="connsiteX25" fmla="*/ 1832661 w 3853351"/>
              <a:gd name="connsiteY25" fmla="*/ 3752869 h 3752869"/>
              <a:gd name="connsiteX26" fmla="*/ 1306215 w 3853351"/>
              <a:gd name="connsiteY26" fmla="*/ 3652445 h 3752869"/>
              <a:gd name="connsiteX27" fmla="*/ 1326017 w 3853351"/>
              <a:gd name="connsiteY27" fmla="*/ 3182815 h 3752869"/>
              <a:gd name="connsiteX28" fmla="*/ 1341180 w 3853351"/>
              <a:gd name="connsiteY28" fmla="*/ 2841930 h 3752869"/>
              <a:gd name="connsiteX29" fmla="*/ 1107482 w 3853351"/>
              <a:gd name="connsiteY29" fmla="*/ 2667143 h 3752869"/>
              <a:gd name="connsiteX30" fmla="*/ 786369 w 3853351"/>
              <a:gd name="connsiteY30" fmla="*/ 2780772 h 3752869"/>
              <a:gd name="connsiteX31" fmla="*/ 349478 w 3853351"/>
              <a:gd name="connsiteY31" fmla="*/ 2933666 h 3752869"/>
              <a:gd name="connsiteX32" fmla="*/ 128802 w 3853351"/>
              <a:gd name="connsiteY32" fmla="*/ 2518592 h 3752869"/>
              <a:gd name="connsiteX33" fmla="*/ 310955 w 3853351"/>
              <a:gd name="connsiteY33" fmla="*/ 2459317 h 3752869"/>
              <a:gd name="connsiteX34" fmla="*/ 249667 w 3853351"/>
              <a:gd name="connsiteY34" fmla="*/ 2283446 h 3752869"/>
              <a:gd name="connsiteX35" fmla="*/ 69931 w 3853351"/>
              <a:gd name="connsiteY35" fmla="*/ 2341721 h 3752869"/>
              <a:gd name="connsiteX36" fmla="*/ 0 w 3853351"/>
              <a:gd name="connsiteY36" fmla="*/ 1848114 h 3752869"/>
              <a:gd name="connsiteX37" fmla="*/ 458656 w 3853351"/>
              <a:gd name="connsiteY37" fmla="*/ 1705992 h 3752869"/>
              <a:gd name="connsiteX38" fmla="*/ 784229 w 3853351"/>
              <a:gd name="connsiteY38" fmla="*/ 1605568 h 3752869"/>
              <a:gd name="connsiteX39" fmla="*/ 869323 w 3853351"/>
              <a:gd name="connsiteY39" fmla="*/ 1326014 h 3752869"/>
              <a:gd name="connsiteX40" fmla="*/ 655248 w 3853351"/>
              <a:gd name="connsiteY40" fmla="*/ 1059491 h 3752869"/>
              <a:gd name="connsiteX41" fmla="*/ 362679 w 3853351"/>
              <a:gd name="connsiteY41" fmla="*/ 696887 h 3752869"/>
              <a:gd name="connsiteX42" fmla="*/ 714297 w 3853351"/>
              <a:gd name="connsiteY42" fmla="*/ 325422 h 3752869"/>
              <a:gd name="connsiteX43" fmla="*/ 865042 w 3853351"/>
              <a:gd name="connsiteY43" fmla="*/ 220655 h 3752869"/>
              <a:gd name="connsiteX44" fmla="*/ 1317275 w 3853351"/>
              <a:gd name="connsiteY44"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724549 w 3853351"/>
              <a:gd name="connsiteY15" fmla="*/ 2516507 h 3752869"/>
              <a:gd name="connsiteX16" fmla="*/ 3501733 w 3853351"/>
              <a:gd name="connsiteY16" fmla="*/ 2933666 h 3752869"/>
              <a:gd name="connsiteX17" fmla="*/ 3060381 w 3853351"/>
              <a:gd name="connsiteY17" fmla="*/ 2778687 h 3752869"/>
              <a:gd name="connsiteX18" fmla="*/ 2739269 w 3853351"/>
              <a:gd name="connsiteY18" fmla="*/ 2665058 h 3752869"/>
              <a:gd name="connsiteX19" fmla="*/ 2505570 w 3853351"/>
              <a:gd name="connsiteY19" fmla="*/ 2839845 h 3752869"/>
              <a:gd name="connsiteX20" fmla="*/ 2520912 w 3853351"/>
              <a:gd name="connsiteY20" fmla="*/ 3180557 h 3752869"/>
              <a:gd name="connsiteX21" fmla="*/ 2540536 w 3853351"/>
              <a:gd name="connsiteY21" fmla="*/ 3652445 h 3752869"/>
              <a:gd name="connsiteX22" fmla="*/ 2018371 w 3853351"/>
              <a:gd name="connsiteY22" fmla="*/ 3750610 h 3752869"/>
              <a:gd name="connsiteX23" fmla="*/ 1832661 w 3853351"/>
              <a:gd name="connsiteY23" fmla="*/ 3619161 h 3752869"/>
              <a:gd name="connsiteX24" fmla="*/ 1832661 w 3853351"/>
              <a:gd name="connsiteY24" fmla="*/ 3752869 h 3752869"/>
              <a:gd name="connsiteX25" fmla="*/ 1306215 w 3853351"/>
              <a:gd name="connsiteY25" fmla="*/ 3652445 h 3752869"/>
              <a:gd name="connsiteX26" fmla="*/ 1326017 w 3853351"/>
              <a:gd name="connsiteY26" fmla="*/ 3182815 h 3752869"/>
              <a:gd name="connsiteX27" fmla="*/ 1341180 w 3853351"/>
              <a:gd name="connsiteY27" fmla="*/ 2841930 h 3752869"/>
              <a:gd name="connsiteX28" fmla="*/ 1107482 w 3853351"/>
              <a:gd name="connsiteY28" fmla="*/ 2667143 h 3752869"/>
              <a:gd name="connsiteX29" fmla="*/ 786369 w 3853351"/>
              <a:gd name="connsiteY29" fmla="*/ 2780772 h 3752869"/>
              <a:gd name="connsiteX30" fmla="*/ 349478 w 3853351"/>
              <a:gd name="connsiteY30" fmla="*/ 2933666 h 3752869"/>
              <a:gd name="connsiteX31" fmla="*/ 128802 w 3853351"/>
              <a:gd name="connsiteY31" fmla="*/ 2518592 h 3752869"/>
              <a:gd name="connsiteX32" fmla="*/ 310955 w 3853351"/>
              <a:gd name="connsiteY32" fmla="*/ 2459317 h 3752869"/>
              <a:gd name="connsiteX33" fmla="*/ 249667 w 3853351"/>
              <a:gd name="connsiteY33" fmla="*/ 2283446 h 3752869"/>
              <a:gd name="connsiteX34" fmla="*/ 69931 w 3853351"/>
              <a:gd name="connsiteY34" fmla="*/ 2341721 h 3752869"/>
              <a:gd name="connsiteX35" fmla="*/ 0 w 3853351"/>
              <a:gd name="connsiteY35" fmla="*/ 1848114 h 3752869"/>
              <a:gd name="connsiteX36" fmla="*/ 458656 w 3853351"/>
              <a:gd name="connsiteY36" fmla="*/ 1705992 h 3752869"/>
              <a:gd name="connsiteX37" fmla="*/ 784229 w 3853351"/>
              <a:gd name="connsiteY37" fmla="*/ 1605568 h 3752869"/>
              <a:gd name="connsiteX38" fmla="*/ 869323 w 3853351"/>
              <a:gd name="connsiteY38" fmla="*/ 1326014 h 3752869"/>
              <a:gd name="connsiteX39" fmla="*/ 655248 w 3853351"/>
              <a:gd name="connsiteY39" fmla="*/ 1059491 h 3752869"/>
              <a:gd name="connsiteX40" fmla="*/ 362679 w 3853351"/>
              <a:gd name="connsiteY40" fmla="*/ 696887 h 3752869"/>
              <a:gd name="connsiteX41" fmla="*/ 714297 w 3853351"/>
              <a:gd name="connsiteY41" fmla="*/ 325422 h 3752869"/>
              <a:gd name="connsiteX42" fmla="*/ 865042 w 3853351"/>
              <a:gd name="connsiteY42" fmla="*/ 220655 h 3752869"/>
              <a:gd name="connsiteX43" fmla="*/ 1317275 w 3853351"/>
              <a:gd name="connsiteY43"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724549 w 3853351"/>
              <a:gd name="connsiteY15" fmla="*/ 2516507 h 3752869"/>
              <a:gd name="connsiteX16" fmla="*/ 3501733 w 3853351"/>
              <a:gd name="connsiteY16" fmla="*/ 2933666 h 3752869"/>
              <a:gd name="connsiteX17" fmla="*/ 3060381 w 3853351"/>
              <a:gd name="connsiteY17" fmla="*/ 2778687 h 3752869"/>
              <a:gd name="connsiteX18" fmla="*/ 2739269 w 3853351"/>
              <a:gd name="connsiteY18" fmla="*/ 2665058 h 3752869"/>
              <a:gd name="connsiteX19" fmla="*/ 2505570 w 3853351"/>
              <a:gd name="connsiteY19" fmla="*/ 2839845 h 3752869"/>
              <a:gd name="connsiteX20" fmla="*/ 2520912 w 3853351"/>
              <a:gd name="connsiteY20" fmla="*/ 3180557 h 3752869"/>
              <a:gd name="connsiteX21" fmla="*/ 2540536 w 3853351"/>
              <a:gd name="connsiteY21" fmla="*/ 3652445 h 3752869"/>
              <a:gd name="connsiteX22" fmla="*/ 2018371 w 3853351"/>
              <a:gd name="connsiteY22" fmla="*/ 3750610 h 3752869"/>
              <a:gd name="connsiteX23" fmla="*/ 1832661 w 3853351"/>
              <a:gd name="connsiteY23" fmla="*/ 3752869 h 3752869"/>
              <a:gd name="connsiteX24" fmla="*/ 1306215 w 3853351"/>
              <a:gd name="connsiteY24" fmla="*/ 3652445 h 3752869"/>
              <a:gd name="connsiteX25" fmla="*/ 1326017 w 3853351"/>
              <a:gd name="connsiteY25" fmla="*/ 3182815 h 3752869"/>
              <a:gd name="connsiteX26" fmla="*/ 1341180 w 3853351"/>
              <a:gd name="connsiteY26" fmla="*/ 2841930 h 3752869"/>
              <a:gd name="connsiteX27" fmla="*/ 1107482 w 3853351"/>
              <a:gd name="connsiteY27" fmla="*/ 2667143 h 3752869"/>
              <a:gd name="connsiteX28" fmla="*/ 786369 w 3853351"/>
              <a:gd name="connsiteY28" fmla="*/ 2780772 h 3752869"/>
              <a:gd name="connsiteX29" fmla="*/ 349478 w 3853351"/>
              <a:gd name="connsiteY29" fmla="*/ 2933666 h 3752869"/>
              <a:gd name="connsiteX30" fmla="*/ 128802 w 3853351"/>
              <a:gd name="connsiteY30" fmla="*/ 2518592 h 3752869"/>
              <a:gd name="connsiteX31" fmla="*/ 310955 w 3853351"/>
              <a:gd name="connsiteY31" fmla="*/ 2459317 h 3752869"/>
              <a:gd name="connsiteX32" fmla="*/ 249667 w 3853351"/>
              <a:gd name="connsiteY32" fmla="*/ 2283446 h 3752869"/>
              <a:gd name="connsiteX33" fmla="*/ 69931 w 3853351"/>
              <a:gd name="connsiteY33" fmla="*/ 2341721 h 3752869"/>
              <a:gd name="connsiteX34" fmla="*/ 0 w 3853351"/>
              <a:gd name="connsiteY34" fmla="*/ 1848114 h 3752869"/>
              <a:gd name="connsiteX35" fmla="*/ 458656 w 3853351"/>
              <a:gd name="connsiteY35" fmla="*/ 1705992 h 3752869"/>
              <a:gd name="connsiteX36" fmla="*/ 784229 w 3853351"/>
              <a:gd name="connsiteY36" fmla="*/ 1605568 h 3752869"/>
              <a:gd name="connsiteX37" fmla="*/ 869323 w 3853351"/>
              <a:gd name="connsiteY37" fmla="*/ 1326014 h 3752869"/>
              <a:gd name="connsiteX38" fmla="*/ 655248 w 3853351"/>
              <a:gd name="connsiteY38" fmla="*/ 1059491 h 3752869"/>
              <a:gd name="connsiteX39" fmla="*/ 362679 w 3853351"/>
              <a:gd name="connsiteY39" fmla="*/ 696887 h 3752869"/>
              <a:gd name="connsiteX40" fmla="*/ 714297 w 3853351"/>
              <a:gd name="connsiteY40" fmla="*/ 325422 h 3752869"/>
              <a:gd name="connsiteX41" fmla="*/ 865042 w 3853351"/>
              <a:gd name="connsiteY41" fmla="*/ 220655 h 3752869"/>
              <a:gd name="connsiteX42" fmla="*/ 1317275 w 3853351"/>
              <a:gd name="connsiteY42"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724549 w 3853351"/>
              <a:gd name="connsiteY15" fmla="*/ 2516507 h 3752869"/>
              <a:gd name="connsiteX16" fmla="*/ 3501733 w 3853351"/>
              <a:gd name="connsiteY16" fmla="*/ 2933666 h 3752869"/>
              <a:gd name="connsiteX17" fmla="*/ 3060381 w 3853351"/>
              <a:gd name="connsiteY17" fmla="*/ 2778687 h 3752869"/>
              <a:gd name="connsiteX18" fmla="*/ 2739269 w 3853351"/>
              <a:gd name="connsiteY18" fmla="*/ 2665058 h 3752869"/>
              <a:gd name="connsiteX19" fmla="*/ 2505570 w 3853351"/>
              <a:gd name="connsiteY19" fmla="*/ 2839845 h 3752869"/>
              <a:gd name="connsiteX20" fmla="*/ 2520912 w 3853351"/>
              <a:gd name="connsiteY20" fmla="*/ 3180557 h 3752869"/>
              <a:gd name="connsiteX21" fmla="*/ 2540536 w 3853351"/>
              <a:gd name="connsiteY21" fmla="*/ 3652445 h 3752869"/>
              <a:gd name="connsiteX22" fmla="*/ 2018371 w 3853351"/>
              <a:gd name="connsiteY22" fmla="*/ 3750610 h 3752869"/>
              <a:gd name="connsiteX23" fmla="*/ 1832661 w 3853351"/>
              <a:gd name="connsiteY23" fmla="*/ 3752869 h 3752869"/>
              <a:gd name="connsiteX24" fmla="*/ 1306215 w 3853351"/>
              <a:gd name="connsiteY24" fmla="*/ 3652445 h 3752869"/>
              <a:gd name="connsiteX25" fmla="*/ 1326017 w 3853351"/>
              <a:gd name="connsiteY25" fmla="*/ 3182815 h 3752869"/>
              <a:gd name="connsiteX26" fmla="*/ 1341180 w 3853351"/>
              <a:gd name="connsiteY26" fmla="*/ 2841930 h 3752869"/>
              <a:gd name="connsiteX27" fmla="*/ 1107482 w 3853351"/>
              <a:gd name="connsiteY27" fmla="*/ 2667143 h 3752869"/>
              <a:gd name="connsiteX28" fmla="*/ 786369 w 3853351"/>
              <a:gd name="connsiteY28" fmla="*/ 2780772 h 3752869"/>
              <a:gd name="connsiteX29" fmla="*/ 349478 w 3853351"/>
              <a:gd name="connsiteY29" fmla="*/ 2933666 h 3752869"/>
              <a:gd name="connsiteX30" fmla="*/ 128802 w 3853351"/>
              <a:gd name="connsiteY30" fmla="*/ 2518592 h 3752869"/>
              <a:gd name="connsiteX31" fmla="*/ 249667 w 3853351"/>
              <a:gd name="connsiteY31" fmla="*/ 2283446 h 3752869"/>
              <a:gd name="connsiteX32" fmla="*/ 69931 w 3853351"/>
              <a:gd name="connsiteY32" fmla="*/ 2341721 h 3752869"/>
              <a:gd name="connsiteX33" fmla="*/ 0 w 3853351"/>
              <a:gd name="connsiteY33" fmla="*/ 1848114 h 3752869"/>
              <a:gd name="connsiteX34" fmla="*/ 458656 w 3853351"/>
              <a:gd name="connsiteY34" fmla="*/ 1705992 h 3752869"/>
              <a:gd name="connsiteX35" fmla="*/ 784229 w 3853351"/>
              <a:gd name="connsiteY35" fmla="*/ 1605568 h 3752869"/>
              <a:gd name="connsiteX36" fmla="*/ 869323 w 3853351"/>
              <a:gd name="connsiteY36" fmla="*/ 1326014 h 3752869"/>
              <a:gd name="connsiteX37" fmla="*/ 655248 w 3853351"/>
              <a:gd name="connsiteY37" fmla="*/ 1059491 h 3752869"/>
              <a:gd name="connsiteX38" fmla="*/ 362679 w 3853351"/>
              <a:gd name="connsiteY38" fmla="*/ 696887 h 3752869"/>
              <a:gd name="connsiteX39" fmla="*/ 714297 w 3853351"/>
              <a:gd name="connsiteY39" fmla="*/ 325422 h 3752869"/>
              <a:gd name="connsiteX40" fmla="*/ 865042 w 3853351"/>
              <a:gd name="connsiteY40" fmla="*/ 220655 h 3752869"/>
              <a:gd name="connsiteX41" fmla="*/ 1317275 w 3853351"/>
              <a:gd name="connsiteY41" fmla="*/ 0 h 3752869"/>
              <a:gd name="connsiteX0" fmla="*/ 1317275 w 3853351"/>
              <a:gd name="connsiteY0" fmla="*/ 0 h 3752869"/>
              <a:gd name="connsiteX1" fmla="*/ 1588080 w 3853351"/>
              <a:gd name="connsiteY1" fmla="*/ 399785 h 3752869"/>
              <a:gd name="connsiteX2" fmla="*/ 1780391 w 3853351"/>
              <a:gd name="connsiteY2" fmla="*/ 681598 h 3752869"/>
              <a:gd name="connsiteX3" fmla="*/ 2072960 w 3853351"/>
              <a:gd name="connsiteY3" fmla="*/ 681598 h 3752869"/>
              <a:gd name="connsiteX4" fmla="*/ 2265271 w 3853351"/>
              <a:gd name="connsiteY4" fmla="*/ 399785 h 3752869"/>
              <a:gd name="connsiteX5" fmla="*/ 2536076 w 3853351"/>
              <a:gd name="connsiteY5" fmla="*/ 0 h 3752869"/>
              <a:gd name="connsiteX6" fmla="*/ 2988310 w 3853351"/>
              <a:gd name="connsiteY6" fmla="*/ 220655 h 3752869"/>
              <a:gd name="connsiteX7" fmla="*/ 3136913 w 3853351"/>
              <a:gd name="connsiteY7" fmla="*/ 327681 h 3752869"/>
              <a:gd name="connsiteX8" fmla="*/ 3486391 w 3853351"/>
              <a:gd name="connsiteY8" fmla="*/ 696887 h 3752869"/>
              <a:gd name="connsiteX9" fmla="*/ 3191502 w 3853351"/>
              <a:gd name="connsiteY9" fmla="*/ 1061576 h 3752869"/>
              <a:gd name="connsiteX10" fmla="*/ 2977427 w 3853351"/>
              <a:gd name="connsiteY10" fmla="*/ 1328099 h 3752869"/>
              <a:gd name="connsiteX11" fmla="*/ 3062522 w 3853351"/>
              <a:gd name="connsiteY11" fmla="*/ 1607827 h 3752869"/>
              <a:gd name="connsiteX12" fmla="*/ 3388095 w 3853351"/>
              <a:gd name="connsiteY12" fmla="*/ 1708251 h 3752869"/>
              <a:gd name="connsiteX13" fmla="*/ 3853351 w 3853351"/>
              <a:gd name="connsiteY13" fmla="*/ 1848114 h 3752869"/>
              <a:gd name="connsiteX14" fmla="*/ 3783420 w 3853351"/>
              <a:gd name="connsiteY14" fmla="*/ 2341721 h 3752869"/>
              <a:gd name="connsiteX15" fmla="*/ 3724549 w 3853351"/>
              <a:gd name="connsiteY15" fmla="*/ 2516507 h 3752869"/>
              <a:gd name="connsiteX16" fmla="*/ 3501733 w 3853351"/>
              <a:gd name="connsiteY16" fmla="*/ 2933666 h 3752869"/>
              <a:gd name="connsiteX17" fmla="*/ 3060381 w 3853351"/>
              <a:gd name="connsiteY17" fmla="*/ 2778687 h 3752869"/>
              <a:gd name="connsiteX18" fmla="*/ 2739269 w 3853351"/>
              <a:gd name="connsiteY18" fmla="*/ 2665058 h 3752869"/>
              <a:gd name="connsiteX19" fmla="*/ 2505570 w 3853351"/>
              <a:gd name="connsiteY19" fmla="*/ 2839845 h 3752869"/>
              <a:gd name="connsiteX20" fmla="*/ 2520912 w 3853351"/>
              <a:gd name="connsiteY20" fmla="*/ 3180557 h 3752869"/>
              <a:gd name="connsiteX21" fmla="*/ 2540536 w 3853351"/>
              <a:gd name="connsiteY21" fmla="*/ 3652445 h 3752869"/>
              <a:gd name="connsiteX22" fmla="*/ 2018371 w 3853351"/>
              <a:gd name="connsiteY22" fmla="*/ 3750610 h 3752869"/>
              <a:gd name="connsiteX23" fmla="*/ 1832661 w 3853351"/>
              <a:gd name="connsiteY23" fmla="*/ 3752869 h 3752869"/>
              <a:gd name="connsiteX24" fmla="*/ 1306215 w 3853351"/>
              <a:gd name="connsiteY24" fmla="*/ 3652445 h 3752869"/>
              <a:gd name="connsiteX25" fmla="*/ 1326017 w 3853351"/>
              <a:gd name="connsiteY25" fmla="*/ 3182815 h 3752869"/>
              <a:gd name="connsiteX26" fmla="*/ 1341180 w 3853351"/>
              <a:gd name="connsiteY26" fmla="*/ 2841930 h 3752869"/>
              <a:gd name="connsiteX27" fmla="*/ 1107482 w 3853351"/>
              <a:gd name="connsiteY27" fmla="*/ 2667143 h 3752869"/>
              <a:gd name="connsiteX28" fmla="*/ 786369 w 3853351"/>
              <a:gd name="connsiteY28" fmla="*/ 2780772 h 3752869"/>
              <a:gd name="connsiteX29" fmla="*/ 349478 w 3853351"/>
              <a:gd name="connsiteY29" fmla="*/ 2933666 h 3752869"/>
              <a:gd name="connsiteX30" fmla="*/ 128802 w 3853351"/>
              <a:gd name="connsiteY30" fmla="*/ 2518592 h 3752869"/>
              <a:gd name="connsiteX31" fmla="*/ 69931 w 3853351"/>
              <a:gd name="connsiteY31" fmla="*/ 2341721 h 3752869"/>
              <a:gd name="connsiteX32" fmla="*/ 0 w 3853351"/>
              <a:gd name="connsiteY32" fmla="*/ 1848114 h 3752869"/>
              <a:gd name="connsiteX33" fmla="*/ 458656 w 3853351"/>
              <a:gd name="connsiteY33" fmla="*/ 1705992 h 3752869"/>
              <a:gd name="connsiteX34" fmla="*/ 784229 w 3853351"/>
              <a:gd name="connsiteY34" fmla="*/ 1605568 h 3752869"/>
              <a:gd name="connsiteX35" fmla="*/ 869323 w 3853351"/>
              <a:gd name="connsiteY35" fmla="*/ 1326014 h 3752869"/>
              <a:gd name="connsiteX36" fmla="*/ 655248 w 3853351"/>
              <a:gd name="connsiteY36" fmla="*/ 1059491 h 3752869"/>
              <a:gd name="connsiteX37" fmla="*/ 362679 w 3853351"/>
              <a:gd name="connsiteY37" fmla="*/ 696887 h 3752869"/>
              <a:gd name="connsiteX38" fmla="*/ 714297 w 3853351"/>
              <a:gd name="connsiteY38" fmla="*/ 325422 h 3752869"/>
              <a:gd name="connsiteX39" fmla="*/ 865042 w 3853351"/>
              <a:gd name="connsiteY39" fmla="*/ 220655 h 3752869"/>
              <a:gd name="connsiteX40" fmla="*/ 1317275 w 3853351"/>
              <a:gd name="connsiteY40" fmla="*/ 0 h 37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853351" h="3752869">
                <a:moveTo>
                  <a:pt x="1317275" y="0"/>
                </a:moveTo>
                <a:lnTo>
                  <a:pt x="1588080" y="399785"/>
                </a:lnTo>
                <a:lnTo>
                  <a:pt x="1780391" y="681598"/>
                </a:lnTo>
                <a:cubicBezTo>
                  <a:pt x="1850144" y="784280"/>
                  <a:pt x="2003208" y="784280"/>
                  <a:pt x="2072960" y="681598"/>
                </a:cubicBezTo>
                <a:lnTo>
                  <a:pt x="2265271" y="399785"/>
                </a:lnTo>
                <a:lnTo>
                  <a:pt x="2536076" y="0"/>
                </a:lnTo>
                <a:cubicBezTo>
                  <a:pt x="2697703" y="54556"/>
                  <a:pt x="2848447" y="128918"/>
                  <a:pt x="2988310" y="220655"/>
                </a:cubicBezTo>
                <a:lnTo>
                  <a:pt x="3136913" y="327681"/>
                </a:lnTo>
                <a:cubicBezTo>
                  <a:pt x="3267856" y="434707"/>
                  <a:pt x="3385954" y="559282"/>
                  <a:pt x="3486391" y="696887"/>
                </a:cubicBezTo>
                <a:lnTo>
                  <a:pt x="3191502" y="1061576"/>
                </a:lnTo>
                <a:lnTo>
                  <a:pt x="2977427" y="1328099"/>
                </a:lnTo>
                <a:cubicBezTo>
                  <a:pt x="2898755" y="1426438"/>
                  <a:pt x="2942462" y="1570645"/>
                  <a:pt x="3062522" y="1607827"/>
                </a:cubicBezTo>
                <a:lnTo>
                  <a:pt x="3388095" y="1708251"/>
                </a:lnTo>
                <a:lnTo>
                  <a:pt x="3853351" y="1848114"/>
                </a:lnTo>
                <a:cubicBezTo>
                  <a:pt x="3851210" y="2018383"/>
                  <a:pt x="3827127" y="2184483"/>
                  <a:pt x="3783420" y="2341721"/>
                </a:cubicBezTo>
                <a:lnTo>
                  <a:pt x="3724549" y="2516507"/>
                </a:lnTo>
                <a:cubicBezTo>
                  <a:pt x="3667641" y="2665058"/>
                  <a:pt x="3591288" y="2804748"/>
                  <a:pt x="3501733" y="2933666"/>
                </a:cubicBezTo>
                <a:lnTo>
                  <a:pt x="3060381" y="2778687"/>
                </a:lnTo>
                <a:lnTo>
                  <a:pt x="2739269" y="2665058"/>
                </a:lnTo>
                <a:cubicBezTo>
                  <a:pt x="2621349" y="2623534"/>
                  <a:pt x="2501110" y="2715270"/>
                  <a:pt x="2505570" y="2839845"/>
                </a:cubicBezTo>
                <a:lnTo>
                  <a:pt x="2520912" y="3180557"/>
                </a:lnTo>
                <a:lnTo>
                  <a:pt x="2540536" y="3652445"/>
                </a:lnTo>
                <a:cubicBezTo>
                  <a:pt x="2374449" y="3707001"/>
                  <a:pt x="2199800" y="3741923"/>
                  <a:pt x="2018371" y="3750610"/>
                </a:cubicBezTo>
                <a:lnTo>
                  <a:pt x="1832661" y="3752869"/>
                </a:lnTo>
                <a:cubicBezTo>
                  <a:pt x="1649270" y="3744182"/>
                  <a:pt x="1472301" y="3709259"/>
                  <a:pt x="1306215" y="3652445"/>
                </a:cubicBezTo>
                <a:lnTo>
                  <a:pt x="1326017" y="3182815"/>
                </a:lnTo>
                <a:lnTo>
                  <a:pt x="1341180" y="2841930"/>
                </a:lnTo>
                <a:cubicBezTo>
                  <a:pt x="1347781" y="2717529"/>
                  <a:pt x="1225401" y="2625618"/>
                  <a:pt x="1107482" y="2667143"/>
                </a:cubicBezTo>
                <a:lnTo>
                  <a:pt x="786369" y="2780772"/>
                </a:lnTo>
                <a:lnTo>
                  <a:pt x="349478" y="2933666"/>
                </a:lnTo>
                <a:cubicBezTo>
                  <a:pt x="259923" y="2807007"/>
                  <a:pt x="185710" y="2667143"/>
                  <a:pt x="128802" y="2518592"/>
                </a:cubicBezTo>
                <a:lnTo>
                  <a:pt x="69931" y="2341721"/>
                </a:lnTo>
                <a:cubicBezTo>
                  <a:pt x="26224" y="2184483"/>
                  <a:pt x="2141" y="2018383"/>
                  <a:pt x="0" y="1848114"/>
                </a:cubicBezTo>
                <a:lnTo>
                  <a:pt x="458656" y="1705992"/>
                </a:lnTo>
                <a:lnTo>
                  <a:pt x="784229" y="1605568"/>
                </a:lnTo>
                <a:cubicBezTo>
                  <a:pt x="904289" y="1568387"/>
                  <a:pt x="947996" y="1424179"/>
                  <a:pt x="869323" y="1326014"/>
                </a:cubicBezTo>
                <a:lnTo>
                  <a:pt x="655248" y="1059491"/>
                </a:lnTo>
                <a:lnTo>
                  <a:pt x="362679" y="696887"/>
                </a:lnTo>
                <a:cubicBezTo>
                  <a:pt x="463116" y="557023"/>
                  <a:pt x="581036" y="432449"/>
                  <a:pt x="714297" y="325422"/>
                </a:cubicBezTo>
                <a:lnTo>
                  <a:pt x="865042" y="220655"/>
                </a:lnTo>
                <a:cubicBezTo>
                  <a:pt x="1002585" y="128918"/>
                  <a:pt x="1155649" y="54556"/>
                  <a:pt x="1317275" y="0"/>
                </a:cubicBezTo>
                <a:close/>
              </a:path>
            </a:pathLst>
          </a:custGeom>
          <a:solidFill>
            <a:sysClr val="window" lastClr="FFFFFF"/>
          </a:solidFill>
          <a:ln w="12700">
            <a:miter lim="400000"/>
          </a:ln>
        </p:spPr>
        <p:txBody>
          <a:bodyPr wrap="square" lIns="28575" tIns="28575" rIns="28575" bIns="28575"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latin typeface="Calibri" panose="020F0502020204030204"/>
            </a:endParaRPr>
          </a:p>
        </p:txBody>
      </p:sp>
      <p:sp>
        <p:nvSpPr>
          <p:cNvPr id="13" name="Oval 14">
            <a:extLst>
              <a:ext uri="{FF2B5EF4-FFF2-40B4-BE49-F238E27FC236}">
                <a16:creationId xmlns:a16="http://schemas.microsoft.com/office/drawing/2014/main" id="{1FB37DFB-344F-4A73-B36B-E3E313A06982}"/>
              </a:ext>
            </a:extLst>
          </p:cNvPr>
          <p:cNvSpPr/>
          <p:nvPr/>
        </p:nvSpPr>
        <p:spPr>
          <a:xfrm>
            <a:off x="5451093" y="2124544"/>
            <a:ext cx="938335" cy="952264"/>
          </a:xfrm>
          <a:prstGeom prst="ellipse">
            <a:avLst/>
          </a:prstGeom>
          <a:solidFill>
            <a:srgbClr val="FFC000"/>
          </a:solidFill>
          <a:ln w="12700" cap="flat" cmpd="sng" algn="ctr">
            <a:noFill/>
            <a:prstDash val="solid"/>
            <a:miter lim="800000"/>
          </a:ln>
          <a:effectLst/>
        </p:spPr>
        <p:txBody>
          <a:bodyPr rtlCol="0" anchor="ctr"/>
          <a:lstStyle/>
          <a:p>
            <a:pPr lvl="0" algn="ctr"/>
            <a:r>
              <a:rPr lang="zh-TW" altLang="en-US" b="1" kern="0" dirty="0">
                <a:solidFill>
                  <a:schemeClr val="bg1"/>
                </a:solidFill>
                <a:latin typeface="Calibri" panose="020F0502020204030204"/>
              </a:rPr>
              <a:t>業務職掌</a:t>
            </a:r>
            <a:endParaRPr lang="en-US" b="1" kern="0" dirty="0">
              <a:solidFill>
                <a:schemeClr val="bg1"/>
              </a:solidFill>
              <a:latin typeface="Calibri" panose="020F0502020204030204"/>
            </a:endParaRPr>
          </a:p>
        </p:txBody>
      </p:sp>
      <p:pic>
        <p:nvPicPr>
          <p:cNvPr id="37" name="圖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321" y="2639916"/>
            <a:ext cx="454388" cy="454388"/>
          </a:xfrm>
          <a:prstGeom prst="rect">
            <a:avLst/>
          </a:prstGeom>
        </p:spPr>
      </p:pic>
      <p:pic>
        <p:nvPicPr>
          <p:cNvPr id="60" name="Picture 8" descr="C:\Users\paochi\Desktop\參考圖\320347.png"/>
          <p:cNvPicPr>
            <a:picLocks noChangeAspect="1" noChangeArrowheads="1"/>
          </p:cNvPicPr>
          <p:nvPr/>
        </p:nvPicPr>
        <p:blipFill>
          <a:blip r:embed="rId3" cstate="print"/>
          <a:srcRect l="24009" r="21972"/>
          <a:stretch>
            <a:fillRect/>
          </a:stretch>
        </p:blipFill>
        <p:spPr bwMode="auto">
          <a:xfrm>
            <a:off x="5056034" y="1486565"/>
            <a:ext cx="481364" cy="467001"/>
          </a:xfrm>
          <a:prstGeom prst="rect">
            <a:avLst/>
          </a:prstGeom>
          <a:noFill/>
        </p:spPr>
      </p:pic>
      <p:grpSp>
        <p:nvGrpSpPr>
          <p:cNvPr id="2" name="群組 1"/>
          <p:cNvGrpSpPr/>
          <p:nvPr/>
        </p:nvGrpSpPr>
        <p:grpSpPr>
          <a:xfrm>
            <a:off x="785320" y="1128363"/>
            <a:ext cx="4336175" cy="710193"/>
            <a:chOff x="956115" y="1119019"/>
            <a:chExt cx="4336175" cy="710193"/>
          </a:xfrm>
        </p:grpSpPr>
        <p:sp>
          <p:nvSpPr>
            <p:cNvPr id="56" name="圓角矩形 55"/>
            <p:cNvSpPr/>
            <p:nvPr/>
          </p:nvSpPr>
          <p:spPr>
            <a:xfrm>
              <a:off x="978904" y="1153474"/>
              <a:ext cx="3125754" cy="662848"/>
            </a:xfrm>
            <a:prstGeom prst="roundRect">
              <a:avLst>
                <a:gd name="adj" fmla="val 33793"/>
              </a:avLst>
            </a:prstGeom>
          </p:spPr>
          <p:style>
            <a:lnRef idx="0">
              <a:schemeClr val="accent1"/>
            </a:lnRef>
            <a:fillRef idx="3">
              <a:schemeClr val="accent1"/>
            </a:fillRef>
            <a:effectRef idx="3">
              <a:schemeClr val="accent1"/>
            </a:effectRef>
            <a:fontRef idx="minor">
              <a:schemeClr val="lt1"/>
            </a:fontRef>
          </p:style>
          <p:txBody>
            <a:bodyPr rtlCol="0" anchor="ctr"/>
            <a:lstStyle/>
            <a:p>
              <a:pPr algn="ctr">
                <a:defRPr/>
              </a:pPr>
              <a:endParaRPr lang="zh-TW" altLang="en-US" sz="2000">
                <a:solidFill>
                  <a:prstClr val="white"/>
                </a:solidFill>
                <a:latin typeface="Calibri"/>
                <a:ea typeface="新細明體" panose="02020500000000000000" pitchFamily="18" charset="-120"/>
              </a:endParaRPr>
            </a:p>
          </p:txBody>
        </p:sp>
        <p:sp>
          <p:nvSpPr>
            <p:cNvPr id="57" name="矩形 56"/>
            <p:cNvSpPr/>
            <p:nvPr/>
          </p:nvSpPr>
          <p:spPr>
            <a:xfrm>
              <a:off x="1691889" y="1259019"/>
              <a:ext cx="3600401" cy="523220"/>
            </a:xfrm>
            <a:prstGeom prst="rect">
              <a:avLst/>
            </a:prstGeom>
          </p:spPr>
          <p:txBody>
            <a:bodyPr wrap="square">
              <a:spAutoFit/>
            </a:bodyPr>
            <a:lstStyle/>
            <a:p>
              <a:pPr>
                <a:defRPr/>
              </a:pPr>
              <a:r>
                <a:rPr kumimoji="1" lang="zh-TW" altLang="en-US" sz="2800" b="1" dirty="0">
                  <a:solidFill>
                    <a:srgbClr val="EEECE1"/>
                  </a:solidFill>
                  <a:latin typeface="微軟正黑體" pitchFamily="34" charset="-120"/>
                  <a:ea typeface="微軟正黑體" pitchFamily="34" charset="-120"/>
                  <a:cs typeface="新細明體" pitchFamily="18" charset="-120"/>
                </a:rPr>
                <a:t>保安規劃科</a:t>
              </a:r>
              <a:endParaRPr kumimoji="1" lang="zh-TW" altLang="zh-TW" sz="2800" b="1" dirty="0">
                <a:solidFill>
                  <a:srgbClr val="EEECE1"/>
                </a:solidFill>
                <a:latin typeface="微軟正黑體" pitchFamily="34" charset="-120"/>
                <a:ea typeface="微軟正黑體" pitchFamily="34" charset="-120"/>
                <a:cs typeface="新細明體" pitchFamily="18" charset="-120"/>
              </a:endParaRPr>
            </a:p>
          </p:txBody>
        </p:sp>
        <p:pic>
          <p:nvPicPr>
            <p:cNvPr id="52" name="Picture 8" descr="C:\Users\paochi\Desktop\參考圖\320347.png"/>
            <p:cNvPicPr>
              <a:picLocks noChangeAspect="1" noChangeArrowheads="1"/>
            </p:cNvPicPr>
            <p:nvPr/>
          </p:nvPicPr>
          <p:blipFill>
            <a:blip r:embed="rId3" cstate="print"/>
            <a:srcRect l="24009" r="21972"/>
            <a:stretch>
              <a:fillRect/>
            </a:stretch>
          </p:blipFill>
          <p:spPr bwMode="auto">
            <a:xfrm>
              <a:off x="956115" y="1119019"/>
              <a:ext cx="732033" cy="710193"/>
            </a:xfrm>
            <a:prstGeom prst="rect">
              <a:avLst/>
            </a:prstGeom>
            <a:noFill/>
          </p:spPr>
        </p:pic>
      </p:grpSp>
      <p:pic>
        <p:nvPicPr>
          <p:cNvPr id="61" name="圖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830" y="1465237"/>
            <a:ext cx="530709" cy="530709"/>
          </a:xfrm>
          <a:prstGeom prst="rect">
            <a:avLst/>
          </a:prstGeom>
        </p:spPr>
      </p:pic>
      <p:sp>
        <p:nvSpPr>
          <p:cNvPr id="62" name="圓角矩形 61"/>
          <p:cNvSpPr/>
          <p:nvPr/>
        </p:nvSpPr>
        <p:spPr>
          <a:xfrm>
            <a:off x="3447723" y="4049219"/>
            <a:ext cx="5570482" cy="2256120"/>
          </a:xfrm>
          <a:prstGeom prst="roundRect">
            <a:avLst>
              <a:gd name="adj" fmla="val 8730"/>
            </a:avLst>
          </a:prstGeom>
          <a:ln>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zh-TW" altLang="en-US">
              <a:solidFill>
                <a:prstClr val="black"/>
              </a:solidFill>
              <a:latin typeface="Calibri"/>
              <a:ea typeface="新細明體" panose="02020500000000000000" pitchFamily="18" charset="-120"/>
            </a:endParaRPr>
          </a:p>
        </p:txBody>
      </p:sp>
      <p:sp>
        <p:nvSpPr>
          <p:cNvPr id="63" name="圓角矩形 62"/>
          <p:cNvSpPr/>
          <p:nvPr/>
        </p:nvSpPr>
        <p:spPr>
          <a:xfrm>
            <a:off x="3447723" y="4043765"/>
            <a:ext cx="5570482" cy="763877"/>
          </a:xfrm>
          <a:prstGeom prst="roundRect">
            <a:avLst>
              <a:gd name="adj" fmla="val 33793"/>
            </a:avLst>
          </a:prstGeom>
          <a:solidFill>
            <a:srgbClr val="736B41"/>
          </a:solidFill>
        </p:spPr>
        <p:style>
          <a:lnRef idx="0">
            <a:schemeClr val="accent1"/>
          </a:lnRef>
          <a:fillRef idx="3">
            <a:schemeClr val="accent1"/>
          </a:fillRef>
          <a:effectRef idx="3">
            <a:schemeClr val="accent1"/>
          </a:effectRef>
          <a:fontRef idx="minor">
            <a:schemeClr val="lt1"/>
          </a:fontRef>
        </p:style>
        <p:txBody>
          <a:bodyPr rtlCol="0" anchor="ctr"/>
          <a:lstStyle/>
          <a:p>
            <a:pPr algn="ctr">
              <a:defRPr/>
            </a:pPr>
            <a:endParaRPr lang="zh-TW" altLang="en-US">
              <a:solidFill>
                <a:prstClr val="white"/>
              </a:solidFill>
              <a:latin typeface="Calibri"/>
              <a:ea typeface="新細明體" panose="02020500000000000000" pitchFamily="18" charset="-120"/>
            </a:endParaRPr>
          </a:p>
        </p:txBody>
      </p:sp>
      <p:sp>
        <p:nvSpPr>
          <p:cNvPr id="64" name="矩形 63"/>
          <p:cNvSpPr/>
          <p:nvPr/>
        </p:nvSpPr>
        <p:spPr>
          <a:xfrm>
            <a:off x="3585564" y="4090046"/>
            <a:ext cx="5415368" cy="707886"/>
          </a:xfrm>
          <a:prstGeom prst="rect">
            <a:avLst/>
          </a:prstGeom>
        </p:spPr>
        <p:txBody>
          <a:bodyPr wrap="square">
            <a:spAutoFit/>
          </a:bodyPr>
          <a:lstStyle/>
          <a:p>
            <a:pPr>
              <a:defRPr/>
            </a:pPr>
            <a:r>
              <a:rPr kumimoji="1" lang="zh-TW" altLang="en-US" sz="2400" b="1" dirty="0">
                <a:solidFill>
                  <a:srgbClr val="EEECE1"/>
                </a:solidFill>
                <a:latin typeface="微軟正黑體" pitchFamily="34" charset="-120"/>
                <a:ea typeface="微軟正黑體" pitchFamily="34" charset="-120"/>
                <a:cs typeface="新細明體" pitchFamily="18" charset="-120"/>
              </a:rPr>
              <a:t>北區保安科、東區保安科、西區保安科</a:t>
            </a:r>
            <a:r>
              <a:rPr kumimoji="1" lang="en-US" altLang="zh-TW" sz="1600" b="1" dirty="0">
                <a:solidFill>
                  <a:srgbClr val="EEECE1"/>
                </a:solidFill>
                <a:latin typeface="微軟正黑體" pitchFamily="34" charset="-120"/>
                <a:ea typeface="微軟正黑體" pitchFamily="34" charset="-120"/>
                <a:cs typeface="新細明體" pitchFamily="18" charset="-120"/>
              </a:rPr>
              <a:t>(</a:t>
            </a:r>
            <a:r>
              <a:rPr kumimoji="1" lang="zh-TW" altLang="en-US" sz="1600" b="1" dirty="0">
                <a:solidFill>
                  <a:srgbClr val="EEECE1"/>
                </a:solidFill>
                <a:latin typeface="微軟正黑體" pitchFamily="34" charset="-120"/>
                <a:ea typeface="微軟正黑體" pitchFamily="34" charset="-120"/>
                <a:cs typeface="新細明體" pitchFamily="18" charset="-120"/>
              </a:rPr>
              <a:t>轄區：宜花北基桃</a:t>
            </a:r>
            <a:r>
              <a:rPr kumimoji="1" lang="en-US" altLang="zh-TW" sz="1600" b="1" dirty="0">
                <a:solidFill>
                  <a:srgbClr val="EEECE1"/>
                </a:solidFill>
                <a:latin typeface="微軟正黑體" pitchFamily="34" charset="-120"/>
                <a:ea typeface="微軟正黑體" pitchFamily="34" charset="-120"/>
                <a:cs typeface="新細明體" pitchFamily="18" charset="-120"/>
              </a:rPr>
              <a:t>)</a:t>
            </a:r>
            <a:r>
              <a:rPr kumimoji="1" lang="zh-TW" altLang="en-US" sz="1600" b="1" dirty="0">
                <a:solidFill>
                  <a:srgbClr val="EEECE1"/>
                </a:solidFill>
                <a:latin typeface="微軟正黑體" pitchFamily="34" charset="-120"/>
                <a:ea typeface="微軟正黑體" pitchFamily="34" charset="-120"/>
                <a:cs typeface="新細明體" pitchFamily="18" charset="-120"/>
              </a:rPr>
              <a:t>      </a:t>
            </a:r>
            <a:r>
              <a:rPr kumimoji="1" lang="en-US" altLang="zh-TW" sz="1600" b="1" dirty="0">
                <a:solidFill>
                  <a:srgbClr val="EEECE1"/>
                </a:solidFill>
                <a:latin typeface="微軟正黑體" pitchFamily="34" charset="-120"/>
                <a:ea typeface="微軟正黑體" pitchFamily="34" charset="-120"/>
                <a:cs typeface="新細明體" pitchFamily="18" charset="-120"/>
              </a:rPr>
              <a:t>(</a:t>
            </a:r>
            <a:r>
              <a:rPr kumimoji="1" lang="zh-TW" altLang="en-US" sz="1600" b="1" dirty="0">
                <a:solidFill>
                  <a:srgbClr val="EEECE1"/>
                </a:solidFill>
                <a:latin typeface="微軟正黑體" pitchFamily="34" charset="-120"/>
                <a:ea typeface="微軟正黑體" pitchFamily="34" charset="-120"/>
                <a:cs typeface="新細明體" pitchFamily="18" charset="-120"/>
              </a:rPr>
              <a:t>轄區：花東</a:t>
            </a:r>
            <a:r>
              <a:rPr kumimoji="1" lang="en-US" altLang="zh-TW" sz="1600" b="1" dirty="0">
                <a:solidFill>
                  <a:srgbClr val="EEECE1"/>
                </a:solidFill>
                <a:latin typeface="微軟正黑體" pitchFamily="34" charset="-120"/>
                <a:ea typeface="微軟正黑體" pitchFamily="34" charset="-120"/>
                <a:cs typeface="新細明體" pitchFamily="18" charset="-120"/>
              </a:rPr>
              <a:t>)</a:t>
            </a:r>
            <a:r>
              <a:rPr kumimoji="1" lang="zh-TW" altLang="en-US" sz="1600" b="1" dirty="0">
                <a:solidFill>
                  <a:srgbClr val="EEECE1"/>
                </a:solidFill>
                <a:latin typeface="微軟正黑體" pitchFamily="34" charset="-120"/>
                <a:ea typeface="微軟正黑體" pitchFamily="34" charset="-120"/>
                <a:cs typeface="新細明體" pitchFamily="18" charset="-120"/>
              </a:rPr>
              <a:t>          </a:t>
            </a:r>
            <a:r>
              <a:rPr kumimoji="1" lang="en-US" altLang="zh-TW" sz="1600" b="1" dirty="0">
                <a:solidFill>
                  <a:srgbClr val="EEECE1"/>
                </a:solidFill>
                <a:latin typeface="微軟正黑體" pitchFamily="34" charset="-120"/>
                <a:ea typeface="微軟正黑體" pitchFamily="34" charset="-120"/>
                <a:cs typeface="新細明體" pitchFamily="18" charset="-120"/>
              </a:rPr>
              <a:t>(</a:t>
            </a:r>
            <a:r>
              <a:rPr kumimoji="1" lang="zh-TW" altLang="en-US" sz="1600" b="1" dirty="0">
                <a:solidFill>
                  <a:srgbClr val="EEECE1"/>
                </a:solidFill>
                <a:latin typeface="微軟正黑體" pitchFamily="34" charset="-120"/>
                <a:ea typeface="微軟正黑體" pitchFamily="34" charset="-120"/>
                <a:cs typeface="新細明體" pitchFamily="18" charset="-120"/>
              </a:rPr>
              <a:t>西部新竹以南</a:t>
            </a:r>
            <a:r>
              <a:rPr kumimoji="1" lang="en-US" altLang="zh-TW" sz="1600" b="1" dirty="0">
                <a:solidFill>
                  <a:srgbClr val="EEECE1"/>
                </a:solidFill>
                <a:latin typeface="微軟正黑體" pitchFamily="34" charset="-120"/>
                <a:ea typeface="微軟正黑體" pitchFamily="34" charset="-120"/>
                <a:cs typeface="新細明體" pitchFamily="18" charset="-120"/>
              </a:rPr>
              <a:t>)</a:t>
            </a:r>
          </a:p>
        </p:txBody>
      </p:sp>
      <p:sp>
        <p:nvSpPr>
          <p:cNvPr id="65" name="Rectangle 3"/>
          <p:cNvSpPr>
            <a:spLocks noChangeArrowheads="1"/>
          </p:cNvSpPr>
          <p:nvPr/>
        </p:nvSpPr>
        <p:spPr bwMode="auto">
          <a:xfrm>
            <a:off x="4108680" y="4801320"/>
            <a:ext cx="4358943" cy="1540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fontAlgn="base">
              <a:lnSpc>
                <a:spcPts val="23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礦場安全監督及礦害預防業務。</a:t>
            </a:r>
            <a:endParaRPr kumimoji="1" lang="en-US" altLang="zh-TW" sz="1600" b="1" dirty="0">
              <a:latin typeface="微軟正黑體" pitchFamily="34" charset="-120"/>
              <a:ea typeface="微軟正黑體" pitchFamily="34" charset="-120"/>
              <a:cs typeface="Times New Roman" pitchFamily="18" charset="0"/>
              <a:sym typeface="Wingdings"/>
            </a:endParaRPr>
          </a:p>
          <a:p>
            <a:pPr marL="342900" indent="-342900" fontAlgn="base">
              <a:lnSpc>
                <a:spcPts val="23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違反礦場安全法事件之督導改善。</a:t>
            </a:r>
            <a:endParaRPr kumimoji="1" lang="en-US" altLang="zh-TW" sz="1600" b="1" dirty="0">
              <a:latin typeface="微軟正黑體" pitchFamily="34" charset="-120"/>
              <a:ea typeface="微軟正黑體" pitchFamily="34" charset="-120"/>
              <a:cs typeface="Times New Roman" pitchFamily="18" charset="0"/>
              <a:sym typeface="Wingdings"/>
            </a:endParaRPr>
          </a:p>
          <a:p>
            <a:pPr marL="342900" indent="-342900" fontAlgn="base">
              <a:lnSpc>
                <a:spcPts val="23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礦場緊急應變體系及整備措施之督導。</a:t>
            </a:r>
            <a:endParaRPr kumimoji="1" lang="en-US" altLang="zh-TW" sz="1600" b="1" dirty="0">
              <a:latin typeface="微軟正黑體" pitchFamily="34" charset="-120"/>
              <a:ea typeface="微軟正黑體" pitchFamily="34" charset="-120"/>
              <a:cs typeface="Times New Roman" pitchFamily="18" charset="0"/>
              <a:sym typeface="Wingdings"/>
            </a:endParaRPr>
          </a:p>
          <a:p>
            <a:pPr marL="342900" indent="-342900" fontAlgn="base">
              <a:lnSpc>
                <a:spcPts val="23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礦場災變之督導救助及處置。</a:t>
            </a:r>
            <a:endParaRPr kumimoji="1" lang="en-US" altLang="zh-TW" sz="1600" b="1" dirty="0">
              <a:latin typeface="微軟正黑體" pitchFamily="34" charset="-120"/>
              <a:ea typeface="微軟正黑體" pitchFamily="34" charset="-120"/>
              <a:cs typeface="Times New Roman" pitchFamily="18" charset="0"/>
              <a:sym typeface="Wingdings"/>
            </a:endParaRPr>
          </a:p>
          <a:p>
            <a:pPr marL="342900" indent="-342900" fontAlgn="base">
              <a:lnSpc>
                <a:spcPts val="2300"/>
              </a:lnSpc>
              <a:spcBef>
                <a:spcPct val="0"/>
              </a:spcBef>
              <a:spcAft>
                <a:spcPct val="0"/>
              </a:spcAft>
              <a:buFont typeface="+mj-lt"/>
              <a:buAutoNum type="arabicPeriod"/>
              <a:defRPr/>
            </a:pPr>
            <a:r>
              <a:rPr kumimoji="1" lang="zh-TW" altLang="en-US" sz="1600" b="1" dirty="0">
                <a:latin typeface="微軟正黑體" pitchFamily="34" charset="-120"/>
                <a:ea typeface="微軟正黑體" pitchFamily="34" charset="-120"/>
                <a:cs typeface="Times New Roman" pitchFamily="18" charset="0"/>
                <a:sym typeface="Wingdings"/>
              </a:rPr>
              <a:t>礦業文化資產保存之執行。</a:t>
            </a:r>
            <a:endParaRPr kumimoji="1" lang="zh-TW" altLang="en-US" sz="1600" b="1" dirty="0">
              <a:latin typeface="微軟正黑體" pitchFamily="34" charset="-120"/>
              <a:ea typeface="微軟正黑體" pitchFamily="34" charset="-120"/>
              <a:cs typeface="新細明體" pitchFamily="18" charset="-120"/>
            </a:endParaRPr>
          </a:p>
        </p:txBody>
      </p:sp>
      <p:pic>
        <p:nvPicPr>
          <p:cNvPr id="34" name="圖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5833" y="3485561"/>
            <a:ext cx="454388" cy="454388"/>
          </a:xfrm>
          <a:prstGeom prst="rect">
            <a:avLst/>
          </a:prstGeom>
        </p:spPr>
      </p:pic>
      <p:pic>
        <p:nvPicPr>
          <p:cNvPr id="39" name="圖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028" y="2774974"/>
            <a:ext cx="454388" cy="454388"/>
          </a:xfrm>
          <a:prstGeom prst="rect">
            <a:avLst/>
          </a:prstGeom>
        </p:spPr>
      </p:pic>
      <p:sp>
        <p:nvSpPr>
          <p:cNvPr id="31" name="投影片編號版面配置區 3"/>
          <p:cNvSpPr txBox="1">
            <a:spLocks/>
          </p:cNvSpPr>
          <p:nvPr/>
        </p:nvSpPr>
        <p:spPr>
          <a:xfrm>
            <a:off x="9622445" y="6388761"/>
            <a:ext cx="85725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E6763D-54F0-46B5-803F-773469BD97B5}" type="slidenum">
              <a:rPr lang="zh-TW" altLang="en-US"/>
              <a:pPr/>
              <a:t>6</a:t>
            </a:fld>
            <a:endParaRPr lang="zh-TW" altLang="en-US" dirty="0"/>
          </a:p>
        </p:txBody>
      </p:sp>
      <p:grpSp>
        <p:nvGrpSpPr>
          <p:cNvPr id="3" name="群組 2"/>
          <p:cNvGrpSpPr/>
          <p:nvPr/>
        </p:nvGrpSpPr>
        <p:grpSpPr>
          <a:xfrm>
            <a:off x="7640370" y="1054982"/>
            <a:ext cx="4014777" cy="859831"/>
            <a:chOff x="7253002" y="1049398"/>
            <a:chExt cx="4014777" cy="859831"/>
          </a:xfrm>
        </p:grpSpPr>
        <p:sp>
          <p:nvSpPr>
            <p:cNvPr id="35" name="圓角矩形 34"/>
            <p:cNvSpPr/>
            <p:nvPr/>
          </p:nvSpPr>
          <p:spPr>
            <a:xfrm>
              <a:off x="7253002" y="1117146"/>
              <a:ext cx="3418202" cy="714137"/>
            </a:xfrm>
            <a:prstGeom prst="roundRect">
              <a:avLst>
                <a:gd name="adj" fmla="val 3379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defRPr/>
              </a:pPr>
              <a:endParaRPr lang="zh-TW" altLang="en-US">
                <a:solidFill>
                  <a:prstClr val="white"/>
                </a:solidFill>
                <a:latin typeface="Calibri"/>
                <a:ea typeface="新細明體" panose="02020500000000000000" pitchFamily="18" charset="-120"/>
              </a:endParaRPr>
            </a:p>
          </p:txBody>
        </p:sp>
        <p:sp>
          <p:nvSpPr>
            <p:cNvPr id="38" name="矩形 37"/>
            <p:cNvSpPr/>
            <p:nvPr/>
          </p:nvSpPr>
          <p:spPr>
            <a:xfrm>
              <a:off x="8241236" y="1250862"/>
              <a:ext cx="3026543" cy="523220"/>
            </a:xfrm>
            <a:prstGeom prst="rect">
              <a:avLst/>
            </a:prstGeom>
          </p:spPr>
          <p:txBody>
            <a:bodyPr wrap="square">
              <a:spAutoFit/>
            </a:bodyPr>
            <a:lstStyle/>
            <a:p>
              <a:pPr fontAlgn="base">
                <a:spcBef>
                  <a:spcPct val="0"/>
                </a:spcBef>
                <a:spcAft>
                  <a:spcPct val="0"/>
                </a:spcAft>
                <a:defRPr/>
              </a:pPr>
              <a:r>
                <a:rPr kumimoji="1" lang="zh-TW" altLang="en-US" sz="2800" b="1" dirty="0">
                  <a:solidFill>
                    <a:srgbClr val="EEECE1"/>
                  </a:solidFill>
                  <a:latin typeface="微軟正黑體" pitchFamily="34" charset="-120"/>
                  <a:ea typeface="微軟正黑體" pitchFamily="34" charset="-120"/>
                  <a:cs typeface="新細明體" pitchFamily="18" charset="-120"/>
                </a:rPr>
                <a:t>保安監督科</a:t>
              </a:r>
              <a:endParaRPr kumimoji="1" lang="zh-TW" altLang="zh-TW" sz="2800" b="1" dirty="0">
                <a:solidFill>
                  <a:srgbClr val="EEECE1"/>
                </a:solidFill>
                <a:latin typeface="微軟正黑體" pitchFamily="34" charset="-120"/>
                <a:ea typeface="微軟正黑體" pitchFamily="34" charset="-120"/>
                <a:cs typeface="新細明體" pitchFamily="18" charset="-120"/>
              </a:endParaRPr>
            </a:p>
          </p:txBody>
        </p:sp>
        <p:pic>
          <p:nvPicPr>
            <p:cNvPr id="40" name="圖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283" y="1049398"/>
              <a:ext cx="859831" cy="859831"/>
            </a:xfrm>
            <a:prstGeom prst="rect">
              <a:avLst/>
            </a:prstGeom>
          </p:spPr>
        </p:pic>
      </p:grpSp>
      <p:sp>
        <p:nvSpPr>
          <p:cNvPr id="41" name="矩形 40">
            <a:extLst>
              <a:ext uri="{FF2B5EF4-FFF2-40B4-BE49-F238E27FC236}">
                <a16:creationId xmlns:a16="http://schemas.microsoft.com/office/drawing/2014/main" id="{A71D3279-DBA9-4DCD-9FFC-21C86610EC21}"/>
              </a:ext>
            </a:extLst>
          </p:cNvPr>
          <p:cNvSpPr/>
          <p:nvPr/>
        </p:nvSpPr>
        <p:spPr>
          <a:xfrm>
            <a:off x="3305175" y="148503"/>
            <a:ext cx="6457950" cy="707886"/>
          </a:xfrm>
          <a:prstGeom prst="rect">
            <a:avLst/>
          </a:prstGeom>
        </p:spPr>
        <p:txBody>
          <a:bodyPr wrap="square">
            <a:spAutoFit/>
          </a:bodyPr>
          <a:lstStyle/>
          <a:p>
            <a:pPr>
              <a:defRPr/>
            </a:pP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貳、</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礦場保安組業務職掌</a:t>
            </a:r>
          </a:p>
        </p:txBody>
      </p:sp>
    </p:spTree>
    <p:extLst>
      <p:ext uri="{BB962C8B-B14F-4D97-AF65-F5344CB8AC3E}">
        <p14:creationId xmlns:p14="http://schemas.microsoft.com/office/powerpoint/2010/main" val="3604901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4E6763D-54F0-46B5-803F-773469BD97B5}" type="slidenum">
              <a:rPr lang="zh-TW" altLang="en-US" smtClean="0"/>
              <a:pPr/>
              <a:t>7</a:t>
            </a:fld>
            <a:endParaRPr lang="zh-TW" altLang="en-US" dirty="0"/>
          </a:p>
        </p:txBody>
      </p:sp>
      <p:sp>
        <p:nvSpPr>
          <p:cNvPr id="206" name="矩形 205"/>
          <p:cNvSpPr/>
          <p:nvPr/>
        </p:nvSpPr>
        <p:spPr>
          <a:xfrm>
            <a:off x="1379030" y="1739283"/>
            <a:ext cx="4214209" cy="2862322"/>
          </a:xfrm>
          <a:prstGeom prst="rect">
            <a:avLst/>
          </a:prstGeom>
        </p:spPr>
        <p:txBody>
          <a:bodyPr wrap="square">
            <a:spAutoFit/>
          </a:bodyPr>
          <a:lstStyle/>
          <a:p>
            <a:pPr algn="just">
              <a:lnSpc>
                <a:spcPct val="150000"/>
              </a:lnSpc>
            </a:pPr>
            <a:r>
              <a:rPr lang="zh-TW" altLang="en-US" sz="2400" dirty="0" smtClean="0">
                <a:latin typeface="微軟正黑體" panose="020B0604030504040204" pitchFamily="34" charset="-120"/>
                <a:ea typeface="微軟正黑體" panose="020B0604030504040204" pitchFamily="34" charset="-120"/>
                <a:cs typeface="Arial" panose="020B0604020202020204" pitchFamily="34" charset="0"/>
              </a:rPr>
              <a:t>於礦場集中</a:t>
            </a: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處設置</a:t>
            </a:r>
            <a:r>
              <a:rPr lang="zh-TW" altLang="en-US" sz="24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西區保安科、北區保安科及東區保安科等</a:t>
            </a:r>
            <a:r>
              <a:rPr lang="en-US" altLang="zh-TW" sz="24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3</a:t>
            </a:r>
            <a:r>
              <a:rPr lang="zh-TW" altLang="en-US" sz="24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科</a:t>
            </a:r>
            <a:r>
              <a:rPr lang="zh-TW" altLang="en-US" sz="2400" dirty="0" smtClean="0">
                <a:latin typeface="微軟正黑體" panose="020B0604030504040204" pitchFamily="34" charset="-120"/>
                <a:cs typeface="Arial" panose="020B0604020202020204" pitchFamily="34" charset="0"/>
              </a:rPr>
              <a:t>就近辦理礦場</a:t>
            </a:r>
            <a:r>
              <a:rPr lang="zh-TW" altLang="en-US" sz="2400" dirty="0">
                <a:latin typeface="微軟正黑體" panose="020B0604030504040204" pitchFamily="34" charset="-120"/>
                <a:cs typeface="Arial" panose="020B0604020202020204" pitchFamily="34" charset="0"/>
              </a:rPr>
              <a:t>安全監督及礦害預防業務、</a:t>
            </a: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災變救護</a:t>
            </a:r>
            <a:r>
              <a:rPr lang="zh-TW" altLang="en-US" sz="2400" dirty="0">
                <a:latin typeface="微軟正黑體" panose="020B0604030504040204" pitchFamily="34" charset="-120"/>
                <a:cs typeface="Arial" panose="020B0604020202020204" pitchFamily="34" charset="0"/>
              </a:rPr>
              <a:t>及礦業文化資產保存之執行</a:t>
            </a: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等。</a:t>
            </a:r>
            <a:endParaRPr lang="zh-TW" altLang="en-US" sz="2400"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6599158" y="1216393"/>
            <a:ext cx="4868942" cy="4838303"/>
            <a:chOff x="4953403" y="2391618"/>
            <a:chExt cx="4180444" cy="4270463"/>
          </a:xfrm>
        </p:grpSpPr>
        <p:pic>
          <p:nvPicPr>
            <p:cNvPr id="50" name="Picture 2" descr="東海海域邊界及礦區"/>
            <p:cNvPicPr>
              <a:picLocks noChangeAspect="1" noChangeArrowheads="1"/>
            </p:cNvPicPr>
            <p:nvPr/>
          </p:nvPicPr>
          <p:blipFill>
            <a:blip r:embed="rId3" cstate="print"/>
            <a:srcRect/>
            <a:stretch>
              <a:fillRect/>
            </a:stretch>
          </p:blipFill>
          <p:spPr bwMode="auto">
            <a:xfrm>
              <a:off x="5259007" y="2705691"/>
              <a:ext cx="936320" cy="1067120"/>
            </a:xfrm>
            <a:prstGeom prst="rect">
              <a:avLst/>
            </a:prstGeom>
            <a:noFill/>
            <a:ln w="9525">
              <a:noFill/>
              <a:miter lim="800000"/>
              <a:headEnd/>
              <a:tailEnd/>
            </a:ln>
          </p:spPr>
        </p:pic>
        <p:grpSp>
          <p:nvGrpSpPr>
            <p:cNvPr id="257" name="群組 256"/>
            <p:cNvGrpSpPr/>
            <p:nvPr/>
          </p:nvGrpSpPr>
          <p:grpSpPr>
            <a:xfrm>
              <a:off x="4953403" y="2391618"/>
              <a:ext cx="4180444" cy="4270463"/>
              <a:chOff x="1590602" y="1579627"/>
              <a:chExt cx="5725743" cy="5312069"/>
            </a:xfrm>
          </p:grpSpPr>
          <p:grpSp>
            <p:nvGrpSpPr>
              <p:cNvPr id="258" name="群組 257"/>
              <p:cNvGrpSpPr/>
              <p:nvPr/>
            </p:nvGrpSpPr>
            <p:grpSpPr>
              <a:xfrm>
                <a:off x="1590602" y="1579627"/>
                <a:ext cx="5725743" cy="5312069"/>
                <a:chOff x="2313789" y="593095"/>
                <a:chExt cx="6174306" cy="5806613"/>
              </a:xfrm>
            </p:grpSpPr>
            <p:sp>
              <p:nvSpPr>
                <p:cNvPr id="264" name="Freeform 9">
                  <a:extLst>
                    <a:ext uri="{FF2B5EF4-FFF2-40B4-BE49-F238E27FC236}">
                      <a16:creationId xmlns:a16="http://schemas.microsoft.com/office/drawing/2014/main" id="{15995152-856B-4694-8046-99C277EDA8F3}"/>
                    </a:ext>
                  </a:extLst>
                </p:cNvPr>
                <p:cNvSpPr>
                  <a:spLocks/>
                </p:cNvSpPr>
                <p:nvPr/>
              </p:nvSpPr>
              <p:spPr bwMode="auto">
                <a:xfrm>
                  <a:off x="5072178" y="2912447"/>
                  <a:ext cx="1023342" cy="1694697"/>
                </a:xfrm>
                <a:custGeom>
                  <a:avLst/>
                  <a:gdLst/>
                  <a:ahLst/>
                  <a:cxnLst>
                    <a:cxn ang="0">
                      <a:pos x="255" y="4324"/>
                    </a:cxn>
                    <a:cxn ang="0">
                      <a:pos x="807" y="4669"/>
                    </a:cxn>
                    <a:cxn ang="0">
                      <a:pos x="909" y="4652"/>
                    </a:cxn>
                    <a:cxn ang="0">
                      <a:pos x="1305" y="4933"/>
                    </a:cxn>
                    <a:cxn ang="0">
                      <a:pos x="1455" y="4918"/>
                    </a:cxn>
                    <a:cxn ang="0">
                      <a:pos x="1785" y="3916"/>
                    </a:cxn>
                    <a:cxn ang="0">
                      <a:pos x="1736" y="3757"/>
                    </a:cxn>
                    <a:cxn ang="0">
                      <a:pos x="1992" y="3614"/>
                    </a:cxn>
                    <a:cxn ang="0">
                      <a:pos x="2169" y="3694"/>
                    </a:cxn>
                    <a:cxn ang="0">
                      <a:pos x="2203" y="3566"/>
                    </a:cxn>
                    <a:cxn ang="0">
                      <a:pos x="2112" y="3392"/>
                    </a:cxn>
                    <a:cxn ang="0">
                      <a:pos x="2213" y="3191"/>
                    </a:cxn>
                    <a:cxn ang="0">
                      <a:pos x="2423" y="1728"/>
                    </a:cxn>
                    <a:cxn ang="0">
                      <a:pos x="2551" y="1399"/>
                    </a:cxn>
                    <a:cxn ang="0">
                      <a:pos x="2523" y="1143"/>
                    </a:cxn>
                    <a:cxn ang="0">
                      <a:pos x="2633" y="805"/>
                    </a:cxn>
                    <a:cxn ang="0">
                      <a:pos x="2587" y="595"/>
                    </a:cxn>
                    <a:cxn ang="0">
                      <a:pos x="2981" y="311"/>
                    </a:cxn>
                    <a:cxn ang="0">
                      <a:pos x="2981" y="101"/>
                    </a:cxn>
                    <a:cxn ang="0">
                      <a:pos x="2423" y="19"/>
                    </a:cxn>
                    <a:cxn ang="0">
                      <a:pos x="2249" y="147"/>
                    </a:cxn>
                    <a:cxn ang="0">
                      <a:pos x="1947" y="101"/>
                    </a:cxn>
                    <a:cxn ang="0">
                      <a:pos x="1847" y="55"/>
                    </a:cxn>
                    <a:cxn ang="0">
                      <a:pos x="1582" y="0"/>
                    </a:cxn>
                    <a:cxn ang="0">
                      <a:pos x="1234" y="394"/>
                    </a:cxn>
                    <a:cxn ang="0">
                      <a:pos x="1243" y="640"/>
                    </a:cxn>
                    <a:cxn ang="0">
                      <a:pos x="1307" y="878"/>
                    </a:cxn>
                    <a:cxn ang="0">
                      <a:pos x="1156" y="971"/>
                    </a:cxn>
                    <a:cxn ang="0">
                      <a:pos x="1207" y="1107"/>
                    </a:cxn>
                    <a:cxn ang="0">
                      <a:pos x="1106" y="1244"/>
                    </a:cxn>
                    <a:cxn ang="0">
                      <a:pos x="951" y="1472"/>
                    </a:cxn>
                    <a:cxn ang="0">
                      <a:pos x="987" y="1582"/>
                    </a:cxn>
                    <a:cxn ang="0">
                      <a:pos x="1015" y="1655"/>
                    </a:cxn>
                    <a:cxn ang="0">
                      <a:pos x="969" y="2085"/>
                    </a:cxn>
                    <a:cxn ang="0">
                      <a:pos x="786" y="2414"/>
                    </a:cxn>
                    <a:cxn ang="0">
                      <a:pos x="960" y="2560"/>
                    </a:cxn>
                    <a:cxn ang="0">
                      <a:pos x="832" y="3118"/>
                    </a:cxn>
                    <a:cxn ang="0">
                      <a:pos x="649" y="3228"/>
                    </a:cxn>
                    <a:cxn ang="0">
                      <a:pos x="631" y="3411"/>
                    </a:cxn>
                    <a:cxn ang="0">
                      <a:pos x="366" y="3484"/>
                    </a:cxn>
                    <a:cxn ang="0">
                      <a:pos x="183" y="3767"/>
                    </a:cxn>
                    <a:cxn ang="0">
                      <a:pos x="229" y="3895"/>
                    </a:cxn>
                    <a:cxn ang="0">
                      <a:pos x="0" y="3941"/>
                    </a:cxn>
                    <a:cxn ang="0">
                      <a:pos x="27" y="4087"/>
                    </a:cxn>
                    <a:cxn ang="0">
                      <a:pos x="240" y="4121"/>
                    </a:cxn>
                    <a:cxn ang="0">
                      <a:pos x="255" y="4324"/>
                    </a:cxn>
                  </a:cxnLst>
                  <a:rect l="0" t="0" r="r" b="b"/>
                  <a:pathLst>
                    <a:path w="2981" h="4933">
                      <a:moveTo>
                        <a:pt x="255" y="4324"/>
                      </a:moveTo>
                      <a:lnTo>
                        <a:pt x="807" y="4669"/>
                      </a:lnTo>
                      <a:lnTo>
                        <a:pt x="909" y="4652"/>
                      </a:lnTo>
                      <a:lnTo>
                        <a:pt x="1305" y="4933"/>
                      </a:lnTo>
                      <a:lnTo>
                        <a:pt x="1455" y="4918"/>
                      </a:lnTo>
                      <a:lnTo>
                        <a:pt x="1785" y="3916"/>
                      </a:lnTo>
                      <a:lnTo>
                        <a:pt x="1736" y="3757"/>
                      </a:lnTo>
                      <a:lnTo>
                        <a:pt x="1992" y="3614"/>
                      </a:lnTo>
                      <a:lnTo>
                        <a:pt x="2169" y="3694"/>
                      </a:lnTo>
                      <a:lnTo>
                        <a:pt x="2203" y="3566"/>
                      </a:lnTo>
                      <a:lnTo>
                        <a:pt x="2112" y="3392"/>
                      </a:lnTo>
                      <a:lnTo>
                        <a:pt x="2213" y="3191"/>
                      </a:lnTo>
                      <a:lnTo>
                        <a:pt x="2423" y="1728"/>
                      </a:lnTo>
                      <a:lnTo>
                        <a:pt x="2551" y="1399"/>
                      </a:lnTo>
                      <a:lnTo>
                        <a:pt x="2523" y="1143"/>
                      </a:lnTo>
                      <a:lnTo>
                        <a:pt x="2633" y="805"/>
                      </a:lnTo>
                      <a:lnTo>
                        <a:pt x="2587" y="595"/>
                      </a:lnTo>
                      <a:lnTo>
                        <a:pt x="2981" y="311"/>
                      </a:lnTo>
                      <a:lnTo>
                        <a:pt x="2981" y="101"/>
                      </a:lnTo>
                      <a:lnTo>
                        <a:pt x="2423" y="19"/>
                      </a:lnTo>
                      <a:lnTo>
                        <a:pt x="2249" y="147"/>
                      </a:lnTo>
                      <a:lnTo>
                        <a:pt x="1947" y="101"/>
                      </a:lnTo>
                      <a:lnTo>
                        <a:pt x="1847" y="55"/>
                      </a:lnTo>
                      <a:lnTo>
                        <a:pt x="1582" y="0"/>
                      </a:lnTo>
                      <a:lnTo>
                        <a:pt x="1234" y="394"/>
                      </a:lnTo>
                      <a:lnTo>
                        <a:pt x="1243" y="640"/>
                      </a:lnTo>
                      <a:lnTo>
                        <a:pt x="1307" y="878"/>
                      </a:lnTo>
                      <a:lnTo>
                        <a:pt x="1156" y="971"/>
                      </a:lnTo>
                      <a:lnTo>
                        <a:pt x="1207" y="1107"/>
                      </a:lnTo>
                      <a:lnTo>
                        <a:pt x="1106" y="1244"/>
                      </a:lnTo>
                      <a:lnTo>
                        <a:pt x="951" y="1472"/>
                      </a:lnTo>
                      <a:lnTo>
                        <a:pt x="987" y="1582"/>
                      </a:lnTo>
                      <a:lnTo>
                        <a:pt x="1015" y="1655"/>
                      </a:lnTo>
                      <a:lnTo>
                        <a:pt x="969" y="2085"/>
                      </a:lnTo>
                      <a:lnTo>
                        <a:pt x="786" y="2414"/>
                      </a:lnTo>
                      <a:lnTo>
                        <a:pt x="960" y="2560"/>
                      </a:lnTo>
                      <a:lnTo>
                        <a:pt x="832" y="3118"/>
                      </a:lnTo>
                      <a:lnTo>
                        <a:pt x="649" y="3228"/>
                      </a:lnTo>
                      <a:lnTo>
                        <a:pt x="631" y="3411"/>
                      </a:lnTo>
                      <a:lnTo>
                        <a:pt x="366" y="3484"/>
                      </a:lnTo>
                      <a:lnTo>
                        <a:pt x="183" y="3767"/>
                      </a:lnTo>
                      <a:lnTo>
                        <a:pt x="229" y="3895"/>
                      </a:lnTo>
                      <a:lnTo>
                        <a:pt x="0" y="3941"/>
                      </a:lnTo>
                      <a:lnTo>
                        <a:pt x="27" y="4087"/>
                      </a:lnTo>
                      <a:lnTo>
                        <a:pt x="240" y="4121"/>
                      </a:lnTo>
                      <a:lnTo>
                        <a:pt x="255" y="4324"/>
                      </a:lnTo>
                      <a:close/>
                    </a:path>
                  </a:pathLst>
                </a:custGeom>
                <a:solidFill>
                  <a:srgbClr val="00B0F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65" name="Freeform 10">
                  <a:extLst>
                    <a:ext uri="{FF2B5EF4-FFF2-40B4-BE49-F238E27FC236}">
                      <a16:creationId xmlns:a16="http://schemas.microsoft.com/office/drawing/2014/main" id="{3ED69125-7D5E-40CA-B34D-D35769843E6E}"/>
                    </a:ext>
                  </a:extLst>
                </p:cNvPr>
                <p:cNvSpPr>
                  <a:spLocks/>
                </p:cNvSpPr>
                <p:nvPr/>
              </p:nvSpPr>
              <p:spPr bwMode="auto">
                <a:xfrm>
                  <a:off x="3962986" y="4207078"/>
                  <a:ext cx="1196761" cy="1435426"/>
                </a:xfrm>
                <a:custGeom>
                  <a:avLst/>
                  <a:gdLst/>
                  <a:ahLst/>
                  <a:cxnLst>
                    <a:cxn ang="0">
                      <a:pos x="0" y="2506"/>
                    </a:cxn>
                    <a:cxn ang="0">
                      <a:pos x="360" y="3160"/>
                    </a:cxn>
                    <a:cxn ang="0">
                      <a:pos x="438" y="3235"/>
                    </a:cxn>
                    <a:cxn ang="0">
                      <a:pos x="462" y="3286"/>
                    </a:cxn>
                    <a:cxn ang="0">
                      <a:pos x="456" y="3330"/>
                    </a:cxn>
                    <a:cxn ang="0">
                      <a:pos x="428" y="3352"/>
                    </a:cxn>
                    <a:cxn ang="0">
                      <a:pos x="402" y="3406"/>
                    </a:cxn>
                    <a:cxn ang="0">
                      <a:pos x="480" y="3484"/>
                    </a:cxn>
                    <a:cxn ang="0">
                      <a:pos x="468" y="3567"/>
                    </a:cxn>
                    <a:cxn ang="0">
                      <a:pos x="528" y="3666"/>
                    </a:cxn>
                    <a:cxn ang="0">
                      <a:pos x="593" y="3750"/>
                    </a:cxn>
                    <a:cxn ang="0">
                      <a:pos x="623" y="3828"/>
                    </a:cxn>
                    <a:cxn ang="0">
                      <a:pos x="786" y="3963"/>
                    </a:cxn>
                    <a:cxn ang="0">
                      <a:pos x="786" y="4026"/>
                    </a:cxn>
                    <a:cxn ang="0">
                      <a:pos x="882" y="4060"/>
                    </a:cxn>
                    <a:cxn ang="0">
                      <a:pos x="1068" y="4180"/>
                    </a:cxn>
                    <a:cxn ang="0">
                      <a:pos x="1203" y="3852"/>
                    </a:cxn>
                    <a:cxn ang="0">
                      <a:pos x="1220" y="3619"/>
                    </a:cxn>
                    <a:cxn ang="0">
                      <a:pos x="1149" y="3484"/>
                    </a:cxn>
                    <a:cxn ang="0">
                      <a:pos x="1139" y="2748"/>
                    </a:cxn>
                    <a:cxn ang="0">
                      <a:pos x="1244" y="2659"/>
                    </a:cxn>
                    <a:cxn ang="0">
                      <a:pos x="1526" y="2676"/>
                    </a:cxn>
                    <a:cxn ang="0">
                      <a:pos x="1739" y="2404"/>
                    </a:cxn>
                    <a:cxn ang="0">
                      <a:pos x="1899" y="2421"/>
                    </a:cxn>
                    <a:cxn ang="0">
                      <a:pos x="2036" y="2358"/>
                    </a:cxn>
                    <a:cxn ang="0">
                      <a:pos x="2142" y="2476"/>
                    </a:cxn>
                    <a:cxn ang="0">
                      <a:pos x="2330" y="2428"/>
                    </a:cxn>
                    <a:cxn ang="0">
                      <a:pos x="2510" y="2515"/>
                    </a:cxn>
                    <a:cxn ang="0">
                      <a:pos x="2676" y="2371"/>
                    </a:cxn>
                    <a:cxn ang="0">
                      <a:pos x="2880" y="2427"/>
                    </a:cxn>
                    <a:cxn ang="0">
                      <a:pos x="2756" y="2113"/>
                    </a:cxn>
                    <a:cxn ang="0">
                      <a:pos x="2741" y="1972"/>
                    </a:cxn>
                    <a:cxn ang="0">
                      <a:pos x="2868" y="1818"/>
                    </a:cxn>
                    <a:cxn ang="0">
                      <a:pos x="2924" y="1107"/>
                    </a:cxn>
                    <a:cxn ang="0">
                      <a:pos x="3140" y="732"/>
                    </a:cxn>
                    <a:cxn ang="0">
                      <a:pos x="3482" y="556"/>
                    </a:cxn>
                    <a:cxn ang="0">
                      <a:pos x="3467" y="352"/>
                    </a:cxn>
                    <a:cxn ang="0">
                      <a:pos x="3255" y="318"/>
                    </a:cxn>
                    <a:cxn ang="0">
                      <a:pos x="3228" y="172"/>
                    </a:cxn>
                    <a:cxn ang="0">
                      <a:pos x="3456" y="126"/>
                    </a:cxn>
                    <a:cxn ang="0">
                      <a:pos x="3410" y="0"/>
                    </a:cxn>
                    <a:cxn ang="0">
                      <a:pos x="2934" y="4"/>
                    </a:cxn>
                    <a:cxn ang="0">
                      <a:pos x="2544" y="358"/>
                    </a:cxn>
                    <a:cxn ang="0">
                      <a:pos x="2280" y="616"/>
                    </a:cxn>
                    <a:cxn ang="0">
                      <a:pos x="1944" y="832"/>
                    </a:cxn>
                    <a:cxn ang="0">
                      <a:pos x="1812" y="1084"/>
                    </a:cxn>
                    <a:cxn ang="0">
                      <a:pos x="1776" y="1264"/>
                    </a:cxn>
                    <a:cxn ang="0">
                      <a:pos x="1278" y="1852"/>
                    </a:cxn>
                    <a:cxn ang="0">
                      <a:pos x="1236" y="2014"/>
                    </a:cxn>
                    <a:cxn ang="0">
                      <a:pos x="1020" y="2116"/>
                    </a:cxn>
                    <a:cxn ang="0">
                      <a:pos x="966" y="2302"/>
                    </a:cxn>
                    <a:cxn ang="0">
                      <a:pos x="834" y="2320"/>
                    </a:cxn>
                    <a:cxn ang="0">
                      <a:pos x="792" y="2434"/>
                    </a:cxn>
                    <a:cxn ang="0">
                      <a:pos x="696" y="2446"/>
                    </a:cxn>
                    <a:cxn ang="0">
                      <a:pos x="606" y="2494"/>
                    </a:cxn>
                    <a:cxn ang="0">
                      <a:pos x="462" y="2488"/>
                    </a:cxn>
                    <a:cxn ang="0">
                      <a:pos x="96" y="2398"/>
                    </a:cxn>
                    <a:cxn ang="0">
                      <a:pos x="18" y="2416"/>
                    </a:cxn>
                    <a:cxn ang="0">
                      <a:pos x="0" y="2506"/>
                    </a:cxn>
                  </a:cxnLst>
                  <a:rect l="0" t="0" r="r" b="b"/>
                  <a:pathLst>
                    <a:path w="3482" h="4180">
                      <a:moveTo>
                        <a:pt x="0" y="2506"/>
                      </a:moveTo>
                      <a:lnTo>
                        <a:pt x="360" y="3160"/>
                      </a:lnTo>
                      <a:lnTo>
                        <a:pt x="438" y="3235"/>
                      </a:lnTo>
                      <a:lnTo>
                        <a:pt x="462" y="3286"/>
                      </a:lnTo>
                      <a:lnTo>
                        <a:pt x="456" y="3330"/>
                      </a:lnTo>
                      <a:lnTo>
                        <a:pt x="428" y="3352"/>
                      </a:lnTo>
                      <a:lnTo>
                        <a:pt x="402" y="3406"/>
                      </a:lnTo>
                      <a:lnTo>
                        <a:pt x="480" y="3484"/>
                      </a:lnTo>
                      <a:lnTo>
                        <a:pt x="468" y="3567"/>
                      </a:lnTo>
                      <a:lnTo>
                        <a:pt x="528" y="3666"/>
                      </a:lnTo>
                      <a:lnTo>
                        <a:pt x="593" y="3750"/>
                      </a:lnTo>
                      <a:lnTo>
                        <a:pt x="623" y="3828"/>
                      </a:lnTo>
                      <a:lnTo>
                        <a:pt x="786" y="3963"/>
                      </a:lnTo>
                      <a:lnTo>
                        <a:pt x="786" y="4026"/>
                      </a:lnTo>
                      <a:lnTo>
                        <a:pt x="882" y="4060"/>
                      </a:lnTo>
                      <a:lnTo>
                        <a:pt x="1068" y="4180"/>
                      </a:lnTo>
                      <a:lnTo>
                        <a:pt x="1203" y="3852"/>
                      </a:lnTo>
                      <a:lnTo>
                        <a:pt x="1220" y="3619"/>
                      </a:lnTo>
                      <a:lnTo>
                        <a:pt x="1149" y="3484"/>
                      </a:lnTo>
                      <a:lnTo>
                        <a:pt x="1139" y="2748"/>
                      </a:lnTo>
                      <a:lnTo>
                        <a:pt x="1244" y="2659"/>
                      </a:lnTo>
                      <a:lnTo>
                        <a:pt x="1526" y="2676"/>
                      </a:lnTo>
                      <a:lnTo>
                        <a:pt x="1739" y="2404"/>
                      </a:lnTo>
                      <a:lnTo>
                        <a:pt x="1899" y="2421"/>
                      </a:lnTo>
                      <a:lnTo>
                        <a:pt x="2036" y="2358"/>
                      </a:lnTo>
                      <a:lnTo>
                        <a:pt x="2142" y="2476"/>
                      </a:lnTo>
                      <a:lnTo>
                        <a:pt x="2330" y="2428"/>
                      </a:lnTo>
                      <a:lnTo>
                        <a:pt x="2510" y="2515"/>
                      </a:lnTo>
                      <a:lnTo>
                        <a:pt x="2676" y="2371"/>
                      </a:lnTo>
                      <a:lnTo>
                        <a:pt x="2880" y="2427"/>
                      </a:lnTo>
                      <a:lnTo>
                        <a:pt x="2756" y="2113"/>
                      </a:lnTo>
                      <a:lnTo>
                        <a:pt x="2741" y="1972"/>
                      </a:lnTo>
                      <a:lnTo>
                        <a:pt x="2868" y="1818"/>
                      </a:lnTo>
                      <a:lnTo>
                        <a:pt x="2924" y="1107"/>
                      </a:lnTo>
                      <a:lnTo>
                        <a:pt x="3140" y="732"/>
                      </a:lnTo>
                      <a:lnTo>
                        <a:pt x="3482" y="556"/>
                      </a:lnTo>
                      <a:lnTo>
                        <a:pt x="3467" y="352"/>
                      </a:lnTo>
                      <a:lnTo>
                        <a:pt x="3255" y="318"/>
                      </a:lnTo>
                      <a:lnTo>
                        <a:pt x="3228" y="172"/>
                      </a:lnTo>
                      <a:lnTo>
                        <a:pt x="3456" y="126"/>
                      </a:lnTo>
                      <a:lnTo>
                        <a:pt x="3410" y="0"/>
                      </a:lnTo>
                      <a:lnTo>
                        <a:pt x="2934" y="4"/>
                      </a:lnTo>
                      <a:lnTo>
                        <a:pt x="2544" y="358"/>
                      </a:lnTo>
                      <a:lnTo>
                        <a:pt x="2280" y="616"/>
                      </a:lnTo>
                      <a:lnTo>
                        <a:pt x="1944" y="832"/>
                      </a:lnTo>
                      <a:lnTo>
                        <a:pt x="1812" y="1084"/>
                      </a:lnTo>
                      <a:lnTo>
                        <a:pt x="1776" y="1264"/>
                      </a:lnTo>
                      <a:lnTo>
                        <a:pt x="1278" y="1852"/>
                      </a:lnTo>
                      <a:lnTo>
                        <a:pt x="1236" y="2014"/>
                      </a:lnTo>
                      <a:lnTo>
                        <a:pt x="1020" y="2116"/>
                      </a:lnTo>
                      <a:lnTo>
                        <a:pt x="966" y="2302"/>
                      </a:lnTo>
                      <a:lnTo>
                        <a:pt x="834" y="2320"/>
                      </a:lnTo>
                      <a:lnTo>
                        <a:pt x="792" y="2434"/>
                      </a:lnTo>
                      <a:lnTo>
                        <a:pt x="696" y="2446"/>
                      </a:lnTo>
                      <a:lnTo>
                        <a:pt x="606" y="2494"/>
                      </a:lnTo>
                      <a:lnTo>
                        <a:pt x="462" y="2488"/>
                      </a:lnTo>
                      <a:lnTo>
                        <a:pt x="96" y="2398"/>
                      </a:lnTo>
                      <a:lnTo>
                        <a:pt x="18" y="2416"/>
                      </a:lnTo>
                      <a:lnTo>
                        <a:pt x="0" y="2506"/>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66" name="Freeform 11">
                  <a:extLst>
                    <a:ext uri="{FF2B5EF4-FFF2-40B4-BE49-F238E27FC236}">
                      <a16:creationId xmlns:a16="http://schemas.microsoft.com/office/drawing/2014/main" id="{C81FD200-198A-4FE6-9AFD-236E917D2089}"/>
                    </a:ext>
                  </a:extLst>
                </p:cNvPr>
                <p:cNvSpPr>
                  <a:spLocks/>
                </p:cNvSpPr>
                <p:nvPr/>
              </p:nvSpPr>
              <p:spPr bwMode="auto">
                <a:xfrm>
                  <a:off x="3763810" y="4293618"/>
                  <a:ext cx="820734" cy="764073"/>
                </a:xfrm>
                <a:custGeom>
                  <a:avLst/>
                  <a:gdLst/>
                  <a:ahLst/>
                  <a:cxnLst>
                    <a:cxn ang="0">
                      <a:pos x="492" y="572"/>
                    </a:cxn>
                    <a:cxn ang="0">
                      <a:pos x="288" y="512"/>
                    </a:cxn>
                    <a:cxn ang="0">
                      <a:pos x="120" y="516"/>
                    </a:cxn>
                    <a:cxn ang="0">
                      <a:pos x="0" y="1204"/>
                    </a:cxn>
                    <a:cxn ang="0">
                      <a:pos x="48" y="1296"/>
                    </a:cxn>
                    <a:cxn ang="0">
                      <a:pos x="76" y="1668"/>
                    </a:cxn>
                    <a:cxn ang="0">
                      <a:pos x="161" y="1767"/>
                    </a:cxn>
                    <a:cxn ang="0">
                      <a:pos x="249" y="1802"/>
                    </a:cxn>
                    <a:cxn ang="0">
                      <a:pos x="296" y="1847"/>
                    </a:cxn>
                    <a:cxn ang="0">
                      <a:pos x="404" y="1986"/>
                    </a:cxn>
                    <a:cxn ang="0">
                      <a:pos x="513" y="2117"/>
                    </a:cxn>
                    <a:cxn ang="0">
                      <a:pos x="575" y="2223"/>
                    </a:cxn>
                    <a:cxn ang="0">
                      <a:pos x="593" y="2136"/>
                    </a:cxn>
                    <a:cxn ang="0">
                      <a:pos x="671" y="2117"/>
                    </a:cxn>
                    <a:cxn ang="0">
                      <a:pos x="1038" y="2208"/>
                    </a:cxn>
                    <a:cxn ang="0">
                      <a:pos x="1179" y="2214"/>
                    </a:cxn>
                    <a:cxn ang="0">
                      <a:pos x="1272" y="2166"/>
                    </a:cxn>
                    <a:cxn ang="0">
                      <a:pos x="1368" y="2154"/>
                    </a:cxn>
                    <a:cxn ang="0">
                      <a:pos x="1410" y="2039"/>
                    </a:cxn>
                    <a:cxn ang="0">
                      <a:pos x="1542" y="2021"/>
                    </a:cxn>
                    <a:cxn ang="0">
                      <a:pos x="1596" y="1835"/>
                    </a:cxn>
                    <a:cxn ang="0">
                      <a:pos x="1812" y="1733"/>
                    </a:cxn>
                    <a:cxn ang="0">
                      <a:pos x="1854" y="1572"/>
                    </a:cxn>
                    <a:cxn ang="0">
                      <a:pos x="2351" y="983"/>
                    </a:cxn>
                    <a:cxn ang="0">
                      <a:pos x="2388" y="808"/>
                    </a:cxn>
                    <a:cxn ang="0">
                      <a:pos x="2240" y="808"/>
                    </a:cxn>
                    <a:cxn ang="0">
                      <a:pos x="2172" y="728"/>
                    </a:cxn>
                    <a:cxn ang="0">
                      <a:pos x="2120" y="836"/>
                    </a:cxn>
                    <a:cxn ang="0">
                      <a:pos x="2036" y="836"/>
                    </a:cxn>
                    <a:cxn ang="0">
                      <a:pos x="1921" y="596"/>
                    </a:cxn>
                    <a:cxn ang="0">
                      <a:pos x="1856" y="440"/>
                    </a:cxn>
                    <a:cxn ang="0">
                      <a:pos x="1852" y="256"/>
                    </a:cxn>
                    <a:cxn ang="0">
                      <a:pos x="1688" y="144"/>
                    </a:cxn>
                    <a:cxn ang="0">
                      <a:pos x="1528" y="0"/>
                    </a:cxn>
                    <a:cxn ang="0">
                      <a:pos x="1376" y="64"/>
                    </a:cxn>
                    <a:cxn ang="0">
                      <a:pos x="1136" y="48"/>
                    </a:cxn>
                    <a:cxn ang="0">
                      <a:pos x="836" y="232"/>
                    </a:cxn>
                    <a:cxn ang="0">
                      <a:pos x="720" y="348"/>
                    </a:cxn>
                    <a:cxn ang="0">
                      <a:pos x="692" y="464"/>
                    </a:cxn>
                    <a:cxn ang="0">
                      <a:pos x="616" y="444"/>
                    </a:cxn>
                    <a:cxn ang="0">
                      <a:pos x="492" y="572"/>
                    </a:cxn>
                  </a:cxnLst>
                  <a:rect l="0" t="0" r="r" b="b"/>
                  <a:pathLst>
                    <a:path w="2388" h="2223">
                      <a:moveTo>
                        <a:pt x="492" y="572"/>
                      </a:moveTo>
                      <a:lnTo>
                        <a:pt x="288" y="512"/>
                      </a:lnTo>
                      <a:lnTo>
                        <a:pt x="120" y="516"/>
                      </a:lnTo>
                      <a:lnTo>
                        <a:pt x="0" y="1204"/>
                      </a:lnTo>
                      <a:lnTo>
                        <a:pt x="48" y="1296"/>
                      </a:lnTo>
                      <a:lnTo>
                        <a:pt x="76" y="1668"/>
                      </a:lnTo>
                      <a:lnTo>
                        <a:pt x="161" y="1767"/>
                      </a:lnTo>
                      <a:lnTo>
                        <a:pt x="249" y="1802"/>
                      </a:lnTo>
                      <a:lnTo>
                        <a:pt x="296" y="1847"/>
                      </a:lnTo>
                      <a:lnTo>
                        <a:pt x="404" y="1986"/>
                      </a:lnTo>
                      <a:lnTo>
                        <a:pt x="513" y="2117"/>
                      </a:lnTo>
                      <a:lnTo>
                        <a:pt x="575" y="2223"/>
                      </a:lnTo>
                      <a:lnTo>
                        <a:pt x="593" y="2136"/>
                      </a:lnTo>
                      <a:lnTo>
                        <a:pt x="671" y="2117"/>
                      </a:lnTo>
                      <a:lnTo>
                        <a:pt x="1038" y="2208"/>
                      </a:lnTo>
                      <a:lnTo>
                        <a:pt x="1179" y="2214"/>
                      </a:lnTo>
                      <a:lnTo>
                        <a:pt x="1272" y="2166"/>
                      </a:lnTo>
                      <a:lnTo>
                        <a:pt x="1368" y="2154"/>
                      </a:lnTo>
                      <a:lnTo>
                        <a:pt x="1410" y="2039"/>
                      </a:lnTo>
                      <a:lnTo>
                        <a:pt x="1542" y="2021"/>
                      </a:lnTo>
                      <a:lnTo>
                        <a:pt x="1596" y="1835"/>
                      </a:lnTo>
                      <a:lnTo>
                        <a:pt x="1812" y="1733"/>
                      </a:lnTo>
                      <a:lnTo>
                        <a:pt x="1854" y="1572"/>
                      </a:lnTo>
                      <a:lnTo>
                        <a:pt x="2351" y="983"/>
                      </a:lnTo>
                      <a:lnTo>
                        <a:pt x="2388" y="808"/>
                      </a:lnTo>
                      <a:lnTo>
                        <a:pt x="2240" y="808"/>
                      </a:lnTo>
                      <a:lnTo>
                        <a:pt x="2172" y="728"/>
                      </a:lnTo>
                      <a:lnTo>
                        <a:pt x="2120" y="836"/>
                      </a:lnTo>
                      <a:lnTo>
                        <a:pt x="2036" y="836"/>
                      </a:lnTo>
                      <a:lnTo>
                        <a:pt x="1921" y="596"/>
                      </a:lnTo>
                      <a:lnTo>
                        <a:pt x="1856" y="440"/>
                      </a:lnTo>
                      <a:lnTo>
                        <a:pt x="1852" y="256"/>
                      </a:lnTo>
                      <a:lnTo>
                        <a:pt x="1688" y="144"/>
                      </a:lnTo>
                      <a:lnTo>
                        <a:pt x="1528" y="0"/>
                      </a:lnTo>
                      <a:lnTo>
                        <a:pt x="1376" y="64"/>
                      </a:lnTo>
                      <a:lnTo>
                        <a:pt x="1136" y="48"/>
                      </a:lnTo>
                      <a:lnTo>
                        <a:pt x="836" y="232"/>
                      </a:lnTo>
                      <a:lnTo>
                        <a:pt x="720" y="348"/>
                      </a:lnTo>
                      <a:lnTo>
                        <a:pt x="692" y="464"/>
                      </a:lnTo>
                      <a:lnTo>
                        <a:pt x="616" y="444"/>
                      </a:lnTo>
                      <a:lnTo>
                        <a:pt x="492" y="572"/>
                      </a:lnTo>
                      <a:close/>
                    </a:path>
                  </a:pathLst>
                </a:custGeom>
                <a:solidFill>
                  <a:srgbClr val="EEECE1">
                    <a:lumMod val="75000"/>
                  </a:srgb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67" name="Freeform 12">
                  <a:extLst>
                    <a:ext uri="{FF2B5EF4-FFF2-40B4-BE49-F238E27FC236}">
                      <a16:creationId xmlns:a16="http://schemas.microsoft.com/office/drawing/2014/main" id="{8DBED5A9-114C-49C9-A4F6-EDD05090CC0D}"/>
                    </a:ext>
                  </a:extLst>
                </p:cNvPr>
                <p:cNvSpPr>
                  <a:spLocks/>
                </p:cNvSpPr>
                <p:nvPr/>
              </p:nvSpPr>
              <p:spPr bwMode="auto">
                <a:xfrm>
                  <a:off x="3808453" y="3990734"/>
                  <a:ext cx="1162420" cy="599239"/>
                </a:xfrm>
                <a:custGeom>
                  <a:avLst/>
                  <a:gdLst/>
                  <a:ahLst/>
                  <a:cxnLst>
                    <a:cxn ang="0">
                      <a:pos x="34" y="560"/>
                    </a:cxn>
                    <a:cxn ang="0">
                      <a:pos x="58" y="736"/>
                    </a:cxn>
                    <a:cxn ang="0">
                      <a:pos x="50" y="904"/>
                    </a:cxn>
                    <a:cxn ang="0">
                      <a:pos x="0" y="1424"/>
                    </a:cxn>
                    <a:cxn ang="0">
                      <a:pos x="165" y="1420"/>
                    </a:cxn>
                    <a:cxn ang="0">
                      <a:pos x="370" y="1480"/>
                    </a:cxn>
                    <a:cxn ang="0">
                      <a:pos x="492" y="1352"/>
                    </a:cxn>
                    <a:cxn ang="0">
                      <a:pos x="570" y="1372"/>
                    </a:cxn>
                    <a:cxn ang="0">
                      <a:pos x="597" y="1259"/>
                    </a:cxn>
                    <a:cxn ang="0">
                      <a:pos x="714" y="1139"/>
                    </a:cxn>
                    <a:cxn ang="0">
                      <a:pos x="1014" y="955"/>
                    </a:cxn>
                    <a:cxn ang="0">
                      <a:pos x="1255" y="973"/>
                    </a:cxn>
                    <a:cxn ang="0">
                      <a:pos x="1407" y="907"/>
                    </a:cxn>
                    <a:cxn ang="0">
                      <a:pos x="1573" y="1058"/>
                    </a:cxn>
                    <a:cxn ang="0">
                      <a:pos x="1731" y="1165"/>
                    </a:cxn>
                    <a:cxn ang="0">
                      <a:pos x="1734" y="1346"/>
                    </a:cxn>
                    <a:cxn ang="0">
                      <a:pos x="1803" y="1511"/>
                    </a:cxn>
                    <a:cxn ang="0">
                      <a:pos x="1914" y="1744"/>
                    </a:cxn>
                    <a:cxn ang="0">
                      <a:pos x="1999" y="1744"/>
                    </a:cxn>
                    <a:cxn ang="0">
                      <a:pos x="2049" y="1636"/>
                    </a:cxn>
                    <a:cxn ang="0">
                      <a:pos x="2116" y="1715"/>
                    </a:cxn>
                    <a:cxn ang="0">
                      <a:pos x="2265" y="1714"/>
                    </a:cxn>
                    <a:cxn ang="0">
                      <a:pos x="2400" y="1459"/>
                    </a:cxn>
                    <a:cxn ang="0">
                      <a:pos x="2737" y="1243"/>
                    </a:cxn>
                    <a:cxn ang="0">
                      <a:pos x="2998" y="985"/>
                    </a:cxn>
                    <a:cxn ang="0">
                      <a:pos x="3388" y="631"/>
                    </a:cxn>
                    <a:cxn ang="0">
                      <a:pos x="3146" y="600"/>
                    </a:cxn>
                    <a:cxn ang="0">
                      <a:pos x="2970" y="368"/>
                    </a:cxn>
                    <a:cxn ang="0">
                      <a:pos x="2946" y="232"/>
                    </a:cxn>
                    <a:cxn ang="0">
                      <a:pos x="2834" y="112"/>
                    </a:cxn>
                    <a:cxn ang="0">
                      <a:pos x="2586" y="88"/>
                    </a:cxn>
                    <a:cxn ang="0">
                      <a:pos x="2522" y="192"/>
                    </a:cxn>
                    <a:cxn ang="0">
                      <a:pos x="2362" y="184"/>
                    </a:cxn>
                    <a:cxn ang="0">
                      <a:pos x="2186" y="168"/>
                    </a:cxn>
                    <a:cxn ang="0">
                      <a:pos x="2066" y="184"/>
                    </a:cxn>
                    <a:cxn ang="0">
                      <a:pos x="1890" y="192"/>
                    </a:cxn>
                    <a:cxn ang="0">
                      <a:pos x="1786" y="176"/>
                    </a:cxn>
                    <a:cxn ang="0">
                      <a:pos x="1682" y="160"/>
                    </a:cxn>
                    <a:cxn ang="0">
                      <a:pos x="1522" y="16"/>
                    </a:cxn>
                    <a:cxn ang="0">
                      <a:pos x="1322" y="0"/>
                    </a:cxn>
                    <a:cxn ang="0">
                      <a:pos x="1138" y="40"/>
                    </a:cxn>
                    <a:cxn ang="0">
                      <a:pos x="906" y="232"/>
                    </a:cxn>
                    <a:cxn ang="0">
                      <a:pos x="818" y="224"/>
                    </a:cxn>
                    <a:cxn ang="0">
                      <a:pos x="730" y="344"/>
                    </a:cxn>
                    <a:cxn ang="0">
                      <a:pos x="642" y="432"/>
                    </a:cxn>
                    <a:cxn ang="0">
                      <a:pos x="530" y="440"/>
                    </a:cxn>
                    <a:cxn ang="0">
                      <a:pos x="450" y="496"/>
                    </a:cxn>
                    <a:cxn ang="0">
                      <a:pos x="434" y="584"/>
                    </a:cxn>
                    <a:cxn ang="0">
                      <a:pos x="362" y="616"/>
                    </a:cxn>
                    <a:cxn ang="0">
                      <a:pos x="290" y="624"/>
                    </a:cxn>
                    <a:cxn ang="0">
                      <a:pos x="178" y="592"/>
                    </a:cxn>
                    <a:cxn ang="0">
                      <a:pos x="34" y="560"/>
                    </a:cxn>
                  </a:cxnLst>
                  <a:rect l="0" t="0" r="r" b="b"/>
                  <a:pathLst>
                    <a:path w="3388" h="1744">
                      <a:moveTo>
                        <a:pt x="34" y="560"/>
                      </a:moveTo>
                      <a:lnTo>
                        <a:pt x="58" y="736"/>
                      </a:lnTo>
                      <a:lnTo>
                        <a:pt x="50" y="904"/>
                      </a:lnTo>
                      <a:lnTo>
                        <a:pt x="0" y="1424"/>
                      </a:lnTo>
                      <a:lnTo>
                        <a:pt x="165" y="1420"/>
                      </a:lnTo>
                      <a:lnTo>
                        <a:pt x="370" y="1480"/>
                      </a:lnTo>
                      <a:lnTo>
                        <a:pt x="492" y="1352"/>
                      </a:lnTo>
                      <a:lnTo>
                        <a:pt x="570" y="1372"/>
                      </a:lnTo>
                      <a:lnTo>
                        <a:pt x="597" y="1259"/>
                      </a:lnTo>
                      <a:lnTo>
                        <a:pt x="714" y="1139"/>
                      </a:lnTo>
                      <a:lnTo>
                        <a:pt x="1014" y="955"/>
                      </a:lnTo>
                      <a:lnTo>
                        <a:pt x="1255" y="973"/>
                      </a:lnTo>
                      <a:lnTo>
                        <a:pt x="1407" y="907"/>
                      </a:lnTo>
                      <a:lnTo>
                        <a:pt x="1573" y="1058"/>
                      </a:lnTo>
                      <a:lnTo>
                        <a:pt x="1731" y="1165"/>
                      </a:lnTo>
                      <a:lnTo>
                        <a:pt x="1734" y="1346"/>
                      </a:lnTo>
                      <a:lnTo>
                        <a:pt x="1803" y="1511"/>
                      </a:lnTo>
                      <a:lnTo>
                        <a:pt x="1914" y="1744"/>
                      </a:lnTo>
                      <a:lnTo>
                        <a:pt x="1999" y="1744"/>
                      </a:lnTo>
                      <a:lnTo>
                        <a:pt x="2049" y="1636"/>
                      </a:lnTo>
                      <a:lnTo>
                        <a:pt x="2116" y="1715"/>
                      </a:lnTo>
                      <a:lnTo>
                        <a:pt x="2265" y="1714"/>
                      </a:lnTo>
                      <a:lnTo>
                        <a:pt x="2400" y="1459"/>
                      </a:lnTo>
                      <a:lnTo>
                        <a:pt x="2737" y="1243"/>
                      </a:lnTo>
                      <a:lnTo>
                        <a:pt x="2998" y="985"/>
                      </a:lnTo>
                      <a:lnTo>
                        <a:pt x="3388" y="631"/>
                      </a:lnTo>
                      <a:lnTo>
                        <a:pt x="3146" y="600"/>
                      </a:lnTo>
                      <a:lnTo>
                        <a:pt x="2970" y="368"/>
                      </a:lnTo>
                      <a:lnTo>
                        <a:pt x="2946" y="232"/>
                      </a:lnTo>
                      <a:lnTo>
                        <a:pt x="2834" y="112"/>
                      </a:lnTo>
                      <a:lnTo>
                        <a:pt x="2586" y="88"/>
                      </a:lnTo>
                      <a:lnTo>
                        <a:pt x="2522" y="192"/>
                      </a:lnTo>
                      <a:lnTo>
                        <a:pt x="2362" y="184"/>
                      </a:lnTo>
                      <a:lnTo>
                        <a:pt x="2186" y="168"/>
                      </a:lnTo>
                      <a:lnTo>
                        <a:pt x="2066" y="184"/>
                      </a:lnTo>
                      <a:lnTo>
                        <a:pt x="1890" y="192"/>
                      </a:lnTo>
                      <a:lnTo>
                        <a:pt x="1786" y="176"/>
                      </a:lnTo>
                      <a:lnTo>
                        <a:pt x="1682" y="160"/>
                      </a:lnTo>
                      <a:lnTo>
                        <a:pt x="1522" y="16"/>
                      </a:lnTo>
                      <a:lnTo>
                        <a:pt x="1322" y="0"/>
                      </a:lnTo>
                      <a:lnTo>
                        <a:pt x="1138" y="40"/>
                      </a:lnTo>
                      <a:lnTo>
                        <a:pt x="906" y="232"/>
                      </a:lnTo>
                      <a:lnTo>
                        <a:pt x="818" y="224"/>
                      </a:lnTo>
                      <a:lnTo>
                        <a:pt x="730" y="344"/>
                      </a:lnTo>
                      <a:lnTo>
                        <a:pt x="642" y="432"/>
                      </a:lnTo>
                      <a:lnTo>
                        <a:pt x="530" y="440"/>
                      </a:lnTo>
                      <a:lnTo>
                        <a:pt x="450" y="496"/>
                      </a:lnTo>
                      <a:lnTo>
                        <a:pt x="434" y="584"/>
                      </a:lnTo>
                      <a:lnTo>
                        <a:pt x="362" y="616"/>
                      </a:lnTo>
                      <a:lnTo>
                        <a:pt x="290" y="624"/>
                      </a:lnTo>
                      <a:lnTo>
                        <a:pt x="178" y="592"/>
                      </a:lnTo>
                      <a:lnTo>
                        <a:pt x="34" y="560"/>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68" name="Freeform 13">
                  <a:extLst>
                    <a:ext uri="{FF2B5EF4-FFF2-40B4-BE49-F238E27FC236}">
                      <a16:creationId xmlns:a16="http://schemas.microsoft.com/office/drawing/2014/main" id="{6BE28C13-A451-499A-878A-1ED951A028D3}"/>
                    </a:ext>
                  </a:extLst>
                </p:cNvPr>
                <p:cNvSpPr>
                  <a:spLocks/>
                </p:cNvSpPr>
                <p:nvPr/>
              </p:nvSpPr>
              <p:spPr bwMode="auto">
                <a:xfrm>
                  <a:off x="4459202" y="3128791"/>
                  <a:ext cx="1026777" cy="1080003"/>
                </a:xfrm>
                <a:custGeom>
                  <a:avLst/>
                  <a:gdLst/>
                  <a:ahLst/>
                  <a:cxnLst>
                    <a:cxn ang="0">
                      <a:pos x="120" y="840"/>
                    </a:cxn>
                    <a:cxn ang="0">
                      <a:pos x="0" y="904"/>
                    </a:cxn>
                    <a:cxn ang="0">
                      <a:pos x="0" y="1056"/>
                    </a:cxn>
                    <a:cxn ang="0">
                      <a:pos x="72" y="1192"/>
                    </a:cxn>
                    <a:cxn ang="0">
                      <a:pos x="72" y="1408"/>
                    </a:cxn>
                    <a:cxn ang="0">
                      <a:pos x="48" y="1592"/>
                    </a:cxn>
                    <a:cxn ang="0">
                      <a:pos x="120" y="1680"/>
                    </a:cxn>
                    <a:cxn ang="0">
                      <a:pos x="232" y="1760"/>
                    </a:cxn>
                    <a:cxn ang="0">
                      <a:pos x="384" y="1752"/>
                    </a:cxn>
                    <a:cxn ang="0">
                      <a:pos x="392" y="1888"/>
                    </a:cxn>
                    <a:cxn ang="0">
                      <a:pos x="232" y="1944"/>
                    </a:cxn>
                    <a:cxn ang="0">
                      <a:pos x="248" y="2040"/>
                    </a:cxn>
                    <a:cxn ang="0">
                      <a:pos x="208" y="2256"/>
                    </a:cxn>
                    <a:cxn ang="0">
                      <a:pos x="192" y="2520"/>
                    </a:cxn>
                    <a:cxn ang="0">
                      <a:pos x="392" y="2552"/>
                    </a:cxn>
                    <a:cxn ang="0">
                      <a:pos x="504" y="2504"/>
                    </a:cxn>
                    <a:cxn ang="0">
                      <a:pos x="672" y="2496"/>
                    </a:cxn>
                    <a:cxn ang="0">
                      <a:pos x="688" y="2601"/>
                    </a:cxn>
                    <a:cxn ang="0">
                      <a:pos x="935" y="2624"/>
                    </a:cxn>
                    <a:cxn ang="0">
                      <a:pos x="1048" y="2744"/>
                    </a:cxn>
                    <a:cxn ang="0">
                      <a:pos x="1073" y="2882"/>
                    </a:cxn>
                    <a:cxn ang="0">
                      <a:pos x="1249" y="3113"/>
                    </a:cxn>
                    <a:cxn ang="0">
                      <a:pos x="1490" y="3144"/>
                    </a:cxn>
                    <a:cxn ang="0">
                      <a:pos x="1966" y="3141"/>
                    </a:cxn>
                    <a:cxn ang="0">
                      <a:pos x="2153" y="2853"/>
                    </a:cxn>
                    <a:cxn ang="0">
                      <a:pos x="2414" y="2783"/>
                    </a:cxn>
                    <a:cxn ang="0">
                      <a:pos x="2434" y="2600"/>
                    </a:cxn>
                    <a:cxn ang="0">
                      <a:pos x="2615" y="2489"/>
                    </a:cxn>
                    <a:cxn ang="0">
                      <a:pos x="2743" y="1931"/>
                    </a:cxn>
                    <a:cxn ang="0">
                      <a:pos x="2570" y="1785"/>
                    </a:cxn>
                    <a:cxn ang="0">
                      <a:pos x="2753" y="1455"/>
                    </a:cxn>
                    <a:cxn ang="0">
                      <a:pos x="2800" y="1029"/>
                    </a:cxn>
                    <a:cxn ang="0">
                      <a:pos x="2770" y="947"/>
                    </a:cxn>
                    <a:cxn ang="0">
                      <a:pos x="2735" y="846"/>
                    </a:cxn>
                    <a:cxn ang="0">
                      <a:pos x="2872" y="642"/>
                    </a:cxn>
                    <a:cxn ang="0">
                      <a:pos x="2990" y="477"/>
                    </a:cxn>
                    <a:cxn ang="0">
                      <a:pos x="2941" y="342"/>
                    </a:cxn>
                    <a:cxn ang="0">
                      <a:pos x="2496" y="256"/>
                    </a:cxn>
                    <a:cxn ang="0">
                      <a:pos x="2240" y="0"/>
                    </a:cxn>
                    <a:cxn ang="0">
                      <a:pos x="2080" y="128"/>
                    </a:cxn>
                    <a:cxn ang="0">
                      <a:pos x="1912" y="144"/>
                    </a:cxn>
                    <a:cxn ang="0">
                      <a:pos x="1904" y="216"/>
                    </a:cxn>
                    <a:cxn ang="0">
                      <a:pos x="1696" y="328"/>
                    </a:cxn>
                    <a:cxn ang="0">
                      <a:pos x="1592" y="360"/>
                    </a:cxn>
                    <a:cxn ang="0">
                      <a:pos x="1472" y="432"/>
                    </a:cxn>
                    <a:cxn ang="0">
                      <a:pos x="1288" y="400"/>
                    </a:cxn>
                    <a:cxn ang="0">
                      <a:pos x="1152" y="560"/>
                    </a:cxn>
                    <a:cxn ang="0">
                      <a:pos x="1072" y="504"/>
                    </a:cxn>
                    <a:cxn ang="0">
                      <a:pos x="952" y="480"/>
                    </a:cxn>
                    <a:cxn ang="0">
                      <a:pos x="680" y="976"/>
                    </a:cxn>
                    <a:cxn ang="0">
                      <a:pos x="528" y="992"/>
                    </a:cxn>
                    <a:cxn ang="0">
                      <a:pos x="400" y="944"/>
                    </a:cxn>
                    <a:cxn ang="0">
                      <a:pos x="120" y="840"/>
                    </a:cxn>
                  </a:cxnLst>
                  <a:rect l="0" t="0" r="r" b="b"/>
                  <a:pathLst>
                    <a:path w="2990" h="3144">
                      <a:moveTo>
                        <a:pt x="120" y="840"/>
                      </a:moveTo>
                      <a:lnTo>
                        <a:pt x="0" y="904"/>
                      </a:lnTo>
                      <a:lnTo>
                        <a:pt x="0" y="1056"/>
                      </a:lnTo>
                      <a:lnTo>
                        <a:pt x="72" y="1192"/>
                      </a:lnTo>
                      <a:lnTo>
                        <a:pt x="72" y="1408"/>
                      </a:lnTo>
                      <a:lnTo>
                        <a:pt x="48" y="1592"/>
                      </a:lnTo>
                      <a:lnTo>
                        <a:pt x="120" y="1680"/>
                      </a:lnTo>
                      <a:lnTo>
                        <a:pt x="232" y="1760"/>
                      </a:lnTo>
                      <a:lnTo>
                        <a:pt x="384" y="1752"/>
                      </a:lnTo>
                      <a:lnTo>
                        <a:pt x="392" y="1888"/>
                      </a:lnTo>
                      <a:lnTo>
                        <a:pt x="232" y="1944"/>
                      </a:lnTo>
                      <a:lnTo>
                        <a:pt x="248" y="2040"/>
                      </a:lnTo>
                      <a:lnTo>
                        <a:pt x="208" y="2256"/>
                      </a:lnTo>
                      <a:lnTo>
                        <a:pt x="192" y="2520"/>
                      </a:lnTo>
                      <a:lnTo>
                        <a:pt x="392" y="2552"/>
                      </a:lnTo>
                      <a:lnTo>
                        <a:pt x="504" y="2504"/>
                      </a:lnTo>
                      <a:lnTo>
                        <a:pt x="672" y="2496"/>
                      </a:lnTo>
                      <a:lnTo>
                        <a:pt x="688" y="2601"/>
                      </a:lnTo>
                      <a:lnTo>
                        <a:pt x="935" y="2624"/>
                      </a:lnTo>
                      <a:lnTo>
                        <a:pt x="1048" y="2744"/>
                      </a:lnTo>
                      <a:lnTo>
                        <a:pt x="1073" y="2882"/>
                      </a:lnTo>
                      <a:lnTo>
                        <a:pt x="1249" y="3113"/>
                      </a:lnTo>
                      <a:lnTo>
                        <a:pt x="1490" y="3144"/>
                      </a:lnTo>
                      <a:lnTo>
                        <a:pt x="1966" y="3141"/>
                      </a:lnTo>
                      <a:lnTo>
                        <a:pt x="2153" y="2853"/>
                      </a:lnTo>
                      <a:lnTo>
                        <a:pt x="2414" y="2783"/>
                      </a:lnTo>
                      <a:lnTo>
                        <a:pt x="2434" y="2600"/>
                      </a:lnTo>
                      <a:lnTo>
                        <a:pt x="2615" y="2489"/>
                      </a:lnTo>
                      <a:lnTo>
                        <a:pt x="2743" y="1931"/>
                      </a:lnTo>
                      <a:lnTo>
                        <a:pt x="2570" y="1785"/>
                      </a:lnTo>
                      <a:lnTo>
                        <a:pt x="2753" y="1455"/>
                      </a:lnTo>
                      <a:lnTo>
                        <a:pt x="2800" y="1029"/>
                      </a:lnTo>
                      <a:lnTo>
                        <a:pt x="2770" y="947"/>
                      </a:lnTo>
                      <a:lnTo>
                        <a:pt x="2735" y="846"/>
                      </a:lnTo>
                      <a:lnTo>
                        <a:pt x="2872" y="642"/>
                      </a:lnTo>
                      <a:lnTo>
                        <a:pt x="2990" y="477"/>
                      </a:lnTo>
                      <a:lnTo>
                        <a:pt x="2941" y="342"/>
                      </a:lnTo>
                      <a:lnTo>
                        <a:pt x="2496" y="256"/>
                      </a:lnTo>
                      <a:lnTo>
                        <a:pt x="2240" y="0"/>
                      </a:lnTo>
                      <a:lnTo>
                        <a:pt x="2080" y="128"/>
                      </a:lnTo>
                      <a:lnTo>
                        <a:pt x="1912" y="144"/>
                      </a:lnTo>
                      <a:lnTo>
                        <a:pt x="1904" y="216"/>
                      </a:lnTo>
                      <a:lnTo>
                        <a:pt x="1696" y="328"/>
                      </a:lnTo>
                      <a:lnTo>
                        <a:pt x="1592" y="360"/>
                      </a:lnTo>
                      <a:lnTo>
                        <a:pt x="1472" y="432"/>
                      </a:lnTo>
                      <a:lnTo>
                        <a:pt x="1288" y="400"/>
                      </a:lnTo>
                      <a:lnTo>
                        <a:pt x="1152" y="560"/>
                      </a:lnTo>
                      <a:lnTo>
                        <a:pt x="1072" y="504"/>
                      </a:lnTo>
                      <a:lnTo>
                        <a:pt x="952" y="480"/>
                      </a:lnTo>
                      <a:lnTo>
                        <a:pt x="680" y="976"/>
                      </a:lnTo>
                      <a:lnTo>
                        <a:pt x="528" y="992"/>
                      </a:lnTo>
                      <a:lnTo>
                        <a:pt x="400" y="944"/>
                      </a:lnTo>
                      <a:lnTo>
                        <a:pt x="120" y="840"/>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69" name="Freeform 14">
                  <a:extLst>
                    <a:ext uri="{FF2B5EF4-FFF2-40B4-BE49-F238E27FC236}">
                      <a16:creationId xmlns:a16="http://schemas.microsoft.com/office/drawing/2014/main" id="{C02A995B-5DF7-413A-8231-77383D37FB9C}"/>
                    </a:ext>
                  </a:extLst>
                </p:cNvPr>
                <p:cNvSpPr>
                  <a:spLocks/>
                </p:cNvSpPr>
                <p:nvPr/>
              </p:nvSpPr>
              <p:spPr bwMode="auto">
                <a:xfrm>
                  <a:off x="3818756" y="3746917"/>
                  <a:ext cx="875679" cy="458444"/>
                </a:xfrm>
                <a:custGeom>
                  <a:avLst/>
                  <a:gdLst/>
                  <a:ahLst/>
                  <a:cxnLst>
                    <a:cxn ang="0">
                      <a:pos x="2256" y="753"/>
                    </a:cxn>
                    <a:cxn ang="0">
                      <a:pos x="2057" y="719"/>
                    </a:cxn>
                    <a:cxn ang="0">
                      <a:pos x="2072" y="456"/>
                    </a:cxn>
                    <a:cxn ang="0">
                      <a:pos x="2112" y="240"/>
                    </a:cxn>
                    <a:cxn ang="0">
                      <a:pos x="2096" y="144"/>
                    </a:cxn>
                    <a:cxn ang="0">
                      <a:pos x="1824" y="128"/>
                    </a:cxn>
                    <a:cxn ang="0">
                      <a:pos x="1480" y="80"/>
                    </a:cxn>
                    <a:cxn ang="0">
                      <a:pos x="1120" y="16"/>
                    </a:cxn>
                    <a:cxn ang="0">
                      <a:pos x="920" y="0"/>
                    </a:cxn>
                    <a:cxn ang="0">
                      <a:pos x="744" y="64"/>
                    </a:cxn>
                    <a:cxn ang="0">
                      <a:pos x="592" y="72"/>
                    </a:cxn>
                    <a:cxn ang="0">
                      <a:pos x="448" y="0"/>
                    </a:cxn>
                    <a:cxn ang="0">
                      <a:pos x="312" y="104"/>
                    </a:cxn>
                    <a:cxn ang="0">
                      <a:pos x="224" y="352"/>
                    </a:cxn>
                    <a:cxn ang="0">
                      <a:pos x="64" y="672"/>
                    </a:cxn>
                    <a:cxn ang="0">
                      <a:pos x="0" y="1271"/>
                    </a:cxn>
                    <a:cxn ang="0">
                      <a:pos x="138" y="1302"/>
                    </a:cxn>
                    <a:cxn ang="0">
                      <a:pos x="252" y="1335"/>
                    </a:cxn>
                    <a:cxn ang="0">
                      <a:pos x="326" y="1329"/>
                    </a:cxn>
                    <a:cxn ang="0">
                      <a:pos x="399" y="1296"/>
                    </a:cxn>
                    <a:cxn ang="0">
                      <a:pos x="416" y="1209"/>
                    </a:cxn>
                    <a:cxn ang="0">
                      <a:pos x="498" y="1152"/>
                    </a:cxn>
                    <a:cxn ang="0">
                      <a:pos x="606" y="1145"/>
                    </a:cxn>
                    <a:cxn ang="0">
                      <a:pos x="698" y="1053"/>
                    </a:cxn>
                    <a:cxn ang="0">
                      <a:pos x="783" y="935"/>
                    </a:cxn>
                    <a:cxn ang="0">
                      <a:pos x="872" y="944"/>
                    </a:cxn>
                    <a:cxn ang="0">
                      <a:pos x="1104" y="752"/>
                    </a:cxn>
                    <a:cxn ang="0">
                      <a:pos x="1287" y="713"/>
                    </a:cxn>
                    <a:cxn ang="0">
                      <a:pos x="1487" y="728"/>
                    </a:cxn>
                    <a:cxn ang="0">
                      <a:pos x="1649" y="872"/>
                    </a:cxn>
                    <a:cxn ang="0">
                      <a:pos x="1850" y="903"/>
                    </a:cxn>
                    <a:cxn ang="0">
                      <a:pos x="2018" y="897"/>
                    </a:cxn>
                    <a:cxn ang="0">
                      <a:pos x="2153" y="881"/>
                    </a:cxn>
                    <a:cxn ang="0">
                      <a:pos x="2315" y="896"/>
                    </a:cxn>
                    <a:cxn ang="0">
                      <a:pos x="2489" y="905"/>
                    </a:cxn>
                    <a:cxn ang="0">
                      <a:pos x="2550" y="801"/>
                    </a:cxn>
                    <a:cxn ang="0">
                      <a:pos x="2535" y="696"/>
                    </a:cxn>
                    <a:cxn ang="0">
                      <a:pos x="2366" y="705"/>
                    </a:cxn>
                    <a:cxn ang="0">
                      <a:pos x="2256" y="753"/>
                    </a:cxn>
                  </a:cxnLst>
                  <a:rect l="0" t="0" r="r" b="b"/>
                  <a:pathLst>
                    <a:path w="2550" h="1335">
                      <a:moveTo>
                        <a:pt x="2256" y="753"/>
                      </a:moveTo>
                      <a:lnTo>
                        <a:pt x="2057" y="719"/>
                      </a:lnTo>
                      <a:lnTo>
                        <a:pt x="2072" y="456"/>
                      </a:lnTo>
                      <a:lnTo>
                        <a:pt x="2112" y="240"/>
                      </a:lnTo>
                      <a:lnTo>
                        <a:pt x="2096" y="144"/>
                      </a:lnTo>
                      <a:lnTo>
                        <a:pt x="1824" y="128"/>
                      </a:lnTo>
                      <a:lnTo>
                        <a:pt x="1480" y="80"/>
                      </a:lnTo>
                      <a:lnTo>
                        <a:pt x="1120" y="16"/>
                      </a:lnTo>
                      <a:lnTo>
                        <a:pt x="920" y="0"/>
                      </a:lnTo>
                      <a:lnTo>
                        <a:pt x="744" y="64"/>
                      </a:lnTo>
                      <a:lnTo>
                        <a:pt x="592" y="72"/>
                      </a:lnTo>
                      <a:lnTo>
                        <a:pt x="448" y="0"/>
                      </a:lnTo>
                      <a:lnTo>
                        <a:pt x="312" y="104"/>
                      </a:lnTo>
                      <a:lnTo>
                        <a:pt x="224" y="352"/>
                      </a:lnTo>
                      <a:lnTo>
                        <a:pt x="64" y="672"/>
                      </a:lnTo>
                      <a:lnTo>
                        <a:pt x="0" y="1271"/>
                      </a:lnTo>
                      <a:lnTo>
                        <a:pt x="138" y="1302"/>
                      </a:lnTo>
                      <a:lnTo>
                        <a:pt x="252" y="1335"/>
                      </a:lnTo>
                      <a:lnTo>
                        <a:pt x="326" y="1329"/>
                      </a:lnTo>
                      <a:lnTo>
                        <a:pt x="399" y="1296"/>
                      </a:lnTo>
                      <a:lnTo>
                        <a:pt x="416" y="1209"/>
                      </a:lnTo>
                      <a:lnTo>
                        <a:pt x="498" y="1152"/>
                      </a:lnTo>
                      <a:lnTo>
                        <a:pt x="606" y="1145"/>
                      </a:lnTo>
                      <a:lnTo>
                        <a:pt x="698" y="1053"/>
                      </a:lnTo>
                      <a:lnTo>
                        <a:pt x="783" y="935"/>
                      </a:lnTo>
                      <a:lnTo>
                        <a:pt x="872" y="944"/>
                      </a:lnTo>
                      <a:lnTo>
                        <a:pt x="1104" y="752"/>
                      </a:lnTo>
                      <a:lnTo>
                        <a:pt x="1287" y="713"/>
                      </a:lnTo>
                      <a:lnTo>
                        <a:pt x="1487" y="728"/>
                      </a:lnTo>
                      <a:lnTo>
                        <a:pt x="1649" y="872"/>
                      </a:lnTo>
                      <a:lnTo>
                        <a:pt x="1850" y="903"/>
                      </a:lnTo>
                      <a:lnTo>
                        <a:pt x="2018" y="897"/>
                      </a:lnTo>
                      <a:lnTo>
                        <a:pt x="2153" y="881"/>
                      </a:lnTo>
                      <a:lnTo>
                        <a:pt x="2315" y="896"/>
                      </a:lnTo>
                      <a:lnTo>
                        <a:pt x="2489" y="905"/>
                      </a:lnTo>
                      <a:lnTo>
                        <a:pt x="2550" y="801"/>
                      </a:lnTo>
                      <a:lnTo>
                        <a:pt x="2535" y="696"/>
                      </a:lnTo>
                      <a:lnTo>
                        <a:pt x="2366" y="705"/>
                      </a:lnTo>
                      <a:lnTo>
                        <a:pt x="2256" y="753"/>
                      </a:lnTo>
                      <a:close/>
                    </a:path>
                  </a:pathLst>
                </a:custGeom>
                <a:solidFill>
                  <a:srgbClr val="EEECE1">
                    <a:lumMod val="75000"/>
                  </a:srgb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0" name="Freeform 15">
                  <a:extLst>
                    <a:ext uri="{FF2B5EF4-FFF2-40B4-BE49-F238E27FC236}">
                      <a16:creationId xmlns:a16="http://schemas.microsoft.com/office/drawing/2014/main" id="{2A1A1582-B68D-41F9-9117-C77323B4DDD2}"/>
                    </a:ext>
                  </a:extLst>
                </p:cNvPr>
                <p:cNvSpPr>
                  <a:spLocks/>
                </p:cNvSpPr>
                <p:nvPr/>
              </p:nvSpPr>
              <p:spPr bwMode="auto">
                <a:xfrm>
                  <a:off x="3973289" y="3223227"/>
                  <a:ext cx="619842" cy="573484"/>
                </a:xfrm>
                <a:custGeom>
                  <a:avLst/>
                  <a:gdLst/>
                  <a:ahLst/>
                  <a:cxnLst>
                    <a:cxn ang="0">
                      <a:pos x="1645" y="1672"/>
                    </a:cxn>
                    <a:cxn ang="0">
                      <a:pos x="1380" y="1656"/>
                    </a:cxn>
                    <a:cxn ang="0">
                      <a:pos x="1032" y="1608"/>
                    </a:cxn>
                    <a:cxn ang="0">
                      <a:pos x="675" y="1545"/>
                    </a:cxn>
                    <a:cxn ang="0">
                      <a:pos x="471" y="1528"/>
                    </a:cxn>
                    <a:cxn ang="0">
                      <a:pos x="291" y="1593"/>
                    </a:cxn>
                    <a:cxn ang="0">
                      <a:pos x="141" y="1599"/>
                    </a:cxn>
                    <a:cxn ang="0">
                      <a:pos x="0" y="1527"/>
                    </a:cxn>
                    <a:cxn ang="0">
                      <a:pos x="111" y="1336"/>
                    </a:cxn>
                    <a:cxn ang="0">
                      <a:pos x="215" y="1048"/>
                    </a:cxn>
                    <a:cxn ang="0">
                      <a:pos x="351" y="832"/>
                    </a:cxn>
                    <a:cxn ang="0">
                      <a:pos x="575" y="520"/>
                    </a:cxn>
                    <a:cxn ang="0">
                      <a:pos x="863" y="0"/>
                    </a:cxn>
                    <a:cxn ang="0">
                      <a:pos x="999" y="32"/>
                    </a:cxn>
                    <a:cxn ang="0">
                      <a:pos x="1079" y="216"/>
                    </a:cxn>
                    <a:cxn ang="0">
                      <a:pos x="1223" y="312"/>
                    </a:cxn>
                    <a:cxn ang="0">
                      <a:pos x="1431" y="456"/>
                    </a:cxn>
                    <a:cxn ang="0">
                      <a:pos x="1534" y="568"/>
                    </a:cxn>
                    <a:cxn ang="0">
                      <a:pos x="1416" y="631"/>
                    </a:cxn>
                    <a:cxn ang="0">
                      <a:pos x="1414" y="780"/>
                    </a:cxn>
                    <a:cxn ang="0">
                      <a:pos x="1488" y="922"/>
                    </a:cxn>
                    <a:cxn ang="0">
                      <a:pos x="1486" y="1135"/>
                    </a:cxn>
                    <a:cxn ang="0">
                      <a:pos x="1464" y="1320"/>
                    </a:cxn>
                    <a:cxn ang="0">
                      <a:pos x="1540" y="1413"/>
                    </a:cxn>
                    <a:cxn ang="0">
                      <a:pos x="1647" y="1488"/>
                    </a:cxn>
                    <a:cxn ang="0">
                      <a:pos x="1801" y="1480"/>
                    </a:cxn>
                    <a:cxn ang="0">
                      <a:pos x="1806" y="1617"/>
                    </a:cxn>
                    <a:cxn ang="0">
                      <a:pos x="1645" y="1672"/>
                    </a:cxn>
                  </a:cxnLst>
                  <a:rect l="0" t="0" r="r" b="b"/>
                  <a:pathLst>
                    <a:path w="1806" h="1672">
                      <a:moveTo>
                        <a:pt x="1645" y="1672"/>
                      </a:moveTo>
                      <a:lnTo>
                        <a:pt x="1380" y="1656"/>
                      </a:lnTo>
                      <a:lnTo>
                        <a:pt x="1032" y="1608"/>
                      </a:lnTo>
                      <a:lnTo>
                        <a:pt x="675" y="1545"/>
                      </a:lnTo>
                      <a:lnTo>
                        <a:pt x="471" y="1528"/>
                      </a:lnTo>
                      <a:lnTo>
                        <a:pt x="291" y="1593"/>
                      </a:lnTo>
                      <a:lnTo>
                        <a:pt x="141" y="1599"/>
                      </a:lnTo>
                      <a:lnTo>
                        <a:pt x="0" y="1527"/>
                      </a:lnTo>
                      <a:lnTo>
                        <a:pt x="111" y="1336"/>
                      </a:lnTo>
                      <a:lnTo>
                        <a:pt x="215" y="1048"/>
                      </a:lnTo>
                      <a:lnTo>
                        <a:pt x="351" y="832"/>
                      </a:lnTo>
                      <a:lnTo>
                        <a:pt x="575" y="520"/>
                      </a:lnTo>
                      <a:lnTo>
                        <a:pt x="863" y="0"/>
                      </a:lnTo>
                      <a:lnTo>
                        <a:pt x="999" y="32"/>
                      </a:lnTo>
                      <a:lnTo>
                        <a:pt x="1079" y="216"/>
                      </a:lnTo>
                      <a:lnTo>
                        <a:pt x="1223" y="312"/>
                      </a:lnTo>
                      <a:lnTo>
                        <a:pt x="1431" y="456"/>
                      </a:lnTo>
                      <a:lnTo>
                        <a:pt x="1534" y="568"/>
                      </a:lnTo>
                      <a:lnTo>
                        <a:pt x="1416" y="631"/>
                      </a:lnTo>
                      <a:lnTo>
                        <a:pt x="1414" y="780"/>
                      </a:lnTo>
                      <a:lnTo>
                        <a:pt x="1488" y="922"/>
                      </a:lnTo>
                      <a:lnTo>
                        <a:pt x="1486" y="1135"/>
                      </a:lnTo>
                      <a:lnTo>
                        <a:pt x="1464" y="1320"/>
                      </a:lnTo>
                      <a:lnTo>
                        <a:pt x="1540" y="1413"/>
                      </a:lnTo>
                      <a:lnTo>
                        <a:pt x="1647" y="1488"/>
                      </a:lnTo>
                      <a:lnTo>
                        <a:pt x="1801" y="1480"/>
                      </a:lnTo>
                      <a:lnTo>
                        <a:pt x="1806" y="1617"/>
                      </a:lnTo>
                      <a:lnTo>
                        <a:pt x="1645" y="1672"/>
                      </a:lnTo>
                      <a:close/>
                    </a:path>
                  </a:pathLst>
                </a:custGeom>
                <a:solidFill>
                  <a:srgbClr val="EEECE1">
                    <a:lumMod val="75000"/>
                  </a:srgb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1" name="Freeform 16">
                  <a:extLst>
                    <a:ext uri="{FF2B5EF4-FFF2-40B4-BE49-F238E27FC236}">
                      <a16:creationId xmlns:a16="http://schemas.microsoft.com/office/drawing/2014/main" id="{7F59628E-6C19-4715-9435-10EB696D12AE}"/>
                    </a:ext>
                  </a:extLst>
                </p:cNvPr>
                <p:cNvSpPr>
                  <a:spLocks/>
                </p:cNvSpPr>
                <p:nvPr/>
              </p:nvSpPr>
              <p:spPr bwMode="auto">
                <a:xfrm>
                  <a:off x="4270332" y="2830031"/>
                  <a:ext cx="1346141" cy="640448"/>
                </a:xfrm>
                <a:custGeom>
                  <a:avLst/>
                  <a:gdLst/>
                  <a:ahLst/>
                  <a:cxnLst>
                    <a:cxn ang="0">
                      <a:pos x="3577" y="886"/>
                    </a:cxn>
                    <a:cxn ang="0">
                      <a:pos x="3568" y="638"/>
                    </a:cxn>
                    <a:cxn ang="0">
                      <a:pos x="3918" y="242"/>
                    </a:cxn>
                    <a:cxn ang="0">
                      <a:pos x="3743" y="200"/>
                    </a:cxn>
                    <a:cxn ang="0">
                      <a:pos x="3511" y="208"/>
                    </a:cxn>
                    <a:cxn ang="0">
                      <a:pos x="3343" y="0"/>
                    </a:cxn>
                    <a:cxn ang="0">
                      <a:pos x="3063" y="104"/>
                    </a:cxn>
                    <a:cxn ang="0">
                      <a:pos x="2999" y="232"/>
                    </a:cxn>
                    <a:cxn ang="0">
                      <a:pos x="2903" y="256"/>
                    </a:cxn>
                    <a:cxn ang="0">
                      <a:pos x="2735" y="328"/>
                    </a:cxn>
                    <a:cxn ang="0">
                      <a:pos x="2695" y="400"/>
                    </a:cxn>
                    <a:cxn ang="0">
                      <a:pos x="2607" y="424"/>
                    </a:cxn>
                    <a:cxn ang="0">
                      <a:pos x="2511" y="520"/>
                    </a:cxn>
                    <a:cxn ang="0">
                      <a:pos x="2448" y="534"/>
                    </a:cxn>
                    <a:cxn ang="0">
                      <a:pos x="2375" y="552"/>
                    </a:cxn>
                    <a:cxn ang="0">
                      <a:pos x="2319" y="608"/>
                    </a:cxn>
                    <a:cxn ang="0">
                      <a:pos x="2143" y="592"/>
                    </a:cxn>
                    <a:cxn ang="0">
                      <a:pos x="2111" y="528"/>
                    </a:cxn>
                    <a:cxn ang="0">
                      <a:pos x="1983" y="576"/>
                    </a:cxn>
                    <a:cxn ang="0">
                      <a:pos x="1871" y="536"/>
                    </a:cxn>
                    <a:cxn ang="0">
                      <a:pos x="1767" y="552"/>
                    </a:cxn>
                    <a:cxn ang="0">
                      <a:pos x="1695" y="528"/>
                    </a:cxn>
                    <a:cxn ang="0">
                      <a:pos x="1615" y="448"/>
                    </a:cxn>
                    <a:cxn ang="0">
                      <a:pos x="1519" y="400"/>
                    </a:cxn>
                    <a:cxn ang="0">
                      <a:pos x="1327" y="456"/>
                    </a:cxn>
                    <a:cxn ang="0">
                      <a:pos x="1119" y="552"/>
                    </a:cxn>
                    <a:cxn ang="0">
                      <a:pos x="1007" y="536"/>
                    </a:cxn>
                    <a:cxn ang="0">
                      <a:pos x="911" y="488"/>
                    </a:cxn>
                    <a:cxn ang="0">
                      <a:pos x="711" y="384"/>
                    </a:cxn>
                    <a:cxn ang="0">
                      <a:pos x="487" y="208"/>
                    </a:cxn>
                    <a:cxn ang="0">
                      <a:pos x="239" y="656"/>
                    </a:cxn>
                    <a:cxn ang="0">
                      <a:pos x="151" y="912"/>
                    </a:cxn>
                    <a:cxn ang="0">
                      <a:pos x="0" y="1144"/>
                    </a:cxn>
                    <a:cxn ang="0">
                      <a:pos x="136" y="1175"/>
                    </a:cxn>
                    <a:cxn ang="0">
                      <a:pos x="216" y="1361"/>
                    </a:cxn>
                    <a:cxn ang="0">
                      <a:pos x="369" y="1462"/>
                    </a:cxn>
                    <a:cxn ang="0">
                      <a:pos x="559" y="1594"/>
                    </a:cxn>
                    <a:cxn ang="0">
                      <a:pos x="670" y="1712"/>
                    </a:cxn>
                    <a:cxn ang="0">
                      <a:pos x="1081" y="1864"/>
                    </a:cxn>
                    <a:cxn ang="0">
                      <a:pos x="1231" y="1849"/>
                    </a:cxn>
                    <a:cxn ang="0">
                      <a:pos x="1501" y="1352"/>
                    </a:cxn>
                    <a:cxn ang="0">
                      <a:pos x="1623" y="1376"/>
                    </a:cxn>
                    <a:cxn ang="0">
                      <a:pos x="1702" y="1432"/>
                    </a:cxn>
                    <a:cxn ang="0">
                      <a:pos x="1839" y="1273"/>
                    </a:cxn>
                    <a:cxn ang="0">
                      <a:pos x="2026" y="1304"/>
                    </a:cxn>
                    <a:cxn ang="0">
                      <a:pos x="2143" y="1231"/>
                    </a:cxn>
                    <a:cxn ang="0">
                      <a:pos x="2250" y="1199"/>
                    </a:cxn>
                    <a:cxn ang="0">
                      <a:pos x="2457" y="1087"/>
                    </a:cxn>
                    <a:cxn ang="0">
                      <a:pos x="2463" y="1015"/>
                    </a:cxn>
                    <a:cxn ang="0">
                      <a:pos x="2629" y="1001"/>
                    </a:cxn>
                    <a:cxn ang="0">
                      <a:pos x="2790" y="872"/>
                    </a:cxn>
                    <a:cxn ang="0">
                      <a:pos x="3045" y="1127"/>
                    </a:cxn>
                    <a:cxn ang="0">
                      <a:pos x="3492" y="1214"/>
                    </a:cxn>
                    <a:cxn ang="0">
                      <a:pos x="3642" y="1120"/>
                    </a:cxn>
                    <a:cxn ang="0">
                      <a:pos x="3577" y="886"/>
                    </a:cxn>
                  </a:cxnLst>
                  <a:rect l="0" t="0" r="r" b="b"/>
                  <a:pathLst>
                    <a:path w="3918" h="1864">
                      <a:moveTo>
                        <a:pt x="3577" y="886"/>
                      </a:moveTo>
                      <a:lnTo>
                        <a:pt x="3568" y="638"/>
                      </a:lnTo>
                      <a:lnTo>
                        <a:pt x="3918" y="242"/>
                      </a:lnTo>
                      <a:lnTo>
                        <a:pt x="3743" y="200"/>
                      </a:lnTo>
                      <a:lnTo>
                        <a:pt x="3511" y="208"/>
                      </a:lnTo>
                      <a:lnTo>
                        <a:pt x="3343" y="0"/>
                      </a:lnTo>
                      <a:lnTo>
                        <a:pt x="3063" y="104"/>
                      </a:lnTo>
                      <a:lnTo>
                        <a:pt x="2999" y="232"/>
                      </a:lnTo>
                      <a:lnTo>
                        <a:pt x="2903" y="256"/>
                      </a:lnTo>
                      <a:lnTo>
                        <a:pt x="2735" y="328"/>
                      </a:lnTo>
                      <a:lnTo>
                        <a:pt x="2695" y="400"/>
                      </a:lnTo>
                      <a:lnTo>
                        <a:pt x="2607" y="424"/>
                      </a:lnTo>
                      <a:lnTo>
                        <a:pt x="2511" y="520"/>
                      </a:lnTo>
                      <a:lnTo>
                        <a:pt x="2448" y="534"/>
                      </a:lnTo>
                      <a:lnTo>
                        <a:pt x="2375" y="552"/>
                      </a:lnTo>
                      <a:lnTo>
                        <a:pt x="2319" y="608"/>
                      </a:lnTo>
                      <a:lnTo>
                        <a:pt x="2143" y="592"/>
                      </a:lnTo>
                      <a:lnTo>
                        <a:pt x="2111" y="528"/>
                      </a:lnTo>
                      <a:lnTo>
                        <a:pt x="1983" y="576"/>
                      </a:lnTo>
                      <a:lnTo>
                        <a:pt x="1871" y="536"/>
                      </a:lnTo>
                      <a:lnTo>
                        <a:pt x="1767" y="552"/>
                      </a:lnTo>
                      <a:lnTo>
                        <a:pt x="1695" y="528"/>
                      </a:lnTo>
                      <a:lnTo>
                        <a:pt x="1615" y="448"/>
                      </a:lnTo>
                      <a:lnTo>
                        <a:pt x="1519" y="400"/>
                      </a:lnTo>
                      <a:lnTo>
                        <a:pt x="1327" y="456"/>
                      </a:lnTo>
                      <a:lnTo>
                        <a:pt x="1119" y="552"/>
                      </a:lnTo>
                      <a:lnTo>
                        <a:pt x="1007" y="536"/>
                      </a:lnTo>
                      <a:lnTo>
                        <a:pt x="911" y="488"/>
                      </a:lnTo>
                      <a:lnTo>
                        <a:pt x="711" y="384"/>
                      </a:lnTo>
                      <a:lnTo>
                        <a:pt x="487" y="208"/>
                      </a:lnTo>
                      <a:lnTo>
                        <a:pt x="239" y="656"/>
                      </a:lnTo>
                      <a:lnTo>
                        <a:pt x="151" y="912"/>
                      </a:lnTo>
                      <a:lnTo>
                        <a:pt x="0" y="1144"/>
                      </a:lnTo>
                      <a:lnTo>
                        <a:pt x="136" y="1175"/>
                      </a:lnTo>
                      <a:lnTo>
                        <a:pt x="216" y="1361"/>
                      </a:lnTo>
                      <a:lnTo>
                        <a:pt x="369" y="1462"/>
                      </a:lnTo>
                      <a:lnTo>
                        <a:pt x="559" y="1594"/>
                      </a:lnTo>
                      <a:lnTo>
                        <a:pt x="670" y="1712"/>
                      </a:lnTo>
                      <a:lnTo>
                        <a:pt x="1081" y="1864"/>
                      </a:lnTo>
                      <a:lnTo>
                        <a:pt x="1231" y="1849"/>
                      </a:lnTo>
                      <a:lnTo>
                        <a:pt x="1501" y="1352"/>
                      </a:lnTo>
                      <a:lnTo>
                        <a:pt x="1623" y="1376"/>
                      </a:lnTo>
                      <a:lnTo>
                        <a:pt x="1702" y="1432"/>
                      </a:lnTo>
                      <a:lnTo>
                        <a:pt x="1839" y="1273"/>
                      </a:lnTo>
                      <a:lnTo>
                        <a:pt x="2026" y="1304"/>
                      </a:lnTo>
                      <a:lnTo>
                        <a:pt x="2143" y="1231"/>
                      </a:lnTo>
                      <a:lnTo>
                        <a:pt x="2250" y="1199"/>
                      </a:lnTo>
                      <a:lnTo>
                        <a:pt x="2457" y="1087"/>
                      </a:lnTo>
                      <a:lnTo>
                        <a:pt x="2463" y="1015"/>
                      </a:lnTo>
                      <a:lnTo>
                        <a:pt x="2629" y="1001"/>
                      </a:lnTo>
                      <a:lnTo>
                        <a:pt x="2790" y="872"/>
                      </a:lnTo>
                      <a:lnTo>
                        <a:pt x="3045" y="1127"/>
                      </a:lnTo>
                      <a:lnTo>
                        <a:pt x="3492" y="1214"/>
                      </a:lnTo>
                      <a:lnTo>
                        <a:pt x="3642" y="1120"/>
                      </a:lnTo>
                      <a:lnTo>
                        <a:pt x="3577" y="886"/>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2" name="Freeform 17">
                  <a:extLst>
                    <a:ext uri="{FF2B5EF4-FFF2-40B4-BE49-F238E27FC236}">
                      <a16:creationId xmlns:a16="http://schemas.microsoft.com/office/drawing/2014/main" id="{8693A229-CBF7-4845-BF6E-012A89FEA780}"/>
                    </a:ext>
                  </a:extLst>
                </p:cNvPr>
                <p:cNvSpPr>
                  <a:spLocks/>
                </p:cNvSpPr>
                <p:nvPr/>
              </p:nvSpPr>
              <p:spPr bwMode="auto">
                <a:xfrm>
                  <a:off x="5419017" y="2041919"/>
                  <a:ext cx="877395" cy="922038"/>
                </a:xfrm>
                <a:custGeom>
                  <a:avLst/>
                  <a:gdLst/>
                  <a:ahLst/>
                  <a:cxnLst>
                    <a:cxn ang="0">
                      <a:pos x="2422" y="0"/>
                    </a:cxn>
                    <a:cxn ang="0">
                      <a:pos x="2078" y="144"/>
                    </a:cxn>
                    <a:cxn ang="0">
                      <a:pos x="2006" y="312"/>
                    </a:cxn>
                    <a:cxn ang="0">
                      <a:pos x="1894" y="344"/>
                    </a:cxn>
                    <a:cxn ang="0">
                      <a:pos x="1798" y="320"/>
                    </a:cxn>
                    <a:cxn ang="0">
                      <a:pos x="1790" y="416"/>
                    </a:cxn>
                    <a:cxn ang="0">
                      <a:pos x="1078" y="848"/>
                    </a:cxn>
                    <a:cxn ang="0">
                      <a:pos x="1038" y="1120"/>
                    </a:cxn>
                    <a:cxn ang="0">
                      <a:pos x="590" y="1296"/>
                    </a:cxn>
                    <a:cxn ang="0">
                      <a:pos x="342" y="1704"/>
                    </a:cxn>
                    <a:cxn ang="0">
                      <a:pos x="398" y="1808"/>
                    </a:cxn>
                    <a:cxn ang="0">
                      <a:pos x="326" y="1920"/>
                    </a:cxn>
                    <a:cxn ang="0">
                      <a:pos x="190" y="2064"/>
                    </a:cxn>
                    <a:cxn ang="0">
                      <a:pos x="0" y="2297"/>
                    </a:cxn>
                    <a:cxn ang="0">
                      <a:pos x="165" y="2504"/>
                    </a:cxn>
                    <a:cxn ang="0">
                      <a:pos x="400" y="2495"/>
                    </a:cxn>
                    <a:cxn ang="0">
                      <a:pos x="571" y="2538"/>
                    </a:cxn>
                    <a:cxn ang="0">
                      <a:pos x="838" y="2594"/>
                    </a:cxn>
                    <a:cxn ang="0">
                      <a:pos x="939" y="2640"/>
                    </a:cxn>
                    <a:cxn ang="0">
                      <a:pos x="1242" y="2685"/>
                    </a:cxn>
                    <a:cxn ang="0">
                      <a:pos x="1413" y="2558"/>
                    </a:cxn>
                    <a:cxn ang="0">
                      <a:pos x="1969" y="2640"/>
                    </a:cxn>
                    <a:cxn ang="0">
                      <a:pos x="2022" y="2408"/>
                    </a:cxn>
                    <a:cxn ang="0">
                      <a:pos x="2174" y="2248"/>
                    </a:cxn>
                    <a:cxn ang="0">
                      <a:pos x="2222" y="2032"/>
                    </a:cxn>
                    <a:cxn ang="0">
                      <a:pos x="2310" y="1944"/>
                    </a:cxn>
                    <a:cxn ang="0">
                      <a:pos x="2302" y="1712"/>
                    </a:cxn>
                    <a:cxn ang="0">
                      <a:pos x="2382" y="1576"/>
                    </a:cxn>
                    <a:cxn ang="0">
                      <a:pos x="2158" y="1328"/>
                    </a:cxn>
                    <a:cxn ang="0">
                      <a:pos x="2054" y="784"/>
                    </a:cxn>
                    <a:cxn ang="0">
                      <a:pos x="2230" y="344"/>
                    </a:cxn>
                    <a:cxn ang="0">
                      <a:pos x="2558" y="16"/>
                    </a:cxn>
                    <a:cxn ang="0">
                      <a:pos x="2422" y="0"/>
                    </a:cxn>
                  </a:cxnLst>
                  <a:rect l="0" t="0" r="r" b="b"/>
                  <a:pathLst>
                    <a:path w="2558" h="2685">
                      <a:moveTo>
                        <a:pt x="2422" y="0"/>
                      </a:moveTo>
                      <a:lnTo>
                        <a:pt x="2078" y="144"/>
                      </a:lnTo>
                      <a:lnTo>
                        <a:pt x="2006" y="312"/>
                      </a:lnTo>
                      <a:lnTo>
                        <a:pt x="1894" y="344"/>
                      </a:lnTo>
                      <a:lnTo>
                        <a:pt x="1798" y="320"/>
                      </a:lnTo>
                      <a:lnTo>
                        <a:pt x="1790" y="416"/>
                      </a:lnTo>
                      <a:lnTo>
                        <a:pt x="1078" y="848"/>
                      </a:lnTo>
                      <a:lnTo>
                        <a:pt x="1038" y="1120"/>
                      </a:lnTo>
                      <a:lnTo>
                        <a:pt x="590" y="1296"/>
                      </a:lnTo>
                      <a:lnTo>
                        <a:pt x="342" y="1704"/>
                      </a:lnTo>
                      <a:lnTo>
                        <a:pt x="398" y="1808"/>
                      </a:lnTo>
                      <a:lnTo>
                        <a:pt x="326" y="1920"/>
                      </a:lnTo>
                      <a:lnTo>
                        <a:pt x="190" y="2064"/>
                      </a:lnTo>
                      <a:lnTo>
                        <a:pt x="0" y="2297"/>
                      </a:lnTo>
                      <a:lnTo>
                        <a:pt x="165" y="2504"/>
                      </a:lnTo>
                      <a:lnTo>
                        <a:pt x="400" y="2495"/>
                      </a:lnTo>
                      <a:lnTo>
                        <a:pt x="571" y="2538"/>
                      </a:lnTo>
                      <a:lnTo>
                        <a:pt x="838" y="2594"/>
                      </a:lnTo>
                      <a:lnTo>
                        <a:pt x="939" y="2640"/>
                      </a:lnTo>
                      <a:lnTo>
                        <a:pt x="1242" y="2685"/>
                      </a:lnTo>
                      <a:lnTo>
                        <a:pt x="1413" y="2558"/>
                      </a:lnTo>
                      <a:lnTo>
                        <a:pt x="1969" y="2640"/>
                      </a:lnTo>
                      <a:lnTo>
                        <a:pt x="2022" y="2408"/>
                      </a:lnTo>
                      <a:lnTo>
                        <a:pt x="2174" y="2248"/>
                      </a:lnTo>
                      <a:lnTo>
                        <a:pt x="2222" y="2032"/>
                      </a:lnTo>
                      <a:lnTo>
                        <a:pt x="2310" y="1944"/>
                      </a:lnTo>
                      <a:lnTo>
                        <a:pt x="2302" y="1712"/>
                      </a:lnTo>
                      <a:lnTo>
                        <a:pt x="2382" y="1576"/>
                      </a:lnTo>
                      <a:lnTo>
                        <a:pt x="2158" y="1328"/>
                      </a:lnTo>
                      <a:lnTo>
                        <a:pt x="2054" y="784"/>
                      </a:lnTo>
                      <a:lnTo>
                        <a:pt x="2230" y="344"/>
                      </a:lnTo>
                      <a:lnTo>
                        <a:pt x="2558" y="16"/>
                      </a:lnTo>
                      <a:lnTo>
                        <a:pt x="2422" y="0"/>
                      </a:lnTo>
                      <a:close/>
                    </a:path>
                  </a:pathLst>
                </a:custGeom>
                <a:solidFill>
                  <a:srgbClr val="9BBB59"/>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3" name="Freeform 18">
                  <a:extLst>
                    <a:ext uri="{FF2B5EF4-FFF2-40B4-BE49-F238E27FC236}">
                      <a16:creationId xmlns:a16="http://schemas.microsoft.com/office/drawing/2014/main" id="{226DFC26-2413-4C3C-A5AD-BAE40AE5A204}"/>
                    </a:ext>
                  </a:extLst>
                </p:cNvPr>
                <p:cNvSpPr>
                  <a:spLocks/>
                </p:cNvSpPr>
                <p:nvPr/>
              </p:nvSpPr>
              <p:spPr bwMode="auto">
                <a:xfrm>
                  <a:off x="4436884" y="2447136"/>
                  <a:ext cx="901434" cy="590653"/>
                </a:xfrm>
                <a:custGeom>
                  <a:avLst/>
                  <a:gdLst/>
                  <a:ahLst/>
                  <a:cxnLst>
                    <a:cxn ang="0">
                      <a:pos x="2336" y="656"/>
                    </a:cxn>
                    <a:cxn ang="0">
                      <a:pos x="1808" y="504"/>
                    </a:cxn>
                    <a:cxn ang="0">
                      <a:pos x="1400" y="176"/>
                    </a:cxn>
                    <a:cxn ang="0">
                      <a:pos x="1128" y="96"/>
                    </a:cxn>
                    <a:cxn ang="0">
                      <a:pos x="1080" y="0"/>
                    </a:cxn>
                    <a:cxn ang="0">
                      <a:pos x="976" y="48"/>
                    </a:cxn>
                    <a:cxn ang="0">
                      <a:pos x="792" y="320"/>
                    </a:cxn>
                    <a:cxn ang="0">
                      <a:pos x="560" y="432"/>
                    </a:cxn>
                    <a:cxn ang="0">
                      <a:pos x="512" y="560"/>
                    </a:cxn>
                    <a:cxn ang="0">
                      <a:pos x="344" y="696"/>
                    </a:cxn>
                    <a:cxn ang="0">
                      <a:pos x="147" y="1056"/>
                    </a:cxn>
                    <a:cxn ang="0">
                      <a:pos x="0" y="1320"/>
                    </a:cxn>
                    <a:cxn ang="0">
                      <a:pos x="228" y="1500"/>
                    </a:cxn>
                    <a:cxn ang="0">
                      <a:pos x="525" y="1650"/>
                    </a:cxn>
                    <a:cxn ang="0">
                      <a:pos x="635" y="1663"/>
                    </a:cxn>
                    <a:cxn ang="0">
                      <a:pos x="839" y="1567"/>
                    </a:cxn>
                    <a:cxn ang="0">
                      <a:pos x="1031" y="1513"/>
                    </a:cxn>
                    <a:cxn ang="0">
                      <a:pos x="1130" y="1560"/>
                    </a:cxn>
                    <a:cxn ang="0">
                      <a:pos x="1205" y="1639"/>
                    </a:cxn>
                    <a:cxn ang="0">
                      <a:pos x="1281" y="1663"/>
                    </a:cxn>
                    <a:cxn ang="0">
                      <a:pos x="1383" y="1648"/>
                    </a:cxn>
                    <a:cxn ang="0">
                      <a:pos x="1494" y="1687"/>
                    </a:cxn>
                    <a:cxn ang="0">
                      <a:pos x="1623" y="1641"/>
                    </a:cxn>
                    <a:cxn ang="0">
                      <a:pos x="1658" y="1705"/>
                    </a:cxn>
                    <a:cxn ang="0">
                      <a:pos x="1835" y="1720"/>
                    </a:cxn>
                    <a:cxn ang="0">
                      <a:pos x="1886" y="1665"/>
                    </a:cxn>
                    <a:cxn ang="0">
                      <a:pos x="2025" y="1632"/>
                    </a:cxn>
                    <a:cxn ang="0">
                      <a:pos x="2123" y="1534"/>
                    </a:cxn>
                    <a:cxn ang="0">
                      <a:pos x="2205" y="1515"/>
                    </a:cxn>
                    <a:cxn ang="0">
                      <a:pos x="2250" y="1440"/>
                    </a:cxn>
                    <a:cxn ang="0">
                      <a:pos x="2414" y="1369"/>
                    </a:cxn>
                    <a:cxn ang="0">
                      <a:pos x="2510" y="1345"/>
                    </a:cxn>
                    <a:cxn ang="0">
                      <a:pos x="2576" y="1215"/>
                    </a:cxn>
                    <a:cxn ang="0">
                      <a:pos x="2624" y="944"/>
                    </a:cxn>
                    <a:cxn ang="0">
                      <a:pos x="2336" y="656"/>
                    </a:cxn>
                  </a:cxnLst>
                  <a:rect l="0" t="0" r="r" b="b"/>
                  <a:pathLst>
                    <a:path w="2624" h="1720">
                      <a:moveTo>
                        <a:pt x="2336" y="656"/>
                      </a:moveTo>
                      <a:lnTo>
                        <a:pt x="1808" y="504"/>
                      </a:lnTo>
                      <a:lnTo>
                        <a:pt x="1400" y="176"/>
                      </a:lnTo>
                      <a:lnTo>
                        <a:pt x="1128" y="96"/>
                      </a:lnTo>
                      <a:lnTo>
                        <a:pt x="1080" y="0"/>
                      </a:lnTo>
                      <a:lnTo>
                        <a:pt x="976" y="48"/>
                      </a:lnTo>
                      <a:lnTo>
                        <a:pt x="792" y="320"/>
                      </a:lnTo>
                      <a:lnTo>
                        <a:pt x="560" y="432"/>
                      </a:lnTo>
                      <a:lnTo>
                        <a:pt x="512" y="560"/>
                      </a:lnTo>
                      <a:lnTo>
                        <a:pt x="344" y="696"/>
                      </a:lnTo>
                      <a:lnTo>
                        <a:pt x="147" y="1056"/>
                      </a:lnTo>
                      <a:lnTo>
                        <a:pt x="0" y="1320"/>
                      </a:lnTo>
                      <a:lnTo>
                        <a:pt x="228" y="1500"/>
                      </a:lnTo>
                      <a:lnTo>
                        <a:pt x="525" y="1650"/>
                      </a:lnTo>
                      <a:lnTo>
                        <a:pt x="635" y="1663"/>
                      </a:lnTo>
                      <a:lnTo>
                        <a:pt x="839" y="1567"/>
                      </a:lnTo>
                      <a:lnTo>
                        <a:pt x="1031" y="1513"/>
                      </a:lnTo>
                      <a:lnTo>
                        <a:pt x="1130" y="1560"/>
                      </a:lnTo>
                      <a:lnTo>
                        <a:pt x="1205" y="1639"/>
                      </a:lnTo>
                      <a:lnTo>
                        <a:pt x="1281" y="1663"/>
                      </a:lnTo>
                      <a:lnTo>
                        <a:pt x="1383" y="1648"/>
                      </a:lnTo>
                      <a:lnTo>
                        <a:pt x="1494" y="1687"/>
                      </a:lnTo>
                      <a:lnTo>
                        <a:pt x="1623" y="1641"/>
                      </a:lnTo>
                      <a:lnTo>
                        <a:pt x="1658" y="1705"/>
                      </a:lnTo>
                      <a:lnTo>
                        <a:pt x="1835" y="1720"/>
                      </a:lnTo>
                      <a:lnTo>
                        <a:pt x="1886" y="1665"/>
                      </a:lnTo>
                      <a:lnTo>
                        <a:pt x="2025" y="1632"/>
                      </a:lnTo>
                      <a:lnTo>
                        <a:pt x="2123" y="1534"/>
                      </a:lnTo>
                      <a:lnTo>
                        <a:pt x="2205" y="1515"/>
                      </a:lnTo>
                      <a:lnTo>
                        <a:pt x="2250" y="1440"/>
                      </a:lnTo>
                      <a:lnTo>
                        <a:pt x="2414" y="1369"/>
                      </a:lnTo>
                      <a:lnTo>
                        <a:pt x="2510" y="1345"/>
                      </a:lnTo>
                      <a:lnTo>
                        <a:pt x="2576" y="1215"/>
                      </a:lnTo>
                      <a:lnTo>
                        <a:pt x="2624" y="944"/>
                      </a:lnTo>
                      <a:lnTo>
                        <a:pt x="2336" y="656"/>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4" name="Freeform 19">
                  <a:extLst>
                    <a:ext uri="{FF2B5EF4-FFF2-40B4-BE49-F238E27FC236}">
                      <a16:creationId xmlns:a16="http://schemas.microsoft.com/office/drawing/2014/main" id="{B17EA951-D8FA-4C3C-B34F-0EF0336A28A3}"/>
                    </a:ext>
                  </a:extLst>
                </p:cNvPr>
                <p:cNvSpPr>
                  <a:spLocks/>
                </p:cNvSpPr>
                <p:nvPr/>
              </p:nvSpPr>
              <p:spPr bwMode="auto">
                <a:xfrm>
                  <a:off x="4824928" y="2141507"/>
                  <a:ext cx="731450" cy="722864"/>
                </a:xfrm>
                <a:custGeom>
                  <a:avLst/>
                  <a:gdLst/>
                  <a:ahLst/>
                  <a:cxnLst>
                    <a:cxn ang="0">
                      <a:pos x="2074" y="1414"/>
                    </a:cxn>
                    <a:cxn ang="0">
                      <a:pos x="1890" y="1266"/>
                    </a:cxn>
                    <a:cxn ang="0">
                      <a:pos x="1729" y="1192"/>
                    </a:cxn>
                    <a:cxn ang="0">
                      <a:pos x="1597" y="1090"/>
                    </a:cxn>
                    <a:cxn ang="0">
                      <a:pos x="1597" y="898"/>
                    </a:cxn>
                    <a:cxn ang="0">
                      <a:pos x="1572" y="708"/>
                    </a:cxn>
                    <a:cxn ang="0">
                      <a:pos x="1506" y="630"/>
                    </a:cxn>
                    <a:cxn ang="0">
                      <a:pos x="1182" y="522"/>
                    </a:cxn>
                    <a:cxn ang="0">
                      <a:pos x="984" y="420"/>
                    </a:cxn>
                    <a:cxn ang="0">
                      <a:pos x="948" y="312"/>
                    </a:cxn>
                    <a:cxn ang="0">
                      <a:pos x="540" y="18"/>
                    </a:cxn>
                    <a:cxn ang="0">
                      <a:pos x="306" y="0"/>
                    </a:cxn>
                    <a:cxn ang="0">
                      <a:pos x="156" y="156"/>
                    </a:cxn>
                    <a:cxn ang="0">
                      <a:pos x="18" y="366"/>
                    </a:cxn>
                    <a:cxn ang="0">
                      <a:pos x="90" y="402"/>
                    </a:cxn>
                    <a:cxn ang="0">
                      <a:pos x="180" y="426"/>
                    </a:cxn>
                    <a:cxn ang="0">
                      <a:pos x="294" y="462"/>
                    </a:cxn>
                    <a:cxn ang="0">
                      <a:pos x="390" y="576"/>
                    </a:cxn>
                    <a:cxn ang="0">
                      <a:pos x="426" y="666"/>
                    </a:cxn>
                    <a:cxn ang="0">
                      <a:pos x="408" y="744"/>
                    </a:cxn>
                    <a:cxn ang="0">
                      <a:pos x="372" y="684"/>
                    </a:cxn>
                    <a:cxn ang="0">
                      <a:pos x="252" y="666"/>
                    </a:cxn>
                    <a:cxn ang="0">
                      <a:pos x="150" y="768"/>
                    </a:cxn>
                    <a:cxn ang="0">
                      <a:pos x="72" y="846"/>
                    </a:cxn>
                    <a:cxn ang="0">
                      <a:pos x="0" y="990"/>
                    </a:cxn>
                    <a:cxn ang="0">
                      <a:pos x="271" y="1069"/>
                    </a:cxn>
                    <a:cxn ang="0">
                      <a:pos x="679" y="1398"/>
                    </a:cxn>
                    <a:cxn ang="0">
                      <a:pos x="1210" y="1549"/>
                    </a:cxn>
                    <a:cxn ang="0">
                      <a:pos x="1497" y="1839"/>
                    </a:cxn>
                    <a:cxn ang="0">
                      <a:pos x="1449" y="2109"/>
                    </a:cxn>
                    <a:cxn ang="0">
                      <a:pos x="1731" y="2007"/>
                    </a:cxn>
                    <a:cxn ang="0">
                      <a:pos x="1923" y="1770"/>
                    </a:cxn>
                    <a:cxn ang="0">
                      <a:pos x="2052" y="1636"/>
                    </a:cxn>
                    <a:cxn ang="0">
                      <a:pos x="2130" y="1519"/>
                    </a:cxn>
                    <a:cxn ang="0">
                      <a:pos x="2074" y="1414"/>
                    </a:cxn>
                  </a:cxnLst>
                  <a:rect l="0" t="0" r="r" b="b"/>
                  <a:pathLst>
                    <a:path w="2130" h="2109">
                      <a:moveTo>
                        <a:pt x="2074" y="1414"/>
                      </a:moveTo>
                      <a:lnTo>
                        <a:pt x="1890" y="1266"/>
                      </a:lnTo>
                      <a:lnTo>
                        <a:pt x="1729" y="1192"/>
                      </a:lnTo>
                      <a:lnTo>
                        <a:pt x="1597" y="1090"/>
                      </a:lnTo>
                      <a:lnTo>
                        <a:pt x="1597" y="898"/>
                      </a:lnTo>
                      <a:lnTo>
                        <a:pt x="1572" y="708"/>
                      </a:lnTo>
                      <a:lnTo>
                        <a:pt x="1506" y="630"/>
                      </a:lnTo>
                      <a:lnTo>
                        <a:pt x="1182" y="522"/>
                      </a:lnTo>
                      <a:lnTo>
                        <a:pt x="984" y="420"/>
                      </a:lnTo>
                      <a:lnTo>
                        <a:pt x="948" y="312"/>
                      </a:lnTo>
                      <a:lnTo>
                        <a:pt x="540" y="18"/>
                      </a:lnTo>
                      <a:lnTo>
                        <a:pt x="306" y="0"/>
                      </a:lnTo>
                      <a:lnTo>
                        <a:pt x="156" y="156"/>
                      </a:lnTo>
                      <a:lnTo>
                        <a:pt x="18" y="366"/>
                      </a:lnTo>
                      <a:lnTo>
                        <a:pt x="90" y="402"/>
                      </a:lnTo>
                      <a:lnTo>
                        <a:pt x="180" y="426"/>
                      </a:lnTo>
                      <a:lnTo>
                        <a:pt x="294" y="462"/>
                      </a:lnTo>
                      <a:lnTo>
                        <a:pt x="390" y="576"/>
                      </a:lnTo>
                      <a:lnTo>
                        <a:pt x="426" y="666"/>
                      </a:lnTo>
                      <a:lnTo>
                        <a:pt x="408" y="744"/>
                      </a:lnTo>
                      <a:lnTo>
                        <a:pt x="372" y="684"/>
                      </a:lnTo>
                      <a:lnTo>
                        <a:pt x="252" y="666"/>
                      </a:lnTo>
                      <a:lnTo>
                        <a:pt x="150" y="768"/>
                      </a:lnTo>
                      <a:lnTo>
                        <a:pt x="72" y="846"/>
                      </a:lnTo>
                      <a:lnTo>
                        <a:pt x="0" y="990"/>
                      </a:lnTo>
                      <a:lnTo>
                        <a:pt x="271" y="1069"/>
                      </a:lnTo>
                      <a:lnTo>
                        <a:pt x="679" y="1398"/>
                      </a:lnTo>
                      <a:lnTo>
                        <a:pt x="1210" y="1549"/>
                      </a:lnTo>
                      <a:lnTo>
                        <a:pt x="1497" y="1839"/>
                      </a:lnTo>
                      <a:lnTo>
                        <a:pt x="1449" y="2109"/>
                      </a:lnTo>
                      <a:lnTo>
                        <a:pt x="1731" y="2007"/>
                      </a:lnTo>
                      <a:lnTo>
                        <a:pt x="1923" y="1770"/>
                      </a:lnTo>
                      <a:lnTo>
                        <a:pt x="2052" y="1636"/>
                      </a:lnTo>
                      <a:lnTo>
                        <a:pt x="2130" y="1519"/>
                      </a:lnTo>
                      <a:lnTo>
                        <a:pt x="2074" y="1414"/>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5" name="Freeform 20">
                  <a:extLst>
                    <a:ext uri="{FF2B5EF4-FFF2-40B4-BE49-F238E27FC236}">
                      <a16:creationId xmlns:a16="http://schemas.microsoft.com/office/drawing/2014/main" id="{1B83EC61-5EDE-4E71-B0F2-0D722B39873F}"/>
                    </a:ext>
                  </a:extLst>
                </p:cNvPr>
                <p:cNvSpPr>
                  <a:spLocks/>
                </p:cNvSpPr>
                <p:nvPr/>
              </p:nvSpPr>
              <p:spPr bwMode="auto">
                <a:xfrm>
                  <a:off x="4929667" y="1892540"/>
                  <a:ext cx="691958" cy="733166"/>
                </a:xfrm>
                <a:custGeom>
                  <a:avLst/>
                  <a:gdLst/>
                  <a:ahLst/>
                  <a:cxnLst>
                    <a:cxn ang="0">
                      <a:pos x="2012" y="1730"/>
                    </a:cxn>
                    <a:cxn ang="0">
                      <a:pos x="1818" y="1428"/>
                    </a:cxn>
                    <a:cxn ang="0">
                      <a:pos x="1722" y="1104"/>
                    </a:cxn>
                    <a:cxn ang="0">
                      <a:pos x="1434" y="1104"/>
                    </a:cxn>
                    <a:cxn ang="0">
                      <a:pos x="1422" y="936"/>
                    </a:cxn>
                    <a:cxn ang="0">
                      <a:pos x="1290" y="804"/>
                    </a:cxn>
                    <a:cxn ang="0">
                      <a:pos x="1242" y="588"/>
                    </a:cxn>
                    <a:cxn ang="0">
                      <a:pos x="1434" y="576"/>
                    </a:cxn>
                    <a:cxn ang="0">
                      <a:pos x="1554" y="432"/>
                    </a:cxn>
                    <a:cxn ang="0">
                      <a:pos x="1578" y="228"/>
                    </a:cxn>
                    <a:cxn ang="0">
                      <a:pos x="1434" y="72"/>
                    </a:cxn>
                    <a:cxn ang="0">
                      <a:pos x="1182" y="0"/>
                    </a:cxn>
                    <a:cxn ang="0">
                      <a:pos x="798" y="96"/>
                    </a:cxn>
                    <a:cxn ang="0">
                      <a:pos x="390" y="348"/>
                    </a:cxn>
                    <a:cxn ang="0">
                      <a:pos x="270" y="396"/>
                    </a:cxn>
                    <a:cxn ang="0">
                      <a:pos x="0" y="723"/>
                    </a:cxn>
                    <a:cxn ang="0">
                      <a:pos x="230" y="740"/>
                    </a:cxn>
                    <a:cxn ang="0">
                      <a:pos x="641" y="1032"/>
                    </a:cxn>
                    <a:cxn ang="0">
                      <a:pos x="678" y="1142"/>
                    </a:cxn>
                    <a:cxn ang="0">
                      <a:pos x="876" y="1245"/>
                    </a:cxn>
                    <a:cxn ang="0">
                      <a:pos x="1197" y="1352"/>
                    </a:cxn>
                    <a:cxn ang="0">
                      <a:pos x="1266" y="1433"/>
                    </a:cxn>
                    <a:cxn ang="0">
                      <a:pos x="1289" y="1617"/>
                    </a:cxn>
                    <a:cxn ang="0">
                      <a:pos x="1289" y="1811"/>
                    </a:cxn>
                    <a:cxn ang="0">
                      <a:pos x="1418" y="1911"/>
                    </a:cxn>
                    <a:cxn ang="0">
                      <a:pos x="1589" y="1992"/>
                    </a:cxn>
                    <a:cxn ang="0">
                      <a:pos x="1766" y="2133"/>
                    </a:cxn>
                    <a:cxn ang="0">
                      <a:pos x="2012" y="1730"/>
                    </a:cxn>
                  </a:cxnLst>
                  <a:rect l="0" t="0" r="r" b="b"/>
                  <a:pathLst>
                    <a:path w="2012" h="2133">
                      <a:moveTo>
                        <a:pt x="2012" y="1730"/>
                      </a:moveTo>
                      <a:lnTo>
                        <a:pt x="1818" y="1428"/>
                      </a:lnTo>
                      <a:lnTo>
                        <a:pt x="1722" y="1104"/>
                      </a:lnTo>
                      <a:lnTo>
                        <a:pt x="1434" y="1104"/>
                      </a:lnTo>
                      <a:lnTo>
                        <a:pt x="1422" y="936"/>
                      </a:lnTo>
                      <a:lnTo>
                        <a:pt x="1290" y="804"/>
                      </a:lnTo>
                      <a:lnTo>
                        <a:pt x="1242" y="588"/>
                      </a:lnTo>
                      <a:lnTo>
                        <a:pt x="1434" y="576"/>
                      </a:lnTo>
                      <a:lnTo>
                        <a:pt x="1554" y="432"/>
                      </a:lnTo>
                      <a:lnTo>
                        <a:pt x="1578" y="228"/>
                      </a:lnTo>
                      <a:lnTo>
                        <a:pt x="1434" y="72"/>
                      </a:lnTo>
                      <a:lnTo>
                        <a:pt x="1182" y="0"/>
                      </a:lnTo>
                      <a:lnTo>
                        <a:pt x="798" y="96"/>
                      </a:lnTo>
                      <a:lnTo>
                        <a:pt x="390" y="348"/>
                      </a:lnTo>
                      <a:lnTo>
                        <a:pt x="270" y="396"/>
                      </a:lnTo>
                      <a:lnTo>
                        <a:pt x="0" y="723"/>
                      </a:lnTo>
                      <a:lnTo>
                        <a:pt x="230" y="740"/>
                      </a:lnTo>
                      <a:lnTo>
                        <a:pt x="641" y="1032"/>
                      </a:lnTo>
                      <a:lnTo>
                        <a:pt x="678" y="1142"/>
                      </a:lnTo>
                      <a:lnTo>
                        <a:pt x="876" y="1245"/>
                      </a:lnTo>
                      <a:lnTo>
                        <a:pt x="1197" y="1352"/>
                      </a:lnTo>
                      <a:lnTo>
                        <a:pt x="1266" y="1433"/>
                      </a:lnTo>
                      <a:lnTo>
                        <a:pt x="1289" y="1617"/>
                      </a:lnTo>
                      <a:lnTo>
                        <a:pt x="1289" y="1811"/>
                      </a:lnTo>
                      <a:lnTo>
                        <a:pt x="1418" y="1911"/>
                      </a:lnTo>
                      <a:lnTo>
                        <a:pt x="1589" y="1992"/>
                      </a:lnTo>
                      <a:lnTo>
                        <a:pt x="1766" y="2133"/>
                      </a:lnTo>
                      <a:lnTo>
                        <a:pt x="2012" y="1730"/>
                      </a:lnTo>
                      <a:close/>
                    </a:path>
                  </a:pathLst>
                </a:custGeom>
                <a:solidFill>
                  <a:srgbClr val="9BBB59"/>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6" name="Freeform 21">
                  <a:extLst>
                    <a:ext uri="{FF2B5EF4-FFF2-40B4-BE49-F238E27FC236}">
                      <a16:creationId xmlns:a16="http://schemas.microsoft.com/office/drawing/2014/main" id="{EAA2501A-5B82-4AD4-871F-9BD220D537C5}"/>
                    </a:ext>
                  </a:extLst>
                </p:cNvPr>
                <p:cNvSpPr>
                  <a:spLocks/>
                </p:cNvSpPr>
                <p:nvPr/>
              </p:nvSpPr>
              <p:spPr bwMode="auto">
                <a:xfrm>
                  <a:off x="5336599" y="1626402"/>
                  <a:ext cx="1001021" cy="860224"/>
                </a:xfrm>
                <a:custGeom>
                  <a:avLst/>
                  <a:gdLst/>
                  <a:ahLst/>
                  <a:cxnLst>
                    <a:cxn ang="0">
                      <a:pos x="1070" y="0"/>
                    </a:cxn>
                    <a:cxn ang="0">
                      <a:pos x="894" y="72"/>
                    </a:cxn>
                    <a:cxn ang="0">
                      <a:pos x="542" y="328"/>
                    </a:cxn>
                    <a:cxn ang="0">
                      <a:pos x="438" y="576"/>
                    </a:cxn>
                    <a:cxn ang="0">
                      <a:pos x="0" y="776"/>
                    </a:cxn>
                    <a:cxn ang="0">
                      <a:pos x="252" y="848"/>
                    </a:cxn>
                    <a:cxn ang="0">
                      <a:pos x="393" y="1006"/>
                    </a:cxn>
                    <a:cxn ang="0">
                      <a:pos x="370" y="1208"/>
                    </a:cxn>
                    <a:cxn ang="0">
                      <a:pos x="249" y="1354"/>
                    </a:cxn>
                    <a:cxn ang="0">
                      <a:pos x="57" y="1364"/>
                    </a:cxn>
                    <a:cxn ang="0">
                      <a:pos x="105" y="1579"/>
                    </a:cxn>
                    <a:cxn ang="0">
                      <a:pos x="237" y="1712"/>
                    </a:cxn>
                    <a:cxn ang="0">
                      <a:pos x="249" y="1880"/>
                    </a:cxn>
                    <a:cxn ang="0">
                      <a:pos x="537" y="1880"/>
                    </a:cxn>
                    <a:cxn ang="0">
                      <a:pos x="634" y="2207"/>
                    </a:cxn>
                    <a:cxn ang="0">
                      <a:pos x="829" y="2504"/>
                    </a:cxn>
                    <a:cxn ang="0">
                      <a:pos x="1278" y="2329"/>
                    </a:cxn>
                    <a:cxn ang="0">
                      <a:pos x="1318" y="2054"/>
                    </a:cxn>
                    <a:cxn ang="0">
                      <a:pos x="2031" y="1624"/>
                    </a:cxn>
                    <a:cxn ang="0">
                      <a:pos x="2038" y="1528"/>
                    </a:cxn>
                    <a:cxn ang="0">
                      <a:pos x="2134" y="1552"/>
                    </a:cxn>
                    <a:cxn ang="0">
                      <a:pos x="2247" y="1519"/>
                    </a:cxn>
                    <a:cxn ang="0">
                      <a:pos x="2320" y="1351"/>
                    </a:cxn>
                    <a:cxn ang="0">
                      <a:pos x="2662" y="1208"/>
                    </a:cxn>
                    <a:cxn ang="0">
                      <a:pos x="2799" y="1223"/>
                    </a:cxn>
                    <a:cxn ang="0">
                      <a:pos x="2918" y="1176"/>
                    </a:cxn>
                    <a:cxn ang="0">
                      <a:pos x="2902" y="1072"/>
                    </a:cxn>
                    <a:cxn ang="0">
                      <a:pos x="2798" y="1040"/>
                    </a:cxn>
                    <a:cxn ang="0">
                      <a:pos x="2710" y="1000"/>
                    </a:cxn>
                    <a:cxn ang="0">
                      <a:pos x="2686" y="952"/>
                    </a:cxn>
                    <a:cxn ang="0">
                      <a:pos x="2638" y="864"/>
                    </a:cxn>
                    <a:cxn ang="0">
                      <a:pos x="2558" y="744"/>
                    </a:cxn>
                    <a:cxn ang="0">
                      <a:pos x="2390" y="728"/>
                    </a:cxn>
                    <a:cxn ang="0">
                      <a:pos x="2246" y="681"/>
                    </a:cxn>
                    <a:cxn ang="0">
                      <a:pos x="2174" y="696"/>
                    </a:cxn>
                    <a:cxn ang="0">
                      <a:pos x="2094" y="728"/>
                    </a:cxn>
                    <a:cxn ang="0">
                      <a:pos x="1998" y="768"/>
                    </a:cxn>
                    <a:cxn ang="0">
                      <a:pos x="2054" y="904"/>
                    </a:cxn>
                    <a:cxn ang="0">
                      <a:pos x="2118" y="968"/>
                    </a:cxn>
                    <a:cxn ang="0">
                      <a:pos x="2054" y="1048"/>
                    </a:cxn>
                    <a:cxn ang="0">
                      <a:pos x="1982" y="1056"/>
                    </a:cxn>
                    <a:cxn ang="0">
                      <a:pos x="1830" y="1032"/>
                    </a:cxn>
                    <a:cxn ang="0">
                      <a:pos x="1710" y="1000"/>
                    </a:cxn>
                    <a:cxn ang="0">
                      <a:pos x="1590" y="840"/>
                    </a:cxn>
                    <a:cxn ang="0">
                      <a:pos x="1486" y="744"/>
                    </a:cxn>
                    <a:cxn ang="0">
                      <a:pos x="1534" y="632"/>
                    </a:cxn>
                    <a:cxn ang="0">
                      <a:pos x="1670" y="600"/>
                    </a:cxn>
                    <a:cxn ang="0">
                      <a:pos x="1718" y="488"/>
                    </a:cxn>
                    <a:cxn ang="0">
                      <a:pos x="1558" y="328"/>
                    </a:cxn>
                    <a:cxn ang="0">
                      <a:pos x="1382" y="296"/>
                    </a:cxn>
                    <a:cxn ang="0">
                      <a:pos x="1286" y="96"/>
                    </a:cxn>
                    <a:cxn ang="0">
                      <a:pos x="1206" y="8"/>
                    </a:cxn>
                    <a:cxn ang="0">
                      <a:pos x="1070" y="0"/>
                    </a:cxn>
                  </a:cxnLst>
                  <a:rect l="0" t="0" r="r" b="b"/>
                  <a:pathLst>
                    <a:path w="2918" h="2504">
                      <a:moveTo>
                        <a:pt x="1070" y="0"/>
                      </a:moveTo>
                      <a:lnTo>
                        <a:pt x="894" y="72"/>
                      </a:lnTo>
                      <a:lnTo>
                        <a:pt x="542" y="328"/>
                      </a:lnTo>
                      <a:lnTo>
                        <a:pt x="438" y="576"/>
                      </a:lnTo>
                      <a:lnTo>
                        <a:pt x="0" y="776"/>
                      </a:lnTo>
                      <a:lnTo>
                        <a:pt x="252" y="848"/>
                      </a:lnTo>
                      <a:lnTo>
                        <a:pt x="393" y="1006"/>
                      </a:lnTo>
                      <a:lnTo>
                        <a:pt x="370" y="1208"/>
                      </a:lnTo>
                      <a:lnTo>
                        <a:pt x="249" y="1354"/>
                      </a:lnTo>
                      <a:lnTo>
                        <a:pt x="57" y="1364"/>
                      </a:lnTo>
                      <a:lnTo>
                        <a:pt x="105" y="1579"/>
                      </a:lnTo>
                      <a:lnTo>
                        <a:pt x="237" y="1712"/>
                      </a:lnTo>
                      <a:lnTo>
                        <a:pt x="249" y="1880"/>
                      </a:lnTo>
                      <a:lnTo>
                        <a:pt x="537" y="1880"/>
                      </a:lnTo>
                      <a:lnTo>
                        <a:pt x="634" y="2207"/>
                      </a:lnTo>
                      <a:lnTo>
                        <a:pt x="829" y="2504"/>
                      </a:lnTo>
                      <a:lnTo>
                        <a:pt x="1278" y="2329"/>
                      </a:lnTo>
                      <a:lnTo>
                        <a:pt x="1318" y="2054"/>
                      </a:lnTo>
                      <a:lnTo>
                        <a:pt x="2031" y="1624"/>
                      </a:lnTo>
                      <a:lnTo>
                        <a:pt x="2038" y="1528"/>
                      </a:lnTo>
                      <a:lnTo>
                        <a:pt x="2134" y="1552"/>
                      </a:lnTo>
                      <a:lnTo>
                        <a:pt x="2247" y="1519"/>
                      </a:lnTo>
                      <a:lnTo>
                        <a:pt x="2320" y="1351"/>
                      </a:lnTo>
                      <a:lnTo>
                        <a:pt x="2662" y="1208"/>
                      </a:lnTo>
                      <a:lnTo>
                        <a:pt x="2799" y="1223"/>
                      </a:lnTo>
                      <a:lnTo>
                        <a:pt x="2918" y="1176"/>
                      </a:lnTo>
                      <a:lnTo>
                        <a:pt x="2902" y="1072"/>
                      </a:lnTo>
                      <a:lnTo>
                        <a:pt x="2798" y="1040"/>
                      </a:lnTo>
                      <a:lnTo>
                        <a:pt x="2710" y="1000"/>
                      </a:lnTo>
                      <a:lnTo>
                        <a:pt x="2686" y="952"/>
                      </a:lnTo>
                      <a:lnTo>
                        <a:pt x="2638" y="864"/>
                      </a:lnTo>
                      <a:lnTo>
                        <a:pt x="2558" y="744"/>
                      </a:lnTo>
                      <a:lnTo>
                        <a:pt x="2390" y="728"/>
                      </a:lnTo>
                      <a:lnTo>
                        <a:pt x="2246" y="681"/>
                      </a:lnTo>
                      <a:lnTo>
                        <a:pt x="2174" y="696"/>
                      </a:lnTo>
                      <a:lnTo>
                        <a:pt x="2094" y="728"/>
                      </a:lnTo>
                      <a:lnTo>
                        <a:pt x="1998" y="768"/>
                      </a:lnTo>
                      <a:lnTo>
                        <a:pt x="2054" y="904"/>
                      </a:lnTo>
                      <a:lnTo>
                        <a:pt x="2118" y="968"/>
                      </a:lnTo>
                      <a:lnTo>
                        <a:pt x="2054" y="1048"/>
                      </a:lnTo>
                      <a:lnTo>
                        <a:pt x="1982" y="1056"/>
                      </a:lnTo>
                      <a:lnTo>
                        <a:pt x="1830" y="1032"/>
                      </a:lnTo>
                      <a:lnTo>
                        <a:pt x="1710" y="1000"/>
                      </a:lnTo>
                      <a:lnTo>
                        <a:pt x="1590" y="840"/>
                      </a:lnTo>
                      <a:lnTo>
                        <a:pt x="1486" y="744"/>
                      </a:lnTo>
                      <a:lnTo>
                        <a:pt x="1534" y="632"/>
                      </a:lnTo>
                      <a:lnTo>
                        <a:pt x="1670" y="600"/>
                      </a:lnTo>
                      <a:lnTo>
                        <a:pt x="1718" y="488"/>
                      </a:lnTo>
                      <a:lnTo>
                        <a:pt x="1558" y="328"/>
                      </a:lnTo>
                      <a:lnTo>
                        <a:pt x="1382" y="296"/>
                      </a:lnTo>
                      <a:lnTo>
                        <a:pt x="1286" y="96"/>
                      </a:lnTo>
                      <a:lnTo>
                        <a:pt x="1206" y="8"/>
                      </a:lnTo>
                      <a:lnTo>
                        <a:pt x="1070" y="0"/>
                      </a:lnTo>
                      <a:close/>
                    </a:path>
                  </a:pathLst>
                </a:custGeom>
                <a:solidFill>
                  <a:srgbClr val="9BBB59"/>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7" name="Freeform 24">
                  <a:extLst>
                    <a:ext uri="{FF2B5EF4-FFF2-40B4-BE49-F238E27FC236}">
                      <a16:creationId xmlns:a16="http://schemas.microsoft.com/office/drawing/2014/main" id="{39D37243-64FF-4058-9374-6E28DDC71A3F}"/>
                    </a:ext>
                  </a:extLst>
                </p:cNvPr>
                <p:cNvSpPr>
                  <a:spLocks/>
                </p:cNvSpPr>
                <p:nvPr/>
              </p:nvSpPr>
              <p:spPr bwMode="auto">
                <a:xfrm>
                  <a:off x="4773418" y="2266849"/>
                  <a:ext cx="197456" cy="212910"/>
                </a:xfrm>
                <a:custGeom>
                  <a:avLst/>
                  <a:gdLst/>
                  <a:ahLst/>
                  <a:cxnLst>
                    <a:cxn ang="0">
                      <a:pos x="0" y="577"/>
                    </a:cxn>
                    <a:cxn ang="0">
                      <a:pos x="103" y="526"/>
                    </a:cxn>
                    <a:cxn ang="0">
                      <a:pos x="150" y="622"/>
                    </a:cxn>
                    <a:cxn ang="0">
                      <a:pos x="220" y="481"/>
                    </a:cxn>
                    <a:cxn ang="0">
                      <a:pos x="400" y="301"/>
                    </a:cxn>
                    <a:cxn ang="0">
                      <a:pos x="523" y="318"/>
                    </a:cxn>
                    <a:cxn ang="0">
                      <a:pos x="559" y="378"/>
                    </a:cxn>
                    <a:cxn ang="0">
                      <a:pos x="577" y="300"/>
                    </a:cxn>
                    <a:cxn ang="0">
                      <a:pos x="538" y="207"/>
                    </a:cxn>
                    <a:cxn ang="0">
                      <a:pos x="445" y="97"/>
                    </a:cxn>
                    <a:cxn ang="0">
                      <a:pos x="333" y="61"/>
                    </a:cxn>
                    <a:cxn ang="0">
                      <a:pos x="237" y="34"/>
                    </a:cxn>
                    <a:cxn ang="0">
                      <a:pos x="169" y="0"/>
                    </a:cxn>
                    <a:cxn ang="0">
                      <a:pos x="121" y="112"/>
                    </a:cxn>
                    <a:cxn ang="0">
                      <a:pos x="157" y="190"/>
                    </a:cxn>
                    <a:cxn ang="0">
                      <a:pos x="91" y="226"/>
                    </a:cxn>
                    <a:cxn ang="0">
                      <a:pos x="73" y="328"/>
                    </a:cxn>
                    <a:cxn ang="0">
                      <a:pos x="61" y="520"/>
                    </a:cxn>
                    <a:cxn ang="0">
                      <a:pos x="0" y="577"/>
                    </a:cxn>
                  </a:cxnLst>
                  <a:rect l="0" t="0" r="r" b="b"/>
                  <a:pathLst>
                    <a:path w="577" h="622">
                      <a:moveTo>
                        <a:pt x="0" y="577"/>
                      </a:moveTo>
                      <a:lnTo>
                        <a:pt x="103" y="526"/>
                      </a:lnTo>
                      <a:lnTo>
                        <a:pt x="150" y="622"/>
                      </a:lnTo>
                      <a:lnTo>
                        <a:pt x="220" y="481"/>
                      </a:lnTo>
                      <a:lnTo>
                        <a:pt x="400" y="301"/>
                      </a:lnTo>
                      <a:lnTo>
                        <a:pt x="523" y="318"/>
                      </a:lnTo>
                      <a:lnTo>
                        <a:pt x="559" y="378"/>
                      </a:lnTo>
                      <a:lnTo>
                        <a:pt x="577" y="300"/>
                      </a:lnTo>
                      <a:lnTo>
                        <a:pt x="538" y="207"/>
                      </a:lnTo>
                      <a:lnTo>
                        <a:pt x="445" y="97"/>
                      </a:lnTo>
                      <a:lnTo>
                        <a:pt x="333" y="61"/>
                      </a:lnTo>
                      <a:lnTo>
                        <a:pt x="237" y="34"/>
                      </a:lnTo>
                      <a:lnTo>
                        <a:pt x="169" y="0"/>
                      </a:lnTo>
                      <a:lnTo>
                        <a:pt x="121" y="112"/>
                      </a:lnTo>
                      <a:lnTo>
                        <a:pt x="157" y="190"/>
                      </a:lnTo>
                      <a:lnTo>
                        <a:pt x="91" y="226"/>
                      </a:lnTo>
                      <a:lnTo>
                        <a:pt x="73" y="328"/>
                      </a:lnTo>
                      <a:lnTo>
                        <a:pt x="61" y="520"/>
                      </a:lnTo>
                      <a:lnTo>
                        <a:pt x="0" y="577"/>
                      </a:lnTo>
                      <a:close/>
                    </a:path>
                  </a:pathLst>
                </a:custGeom>
                <a:solidFill>
                  <a:srgbClr val="C4BD97"/>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78" name="Freeform 25">
                  <a:extLst>
                    <a:ext uri="{FF2B5EF4-FFF2-40B4-BE49-F238E27FC236}">
                      <a16:creationId xmlns:a16="http://schemas.microsoft.com/office/drawing/2014/main" id="{9BF5F361-A4D5-44D4-A50E-D86F0EE8A08E}"/>
                    </a:ext>
                  </a:extLst>
                </p:cNvPr>
                <p:cNvSpPr>
                  <a:spLocks/>
                </p:cNvSpPr>
                <p:nvPr/>
              </p:nvSpPr>
              <p:spPr bwMode="auto">
                <a:xfrm>
                  <a:off x="4235991" y="4181322"/>
                  <a:ext cx="142511" cy="108173"/>
                </a:xfrm>
                <a:custGeom>
                  <a:avLst/>
                  <a:gdLst/>
                  <a:ahLst/>
                  <a:cxnLst>
                    <a:cxn ang="0">
                      <a:pos x="372" y="278"/>
                    </a:cxn>
                    <a:cxn ang="0">
                      <a:pos x="417" y="181"/>
                    </a:cxn>
                    <a:cxn ang="0">
                      <a:pos x="360" y="98"/>
                    </a:cxn>
                    <a:cxn ang="0">
                      <a:pos x="236" y="0"/>
                    </a:cxn>
                    <a:cxn ang="0">
                      <a:pos x="186" y="14"/>
                    </a:cxn>
                    <a:cxn ang="0">
                      <a:pos x="138" y="32"/>
                    </a:cxn>
                    <a:cxn ang="0">
                      <a:pos x="6" y="38"/>
                    </a:cxn>
                    <a:cxn ang="0">
                      <a:pos x="0" y="116"/>
                    </a:cxn>
                    <a:cxn ang="0">
                      <a:pos x="9" y="181"/>
                    </a:cxn>
                    <a:cxn ang="0">
                      <a:pos x="48" y="230"/>
                    </a:cxn>
                    <a:cxn ang="0">
                      <a:pos x="120" y="236"/>
                    </a:cxn>
                    <a:cxn ang="0">
                      <a:pos x="145" y="272"/>
                    </a:cxn>
                    <a:cxn ang="0">
                      <a:pos x="186" y="314"/>
                    </a:cxn>
                    <a:cxn ang="0">
                      <a:pos x="276" y="260"/>
                    </a:cxn>
                    <a:cxn ang="0">
                      <a:pos x="372" y="278"/>
                    </a:cxn>
                  </a:cxnLst>
                  <a:rect l="0" t="0" r="r" b="b"/>
                  <a:pathLst>
                    <a:path w="417" h="314">
                      <a:moveTo>
                        <a:pt x="372" y="278"/>
                      </a:moveTo>
                      <a:lnTo>
                        <a:pt x="417" y="181"/>
                      </a:lnTo>
                      <a:lnTo>
                        <a:pt x="360" y="98"/>
                      </a:lnTo>
                      <a:lnTo>
                        <a:pt x="236" y="0"/>
                      </a:lnTo>
                      <a:lnTo>
                        <a:pt x="186" y="14"/>
                      </a:lnTo>
                      <a:lnTo>
                        <a:pt x="138" y="32"/>
                      </a:lnTo>
                      <a:lnTo>
                        <a:pt x="6" y="38"/>
                      </a:lnTo>
                      <a:lnTo>
                        <a:pt x="0" y="116"/>
                      </a:lnTo>
                      <a:lnTo>
                        <a:pt x="9" y="181"/>
                      </a:lnTo>
                      <a:lnTo>
                        <a:pt x="48" y="230"/>
                      </a:lnTo>
                      <a:lnTo>
                        <a:pt x="120" y="236"/>
                      </a:lnTo>
                      <a:lnTo>
                        <a:pt x="145" y="272"/>
                      </a:lnTo>
                      <a:lnTo>
                        <a:pt x="186" y="314"/>
                      </a:lnTo>
                      <a:lnTo>
                        <a:pt x="276" y="260"/>
                      </a:lnTo>
                      <a:lnTo>
                        <a:pt x="372" y="27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nvGrpSpPr>
                <p:cNvPr id="279" name="组合 55">
                  <a:extLst>
                    <a:ext uri="{FF2B5EF4-FFF2-40B4-BE49-F238E27FC236}">
                      <a16:creationId xmlns:a16="http://schemas.microsoft.com/office/drawing/2014/main" id="{4C9E295A-130B-428C-8EFB-CB4DEF294AB1}"/>
                    </a:ext>
                  </a:extLst>
                </p:cNvPr>
                <p:cNvGrpSpPr/>
                <p:nvPr/>
              </p:nvGrpSpPr>
              <p:grpSpPr>
                <a:xfrm>
                  <a:off x="4816342" y="4153850"/>
                  <a:ext cx="1002736" cy="1758224"/>
                  <a:chOff x="2384426" y="3979863"/>
                  <a:chExt cx="927099" cy="1625600"/>
                </a:xfrm>
                <a:solidFill>
                  <a:srgbClr val="EEECE1">
                    <a:lumMod val="75000"/>
                  </a:srgbClr>
                </a:solidFill>
              </p:grpSpPr>
              <p:sp>
                <p:nvSpPr>
                  <p:cNvPr id="317" name="Freeform 8">
                    <a:extLst>
                      <a:ext uri="{FF2B5EF4-FFF2-40B4-BE49-F238E27FC236}">
                        <a16:creationId xmlns:a16="http://schemas.microsoft.com/office/drawing/2014/main" id="{C992984A-8D0F-4EA2-941C-534827EDAA69}"/>
                      </a:ext>
                    </a:extLst>
                  </p:cNvPr>
                  <p:cNvSpPr>
                    <a:spLocks/>
                  </p:cNvSpPr>
                  <p:nvPr/>
                </p:nvSpPr>
                <p:spPr bwMode="auto">
                  <a:xfrm>
                    <a:off x="2384426" y="3979863"/>
                    <a:ext cx="925512" cy="1625600"/>
                  </a:xfrm>
                  <a:custGeom>
                    <a:avLst/>
                    <a:gdLst/>
                    <a:ahLst/>
                    <a:cxnLst>
                      <a:cxn ang="0">
                        <a:pos x="2912" y="80"/>
                      </a:cxn>
                      <a:cxn ang="0">
                        <a:pos x="2736" y="0"/>
                      </a:cxn>
                      <a:cxn ang="0">
                        <a:pos x="2480" y="144"/>
                      </a:cxn>
                      <a:cxn ang="0">
                        <a:pos x="2528" y="304"/>
                      </a:cxn>
                      <a:cxn ang="0">
                        <a:pos x="2200" y="1304"/>
                      </a:cxn>
                      <a:cxn ang="0">
                        <a:pos x="2048" y="1320"/>
                      </a:cxn>
                      <a:cxn ang="0">
                        <a:pos x="1656" y="1040"/>
                      </a:cxn>
                      <a:cxn ang="0">
                        <a:pos x="1552" y="1056"/>
                      </a:cxn>
                      <a:cxn ang="0">
                        <a:pos x="1000" y="712"/>
                      </a:cxn>
                      <a:cxn ang="0">
                        <a:pos x="656" y="888"/>
                      </a:cxn>
                      <a:cxn ang="0">
                        <a:pos x="440" y="1264"/>
                      </a:cxn>
                      <a:cxn ang="0">
                        <a:pos x="384" y="1976"/>
                      </a:cxn>
                      <a:cxn ang="0">
                        <a:pos x="256" y="2128"/>
                      </a:cxn>
                      <a:cxn ang="0">
                        <a:pos x="272" y="2272"/>
                      </a:cxn>
                      <a:cxn ang="0">
                        <a:pos x="396" y="2581"/>
                      </a:cxn>
                      <a:cxn ang="0">
                        <a:pos x="575" y="2805"/>
                      </a:cxn>
                      <a:cxn ang="0">
                        <a:pos x="575" y="3105"/>
                      </a:cxn>
                      <a:cxn ang="0">
                        <a:pos x="338" y="3214"/>
                      </a:cxn>
                      <a:cxn ang="0">
                        <a:pos x="168" y="3342"/>
                      </a:cxn>
                      <a:cxn ang="0">
                        <a:pos x="0" y="3831"/>
                      </a:cxn>
                      <a:cxn ang="0">
                        <a:pos x="167" y="4387"/>
                      </a:cxn>
                      <a:cxn ang="0">
                        <a:pos x="159" y="4647"/>
                      </a:cxn>
                      <a:cxn ang="0">
                        <a:pos x="288" y="4711"/>
                      </a:cxn>
                      <a:cxn ang="0">
                        <a:pos x="312" y="4855"/>
                      </a:cxn>
                      <a:cxn ang="0">
                        <a:pos x="449" y="5025"/>
                      </a:cxn>
                      <a:cxn ang="0">
                        <a:pos x="605" y="5056"/>
                      </a:cxn>
                      <a:cxn ang="0">
                        <a:pos x="807" y="5119"/>
                      </a:cxn>
                      <a:cxn ang="0">
                        <a:pos x="848" y="4592"/>
                      </a:cxn>
                      <a:cxn ang="0">
                        <a:pos x="976" y="4464"/>
                      </a:cxn>
                      <a:cxn ang="0">
                        <a:pos x="1160" y="3664"/>
                      </a:cxn>
                      <a:cxn ang="0">
                        <a:pos x="1912" y="2672"/>
                      </a:cxn>
                      <a:cxn ang="0">
                        <a:pos x="1904" y="2496"/>
                      </a:cxn>
                      <a:cxn ang="0">
                        <a:pos x="2008" y="2464"/>
                      </a:cxn>
                      <a:cxn ang="0">
                        <a:pos x="2128" y="2408"/>
                      </a:cxn>
                      <a:cxn ang="0">
                        <a:pos x="2728" y="1472"/>
                      </a:cxn>
                      <a:cxn ang="0">
                        <a:pos x="2656" y="1136"/>
                      </a:cxn>
                      <a:cxn ang="0">
                        <a:pos x="2912" y="80"/>
                      </a:cxn>
                    </a:cxnLst>
                    <a:rect l="0" t="0" r="r" b="b"/>
                    <a:pathLst>
                      <a:path w="2912" h="5119">
                        <a:moveTo>
                          <a:pt x="2912" y="80"/>
                        </a:moveTo>
                        <a:lnTo>
                          <a:pt x="2736" y="0"/>
                        </a:lnTo>
                        <a:lnTo>
                          <a:pt x="2480" y="144"/>
                        </a:lnTo>
                        <a:lnTo>
                          <a:pt x="2528" y="304"/>
                        </a:lnTo>
                        <a:lnTo>
                          <a:pt x="2200" y="1304"/>
                        </a:lnTo>
                        <a:lnTo>
                          <a:pt x="2048" y="1320"/>
                        </a:lnTo>
                        <a:lnTo>
                          <a:pt x="1656" y="1040"/>
                        </a:lnTo>
                        <a:lnTo>
                          <a:pt x="1552" y="1056"/>
                        </a:lnTo>
                        <a:lnTo>
                          <a:pt x="1000" y="712"/>
                        </a:lnTo>
                        <a:lnTo>
                          <a:pt x="656" y="888"/>
                        </a:lnTo>
                        <a:lnTo>
                          <a:pt x="440" y="1264"/>
                        </a:lnTo>
                        <a:lnTo>
                          <a:pt x="384" y="1976"/>
                        </a:lnTo>
                        <a:lnTo>
                          <a:pt x="256" y="2128"/>
                        </a:lnTo>
                        <a:lnTo>
                          <a:pt x="272" y="2272"/>
                        </a:lnTo>
                        <a:lnTo>
                          <a:pt x="396" y="2581"/>
                        </a:lnTo>
                        <a:lnTo>
                          <a:pt x="575" y="2805"/>
                        </a:lnTo>
                        <a:lnTo>
                          <a:pt x="575" y="3105"/>
                        </a:lnTo>
                        <a:lnTo>
                          <a:pt x="338" y="3214"/>
                        </a:lnTo>
                        <a:lnTo>
                          <a:pt x="168" y="3342"/>
                        </a:lnTo>
                        <a:lnTo>
                          <a:pt x="0" y="3831"/>
                        </a:lnTo>
                        <a:lnTo>
                          <a:pt x="167" y="4387"/>
                        </a:lnTo>
                        <a:lnTo>
                          <a:pt x="159" y="4647"/>
                        </a:lnTo>
                        <a:lnTo>
                          <a:pt x="288" y="4711"/>
                        </a:lnTo>
                        <a:lnTo>
                          <a:pt x="312" y="4855"/>
                        </a:lnTo>
                        <a:lnTo>
                          <a:pt x="449" y="5025"/>
                        </a:lnTo>
                        <a:lnTo>
                          <a:pt x="605" y="5056"/>
                        </a:lnTo>
                        <a:lnTo>
                          <a:pt x="807" y="5119"/>
                        </a:lnTo>
                        <a:lnTo>
                          <a:pt x="848" y="4592"/>
                        </a:lnTo>
                        <a:lnTo>
                          <a:pt x="976" y="4464"/>
                        </a:lnTo>
                        <a:lnTo>
                          <a:pt x="1160" y="3664"/>
                        </a:lnTo>
                        <a:lnTo>
                          <a:pt x="1912" y="2672"/>
                        </a:lnTo>
                        <a:lnTo>
                          <a:pt x="1904" y="2496"/>
                        </a:lnTo>
                        <a:lnTo>
                          <a:pt x="2008" y="2464"/>
                        </a:lnTo>
                        <a:lnTo>
                          <a:pt x="2128" y="2408"/>
                        </a:lnTo>
                        <a:lnTo>
                          <a:pt x="2728" y="1472"/>
                        </a:lnTo>
                        <a:lnTo>
                          <a:pt x="2656" y="1136"/>
                        </a:lnTo>
                        <a:lnTo>
                          <a:pt x="2912" y="80"/>
                        </a:lnTo>
                        <a:close/>
                      </a:path>
                    </a:pathLst>
                  </a:custGeom>
                  <a:solidFill>
                    <a:srgbClr val="00B0F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8" name="Freeform 31">
                    <a:extLst>
                      <a:ext uri="{FF2B5EF4-FFF2-40B4-BE49-F238E27FC236}">
                        <a16:creationId xmlns:a16="http://schemas.microsoft.com/office/drawing/2014/main" id="{9973B98D-E432-48F4-B503-8857CE260C96}"/>
                      </a:ext>
                    </a:extLst>
                  </p:cNvPr>
                  <p:cNvSpPr>
                    <a:spLocks/>
                  </p:cNvSpPr>
                  <p:nvPr/>
                </p:nvSpPr>
                <p:spPr bwMode="auto">
                  <a:xfrm>
                    <a:off x="3227388" y="5006976"/>
                    <a:ext cx="84137" cy="77788"/>
                  </a:xfrm>
                  <a:custGeom>
                    <a:avLst/>
                    <a:gdLst/>
                    <a:ahLst/>
                    <a:cxnLst>
                      <a:cxn ang="0">
                        <a:pos x="200" y="246"/>
                      </a:cxn>
                      <a:cxn ang="0">
                        <a:pos x="160" y="224"/>
                      </a:cxn>
                      <a:cxn ang="0">
                        <a:pos x="110" y="200"/>
                      </a:cxn>
                      <a:cxn ang="0">
                        <a:pos x="72" y="184"/>
                      </a:cxn>
                      <a:cxn ang="0">
                        <a:pos x="80" y="108"/>
                      </a:cxn>
                      <a:cxn ang="0">
                        <a:pos x="0" y="48"/>
                      </a:cxn>
                      <a:cxn ang="0">
                        <a:pos x="12" y="4"/>
                      </a:cxn>
                      <a:cxn ang="0">
                        <a:pos x="96" y="8"/>
                      </a:cxn>
                      <a:cxn ang="0">
                        <a:pos x="192" y="12"/>
                      </a:cxn>
                      <a:cxn ang="0">
                        <a:pos x="240" y="0"/>
                      </a:cxn>
                      <a:cxn ang="0">
                        <a:pos x="268" y="68"/>
                      </a:cxn>
                      <a:cxn ang="0">
                        <a:pos x="236" y="156"/>
                      </a:cxn>
                      <a:cxn ang="0">
                        <a:pos x="224" y="196"/>
                      </a:cxn>
                      <a:cxn ang="0">
                        <a:pos x="252" y="240"/>
                      </a:cxn>
                      <a:cxn ang="0">
                        <a:pos x="200" y="246"/>
                      </a:cxn>
                    </a:cxnLst>
                    <a:rect l="0" t="0" r="r" b="b"/>
                    <a:pathLst>
                      <a:path w="268" h="246">
                        <a:moveTo>
                          <a:pt x="200" y="246"/>
                        </a:moveTo>
                        <a:lnTo>
                          <a:pt x="160" y="224"/>
                        </a:lnTo>
                        <a:lnTo>
                          <a:pt x="110" y="200"/>
                        </a:lnTo>
                        <a:lnTo>
                          <a:pt x="72" y="184"/>
                        </a:lnTo>
                        <a:lnTo>
                          <a:pt x="80" y="108"/>
                        </a:lnTo>
                        <a:lnTo>
                          <a:pt x="0" y="48"/>
                        </a:lnTo>
                        <a:lnTo>
                          <a:pt x="12" y="4"/>
                        </a:lnTo>
                        <a:lnTo>
                          <a:pt x="96" y="8"/>
                        </a:lnTo>
                        <a:lnTo>
                          <a:pt x="192" y="12"/>
                        </a:lnTo>
                        <a:lnTo>
                          <a:pt x="240" y="0"/>
                        </a:lnTo>
                        <a:lnTo>
                          <a:pt x="268" y="68"/>
                        </a:lnTo>
                        <a:lnTo>
                          <a:pt x="236" y="156"/>
                        </a:lnTo>
                        <a:lnTo>
                          <a:pt x="224" y="196"/>
                        </a:lnTo>
                        <a:lnTo>
                          <a:pt x="252" y="240"/>
                        </a:lnTo>
                        <a:lnTo>
                          <a:pt x="200" y="24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grpSp>
              <p:nvGrpSpPr>
                <p:cNvPr id="280" name="组合 56">
                  <a:extLst>
                    <a:ext uri="{FF2B5EF4-FFF2-40B4-BE49-F238E27FC236}">
                      <a16:creationId xmlns:a16="http://schemas.microsoft.com/office/drawing/2014/main" id="{70DFEA73-8555-4C92-906A-73147E526C8D}"/>
                    </a:ext>
                  </a:extLst>
                </p:cNvPr>
                <p:cNvGrpSpPr/>
                <p:nvPr/>
              </p:nvGrpSpPr>
              <p:grpSpPr>
                <a:xfrm>
                  <a:off x="4098630" y="5015793"/>
                  <a:ext cx="1850944" cy="1383915"/>
                  <a:chOff x="1720850" y="4776788"/>
                  <a:chExt cx="1711325" cy="1279525"/>
                </a:xfrm>
                <a:solidFill>
                  <a:srgbClr val="EEECE1">
                    <a:lumMod val="75000"/>
                  </a:srgbClr>
                </a:solidFill>
              </p:grpSpPr>
              <p:sp>
                <p:nvSpPr>
                  <p:cNvPr id="314" name="Freeform 7">
                    <a:extLst>
                      <a:ext uri="{FF2B5EF4-FFF2-40B4-BE49-F238E27FC236}">
                        <a16:creationId xmlns:a16="http://schemas.microsoft.com/office/drawing/2014/main" id="{0F64CF7B-093C-470D-9FFF-19282BD54BE7}"/>
                      </a:ext>
                    </a:extLst>
                  </p:cNvPr>
                  <p:cNvSpPr>
                    <a:spLocks/>
                  </p:cNvSpPr>
                  <p:nvPr/>
                </p:nvSpPr>
                <p:spPr bwMode="auto">
                  <a:xfrm>
                    <a:off x="1935163" y="4776788"/>
                    <a:ext cx="739775" cy="1279525"/>
                  </a:xfrm>
                  <a:custGeom>
                    <a:avLst/>
                    <a:gdLst/>
                    <a:ahLst/>
                    <a:cxnLst>
                      <a:cxn ang="0">
                        <a:pos x="1684" y="3873"/>
                      </a:cxn>
                      <a:cxn ang="0">
                        <a:pos x="1456" y="3504"/>
                      </a:cxn>
                      <a:cxn ang="0">
                        <a:pos x="1544" y="3184"/>
                      </a:cxn>
                      <a:cxn ang="0">
                        <a:pos x="1200" y="2648"/>
                      </a:cxn>
                      <a:cxn ang="0">
                        <a:pos x="960" y="2432"/>
                      </a:cxn>
                      <a:cxn ang="0">
                        <a:pos x="752" y="2288"/>
                      </a:cxn>
                      <a:cxn ang="0">
                        <a:pos x="624" y="2112"/>
                      </a:cxn>
                      <a:cxn ang="0">
                        <a:pos x="496" y="2024"/>
                      </a:cxn>
                      <a:cxn ang="0">
                        <a:pos x="392" y="1960"/>
                      </a:cxn>
                      <a:cxn ang="0">
                        <a:pos x="296" y="1824"/>
                      </a:cxn>
                      <a:cxn ang="0">
                        <a:pos x="192" y="1896"/>
                      </a:cxn>
                      <a:cxn ang="0">
                        <a:pos x="0" y="1824"/>
                      </a:cxn>
                      <a:cxn ang="0">
                        <a:pos x="136" y="1496"/>
                      </a:cxn>
                      <a:cxn ang="0">
                        <a:pos x="152" y="1264"/>
                      </a:cxn>
                      <a:cxn ang="0">
                        <a:pos x="80" y="1128"/>
                      </a:cxn>
                      <a:cxn ang="0">
                        <a:pos x="72" y="392"/>
                      </a:cxn>
                      <a:cxn ang="0">
                        <a:pos x="176" y="304"/>
                      </a:cxn>
                      <a:cxn ang="0">
                        <a:pos x="456" y="320"/>
                      </a:cxn>
                      <a:cxn ang="0">
                        <a:pos x="672" y="48"/>
                      </a:cxn>
                      <a:cxn ang="0">
                        <a:pos x="832" y="64"/>
                      </a:cxn>
                      <a:cxn ang="0">
                        <a:pos x="968" y="0"/>
                      </a:cxn>
                      <a:cxn ang="0">
                        <a:pos x="1072" y="120"/>
                      </a:cxn>
                      <a:cxn ang="0">
                        <a:pos x="1264" y="72"/>
                      </a:cxn>
                      <a:cxn ang="0">
                        <a:pos x="1440" y="160"/>
                      </a:cxn>
                      <a:cxn ang="0">
                        <a:pos x="1608" y="16"/>
                      </a:cxn>
                      <a:cxn ang="0">
                        <a:pos x="1816" y="72"/>
                      </a:cxn>
                      <a:cxn ang="0">
                        <a:pos x="1992" y="296"/>
                      </a:cxn>
                      <a:cxn ang="0">
                        <a:pos x="1992" y="592"/>
                      </a:cxn>
                      <a:cxn ang="0">
                        <a:pos x="1752" y="704"/>
                      </a:cxn>
                      <a:cxn ang="0">
                        <a:pos x="1584" y="832"/>
                      </a:cxn>
                      <a:cxn ang="0">
                        <a:pos x="1416" y="1320"/>
                      </a:cxn>
                      <a:cxn ang="0">
                        <a:pos x="1584" y="1880"/>
                      </a:cxn>
                      <a:cxn ang="0">
                        <a:pos x="1576" y="2136"/>
                      </a:cxn>
                      <a:cxn ang="0">
                        <a:pos x="1704" y="2200"/>
                      </a:cxn>
                      <a:cxn ang="0">
                        <a:pos x="1728" y="2344"/>
                      </a:cxn>
                      <a:cxn ang="0">
                        <a:pos x="1864" y="2512"/>
                      </a:cxn>
                      <a:cxn ang="0">
                        <a:pos x="2016" y="2544"/>
                      </a:cxn>
                      <a:cxn ang="0">
                        <a:pos x="2224" y="2608"/>
                      </a:cxn>
                      <a:cxn ang="0">
                        <a:pos x="2272" y="3136"/>
                      </a:cxn>
                      <a:cxn ang="0">
                        <a:pos x="2328" y="3336"/>
                      </a:cxn>
                      <a:cxn ang="0">
                        <a:pos x="2232" y="3576"/>
                      </a:cxn>
                      <a:cxn ang="0">
                        <a:pos x="2224" y="4032"/>
                      </a:cxn>
                      <a:cxn ang="0">
                        <a:pos x="1880" y="3840"/>
                      </a:cxn>
                      <a:cxn ang="0">
                        <a:pos x="1808" y="4008"/>
                      </a:cxn>
                      <a:cxn ang="0">
                        <a:pos x="1684" y="3873"/>
                      </a:cxn>
                    </a:cxnLst>
                    <a:rect l="0" t="0" r="r" b="b"/>
                    <a:pathLst>
                      <a:path w="2328" h="4032">
                        <a:moveTo>
                          <a:pt x="1684" y="3873"/>
                        </a:moveTo>
                        <a:lnTo>
                          <a:pt x="1456" y="3504"/>
                        </a:lnTo>
                        <a:lnTo>
                          <a:pt x="1544" y="3184"/>
                        </a:lnTo>
                        <a:lnTo>
                          <a:pt x="1200" y="2648"/>
                        </a:lnTo>
                        <a:lnTo>
                          <a:pt x="960" y="2432"/>
                        </a:lnTo>
                        <a:lnTo>
                          <a:pt x="752" y="2288"/>
                        </a:lnTo>
                        <a:lnTo>
                          <a:pt x="624" y="2112"/>
                        </a:lnTo>
                        <a:lnTo>
                          <a:pt x="496" y="2024"/>
                        </a:lnTo>
                        <a:lnTo>
                          <a:pt x="392" y="1960"/>
                        </a:lnTo>
                        <a:lnTo>
                          <a:pt x="296" y="1824"/>
                        </a:lnTo>
                        <a:lnTo>
                          <a:pt x="192" y="1896"/>
                        </a:lnTo>
                        <a:lnTo>
                          <a:pt x="0" y="1824"/>
                        </a:lnTo>
                        <a:lnTo>
                          <a:pt x="136" y="1496"/>
                        </a:lnTo>
                        <a:lnTo>
                          <a:pt x="152" y="1264"/>
                        </a:lnTo>
                        <a:lnTo>
                          <a:pt x="80" y="1128"/>
                        </a:lnTo>
                        <a:lnTo>
                          <a:pt x="72" y="392"/>
                        </a:lnTo>
                        <a:lnTo>
                          <a:pt x="176" y="304"/>
                        </a:lnTo>
                        <a:lnTo>
                          <a:pt x="456" y="320"/>
                        </a:lnTo>
                        <a:lnTo>
                          <a:pt x="672" y="48"/>
                        </a:lnTo>
                        <a:lnTo>
                          <a:pt x="832" y="64"/>
                        </a:lnTo>
                        <a:lnTo>
                          <a:pt x="968" y="0"/>
                        </a:lnTo>
                        <a:lnTo>
                          <a:pt x="1072" y="120"/>
                        </a:lnTo>
                        <a:lnTo>
                          <a:pt x="1264" y="72"/>
                        </a:lnTo>
                        <a:lnTo>
                          <a:pt x="1440" y="160"/>
                        </a:lnTo>
                        <a:lnTo>
                          <a:pt x="1608" y="16"/>
                        </a:lnTo>
                        <a:lnTo>
                          <a:pt x="1816" y="72"/>
                        </a:lnTo>
                        <a:lnTo>
                          <a:pt x="1992" y="296"/>
                        </a:lnTo>
                        <a:lnTo>
                          <a:pt x="1992" y="592"/>
                        </a:lnTo>
                        <a:lnTo>
                          <a:pt x="1752" y="704"/>
                        </a:lnTo>
                        <a:lnTo>
                          <a:pt x="1584" y="832"/>
                        </a:lnTo>
                        <a:lnTo>
                          <a:pt x="1416" y="1320"/>
                        </a:lnTo>
                        <a:lnTo>
                          <a:pt x="1584" y="1880"/>
                        </a:lnTo>
                        <a:lnTo>
                          <a:pt x="1576" y="2136"/>
                        </a:lnTo>
                        <a:lnTo>
                          <a:pt x="1704" y="2200"/>
                        </a:lnTo>
                        <a:lnTo>
                          <a:pt x="1728" y="2344"/>
                        </a:lnTo>
                        <a:lnTo>
                          <a:pt x="1864" y="2512"/>
                        </a:lnTo>
                        <a:lnTo>
                          <a:pt x="2016" y="2544"/>
                        </a:lnTo>
                        <a:lnTo>
                          <a:pt x="2224" y="2608"/>
                        </a:lnTo>
                        <a:lnTo>
                          <a:pt x="2272" y="3136"/>
                        </a:lnTo>
                        <a:lnTo>
                          <a:pt x="2328" y="3336"/>
                        </a:lnTo>
                        <a:lnTo>
                          <a:pt x="2232" y="3576"/>
                        </a:lnTo>
                        <a:lnTo>
                          <a:pt x="2224" y="4032"/>
                        </a:lnTo>
                        <a:lnTo>
                          <a:pt x="1880" y="3840"/>
                        </a:lnTo>
                        <a:lnTo>
                          <a:pt x="1808" y="4008"/>
                        </a:lnTo>
                        <a:lnTo>
                          <a:pt x="1684" y="3873"/>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5" name="Freeform 30">
                    <a:extLst>
                      <a:ext uri="{FF2B5EF4-FFF2-40B4-BE49-F238E27FC236}">
                        <a16:creationId xmlns:a16="http://schemas.microsoft.com/office/drawing/2014/main" id="{3309B9CC-4A51-449E-A6C5-FABC0C42DBCE}"/>
                      </a:ext>
                    </a:extLst>
                  </p:cNvPr>
                  <p:cNvSpPr>
                    <a:spLocks/>
                  </p:cNvSpPr>
                  <p:nvPr/>
                </p:nvSpPr>
                <p:spPr bwMode="auto">
                  <a:xfrm>
                    <a:off x="3294063" y="5792788"/>
                    <a:ext cx="138112" cy="134938"/>
                  </a:xfrm>
                  <a:custGeom>
                    <a:avLst/>
                    <a:gdLst/>
                    <a:ahLst/>
                    <a:cxnLst>
                      <a:cxn ang="0">
                        <a:pos x="396" y="392"/>
                      </a:cxn>
                      <a:cxn ang="0">
                        <a:pos x="364" y="424"/>
                      </a:cxn>
                      <a:cxn ang="0">
                        <a:pos x="308" y="388"/>
                      </a:cxn>
                      <a:cxn ang="0">
                        <a:pos x="296" y="344"/>
                      </a:cxn>
                      <a:cxn ang="0">
                        <a:pos x="232" y="296"/>
                      </a:cxn>
                      <a:cxn ang="0">
                        <a:pos x="148" y="284"/>
                      </a:cxn>
                      <a:cxn ang="0">
                        <a:pos x="80" y="219"/>
                      </a:cxn>
                      <a:cxn ang="0">
                        <a:pos x="44" y="184"/>
                      </a:cxn>
                      <a:cxn ang="0">
                        <a:pos x="44" y="124"/>
                      </a:cxn>
                      <a:cxn ang="0">
                        <a:pos x="40" y="80"/>
                      </a:cxn>
                      <a:cxn ang="0">
                        <a:pos x="0" y="8"/>
                      </a:cxn>
                      <a:cxn ang="0">
                        <a:pos x="64" y="12"/>
                      </a:cxn>
                      <a:cxn ang="0">
                        <a:pos x="180" y="16"/>
                      </a:cxn>
                      <a:cxn ang="0">
                        <a:pos x="268" y="8"/>
                      </a:cxn>
                      <a:cxn ang="0">
                        <a:pos x="316" y="0"/>
                      </a:cxn>
                      <a:cxn ang="0">
                        <a:pos x="308" y="72"/>
                      </a:cxn>
                      <a:cxn ang="0">
                        <a:pos x="328" y="132"/>
                      </a:cxn>
                      <a:cxn ang="0">
                        <a:pos x="264" y="152"/>
                      </a:cxn>
                      <a:cxn ang="0">
                        <a:pos x="288" y="224"/>
                      </a:cxn>
                      <a:cxn ang="0">
                        <a:pos x="432" y="316"/>
                      </a:cxn>
                      <a:cxn ang="0">
                        <a:pos x="436" y="360"/>
                      </a:cxn>
                      <a:cxn ang="0">
                        <a:pos x="396" y="392"/>
                      </a:cxn>
                    </a:cxnLst>
                    <a:rect l="0" t="0" r="r" b="b"/>
                    <a:pathLst>
                      <a:path w="436" h="424">
                        <a:moveTo>
                          <a:pt x="396" y="392"/>
                        </a:moveTo>
                        <a:lnTo>
                          <a:pt x="364" y="424"/>
                        </a:lnTo>
                        <a:lnTo>
                          <a:pt x="308" y="388"/>
                        </a:lnTo>
                        <a:lnTo>
                          <a:pt x="296" y="344"/>
                        </a:lnTo>
                        <a:lnTo>
                          <a:pt x="232" y="296"/>
                        </a:lnTo>
                        <a:lnTo>
                          <a:pt x="148" y="284"/>
                        </a:lnTo>
                        <a:lnTo>
                          <a:pt x="80" y="219"/>
                        </a:lnTo>
                        <a:lnTo>
                          <a:pt x="44" y="184"/>
                        </a:lnTo>
                        <a:lnTo>
                          <a:pt x="44" y="124"/>
                        </a:lnTo>
                        <a:lnTo>
                          <a:pt x="40" y="80"/>
                        </a:lnTo>
                        <a:lnTo>
                          <a:pt x="0" y="8"/>
                        </a:lnTo>
                        <a:lnTo>
                          <a:pt x="64" y="12"/>
                        </a:lnTo>
                        <a:lnTo>
                          <a:pt x="180" y="16"/>
                        </a:lnTo>
                        <a:lnTo>
                          <a:pt x="268" y="8"/>
                        </a:lnTo>
                        <a:lnTo>
                          <a:pt x="316" y="0"/>
                        </a:lnTo>
                        <a:lnTo>
                          <a:pt x="308" y="72"/>
                        </a:lnTo>
                        <a:lnTo>
                          <a:pt x="328" y="132"/>
                        </a:lnTo>
                        <a:lnTo>
                          <a:pt x="264" y="152"/>
                        </a:lnTo>
                        <a:lnTo>
                          <a:pt x="288" y="224"/>
                        </a:lnTo>
                        <a:lnTo>
                          <a:pt x="432" y="316"/>
                        </a:lnTo>
                        <a:lnTo>
                          <a:pt x="436" y="360"/>
                        </a:lnTo>
                        <a:lnTo>
                          <a:pt x="396" y="39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6" name="Freeform 32">
                    <a:extLst>
                      <a:ext uri="{FF2B5EF4-FFF2-40B4-BE49-F238E27FC236}">
                        <a16:creationId xmlns:a16="http://schemas.microsoft.com/office/drawing/2014/main" id="{4CEF4FC7-F027-41EB-AC01-6E7F67704FB1}"/>
                      </a:ext>
                    </a:extLst>
                  </p:cNvPr>
                  <p:cNvSpPr>
                    <a:spLocks/>
                  </p:cNvSpPr>
                  <p:nvPr/>
                </p:nvSpPr>
                <p:spPr bwMode="auto">
                  <a:xfrm>
                    <a:off x="1720850" y="5495926"/>
                    <a:ext cx="52387" cy="68263"/>
                  </a:xfrm>
                  <a:custGeom>
                    <a:avLst/>
                    <a:gdLst/>
                    <a:ahLst/>
                    <a:cxnLst>
                      <a:cxn ang="0">
                        <a:pos x="0" y="203"/>
                      </a:cxn>
                      <a:cxn ang="0">
                        <a:pos x="15" y="152"/>
                      </a:cxn>
                      <a:cxn ang="0">
                        <a:pos x="19" y="116"/>
                      </a:cxn>
                      <a:cxn ang="0">
                        <a:pos x="11" y="80"/>
                      </a:cxn>
                      <a:cxn ang="0">
                        <a:pos x="47" y="28"/>
                      </a:cxn>
                      <a:cxn ang="0">
                        <a:pos x="103" y="16"/>
                      </a:cxn>
                      <a:cxn ang="0">
                        <a:pos x="127" y="0"/>
                      </a:cxn>
                      <a:cxn ang="0">
                        <a:pos x="163" y="44"/>
                      </a:cxn>
                      <a:cxn ang="0">
                        <a:pos x="167" y="92"/>
                      </a:cxn>
                      <a:cxn ang="0">
                        <a:pos x="107" y="132"/>
                      </a:cxn>
                      <a:cxn ang="0">
                        <a:pos x="79" y="168"/>
                      </a:cxn>
                      <a:cxn ang="0">
                        <a:pos x="47" y="216"/>
                      </a:cxn>
                      <a:cxn ang="0">
                        <a:pos x="0" y="203"/>
                      </a:cxn>
                    </a:cxnLst>
                    <a:rect l="0" t="0" r="r" b="b"/>
                    <a:pathLst>
                      <a:path w="167" h="216">
                        <a:moveTo>
                          <a:pt x="0" y="203"/>
                        </a:moveTo>
                        <a:lnTo>
                          <a:pt x="15" y="152"/>
                        </a:lnTo>
                        <a:lnTo>
                          <a:pt x="19" y="116"/>
                        </a:lnTo>
                        <a:lnTo>
                          <a:pt x="11" y="80"/>
                        </a:lnTo>
                        <a:lnTo>
                          <a:pt x="47" y="28"/>
                        </a:lnTo>
                        <a:lnTo>
                          <a:pt x="103" y="16"/>
                        </a:lnTo>
                        <a:lnTo>
                          <a:pt x="127" y="0"/>
                        </a:lnTo>
                        <a:lnTo>
                          <a:pt x="163" y="44"/>
                        </a:lnTo>
                        <a:lnTo>
                          <a:pt x="167" y="92"/>
                        </a:lnTo>
                        <a:lnTo>
                          <a:pt x="107" y="132"/>
                        </a:lnTo>
                        <a:lnTo>
                          <a:pt x="79" y="168"/>
                        </a:lnTo>
                        <a:lnTo>
                          <a:pt x="47" y="216"/>
                        </a:lnTo>
                        <a:lnTo>
                          <a:pt x="0" y="203"/>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grpSp>
              <p:nvGrpSpPr>
                <p:cNvPr id="281" name="群組 280"/>
                <p:cNvGrpSpPr/>
                <p:nvPr/>
              </p:nvGrpSpPr>
              <p:grpSpPr>
                <a:xfrm>
                  <a:off x="5909795" y="593095"/>
                  <a:ext cx="2010378" cy="1779379"/>
                  <a:chOff x="-349321" y="2064956"/>
                  <a:chExt cx="2010380" cy="1779379"/>
                </a:xfrm>
              </p:grpSpPr>
              <p:sp>
                <p:nvSpPr>
                  <p:cNvPr id="300" name="矩形 299">
                    <a:extLst>
                      <a:ext uri="{FF2B5EF4-FFF2-40B4-BE49-F238E27FC236}">
                        <a16:creationId xmlns:a16="http://schemas.microsoft.com/office/drawing/2014/main" id="{463BEFFE-7514-4DCE-815B-5F6D0D4F481D}"/>
                      </a:ext>
                    </a:extLst>
                  </p:cNvPr>
                  <p:cNvSpPr/>
                  <p:nvPr/>
                </p:nvSpPr>
                <p:spPr>
                  <a:xfrm>
                    <a:off x="842791" y="2555864"/>
                    <a:ext cx="818268" cy="1288471"/>
                  </a:xfrm>
                  <a:prstGeom prst="rect">
                    <a:avLst/>
                  </a:prstGeom>
                  <a:solidFill>
                    <a:srgbClr val="4BACC6">
                      <a:lumMod val="20000"/>
                      <a:lumOff val="80000"/>
                    </a:srgbClr>
                  </a:solidFill>
                  <a:ln w="12700" cap="flat" cmpd="sng" algn="ctr">
                    <a:solidFill>
                      <a:sysClr val="window" lastClr="FFFFFF">
                        <a:lumMod val="75000"/>
                      </a:sysClr>
                    </a:solidFill>
                    <a:prstDash val="solid"/>
                    <a:miter lim="800000"/>
                  </a:ln>
                  <a:effectLst/>
                </p:spPr>
                <p:txBody>
                  <a:bodyPr rtlCol="0" anchor="ctr"/>
                  <a:lstStyle/>
                  <a:p>
                    <a:pPr algn="ctr">
                      <a:defRPr/>
                    </a:pPr>
                    <a:endParaRPr lang="zh-TW" altLang="en-US" kern="0">
                      <a:solidFill>
                        <a:prstClr val="white"/>
                      </a:solidFill>
                      <a:cs typeface="Arial"/>
                      <a:sym typeface="Arial"/>
                    </a:endParaRPr>
                  </a:p>
                </p:txBody>
              </p:sp>
              <p:grpSp>
                <p:nvGrpSpPr>
                  <p:cNvPr id="301" name="Group 37">
                    <a:extLst>
                      <a:ext uri="{FF2B5EF4-FFF2-40B4-BE49-F238E27FC236}">
                        <a16:creationId xmlns:a16="http://schemas.microsoft.com/office/drawing/2014/main" id="{900173AF-57ED-42EA-BB31-586907AA323F}"/>
                      </a:ext>
                    </a:extLst>
                  </p:cNvPr>
                  <p:cNvGrpSpPr>
                    <a:grpSpLocks/>
                  </p:cNvGrpSpPr>
                  <p:nvPr/>
                </p:nvGrpSpPr>
                <p:grpSpPr bwMode="auto">
                  <a:xfrm>
                    <a:off x="1097753" y="2064956"/>
                    <a:ext cx="496242" cy="1613077"/>
                    <a:chOff x="16959" y="6962"/>
                    <a:chExt cx="498" cy="1592"/>
                  </a:xfrm>
                  <a:solidFill>
                    <a:srgbClr val="EEECE1">
                      <a:lumMod val="75000"/>
                    </a:srgbClr>
                  </a:solidFill>
                </p:grpSpPr>
                <p:sp>
                  <p:nvSpPr>
                    <p:cNvPr id="308" name="Freeform 38">
                      <a:extLst>
                        <a:ext uri="{FF2B5EF4-FFF2-40B4-BE49-F238E27FC236}">
                          <a16:creationId xmlns:a16="http://schemas.microsoft.com/office/drawing/2014/main" id="{21386856-9EC3-46A7-84DE-BE85175AD041}"/>
                        </a:ext>
                      </a:extLst>
                    </p:cNvPr>
                    <p:cNvSpPr>
                      <a:spLocks/>
                    </p:cNvSpPr>
                    <p:nvPr/>
                  </p:nvSpPr>
                  <p:spPr bwMode="auto">
                    <a:xfrm>
                      <a:off x="17223" y="7736"/>
                      <a:ext cx="210" cy="138"/>
                    </a:xfrm>
                    <a:custGeom>
                      <a:avLst/>
                      <a:gdLst/>
                      <a:ahLst/>
                      <a:cxnLst>
                        <a:cxn ang="0">
                          <a:pos x="129" y="0"/>
                        </a:cxn>
                        <a:cxn ang="0">
                          <a:pos x="75" y="9"/>
                        </a:cxn>
                        <a:cxn ang="0">
                          <a:pos x="21" y="24"/>
                        </a:cxn>
                        <a:cxn ang="0">
                          <a:pos x="6" y="81"/>
                        </a:cxn>
                        <a:cxn ang="0">
                          <a:pos x="0" y="129"/>
                        </a:cxn>
                        <a:cxn ang="0">
                          <a:pos x="42" y="138"/>
                        </a:cxn>
                        <a:cxn ang="0">
                          <a:pos x="63" y="90"/>
                        </a:cxn>
                        <a:cxn ang="0">
                          <a:pos x="102" y="72"/>
                        </a:cxn>
                        <a:cxn ang="0">
                          <a:pos x="150" y="75"/>
                        </a:cxn>
                        <a:cxn ang="0">
                          <a:pos x="189" y="75"/>
                        </a:cxn>
                        <a:cxn ang="0">
                          <a:pos x="210" y="45"/>
                        </a:cxn>
                        <a:cxn ang="0">
                          <a:pos x="174" y="9"/>
                        </a:cxn>
                        <a:cxn ang="0">
                          <a:pos x="129" y="0"/>
                        </a:cxn>
                      </a:cxnLst>
                      <a:rect l="0" t="0" r="r" b="b"/>
                      <a:pathLst>
                        <a:path w="210" h="138">
                          <a:moveTo>
                            <a:pt x="129" y="0"/>
                          </a:moveTo>
                          <a:lnTo>
                            <a:pt x="75" y="9"/>
                          </a:lnTo>
                          <a:lnTo>
                            <a:pt x="21" y="24"/>
                          </a:lnTo>
                          <a:lnTo>
                            <a:pt x="6" y="81"/>
                          </a:lnTo>
                          <a:lnTo>
                            <a:pt x="0" y="129"/>
                          </a:lnTo>
                          <a:lnTo>
                            <a:pt x="42" y="138"/>
                          </a:lnTo>
                          <a:lnTo>
                            <a:pt x="63" y="90"/>
                          </a:lnTo>
                          <a:lnTo>
                            <a:pt x="102" y="72"/>
                          </a:lnTo>
                          <a:lnTo>
                            <a:pt x="150" y="75"/>
                          </a:lnTo>
                          <a:lnTo>
                            <a:pt x="189" y="75"/>
                          </a:lnTo>
                          <a:lnTo>
                            <a:pt x="210" y="45"/>
                          </a:lnTo>
                          <a:lnTo>
                            <a:pt x="174" y="9"/>
                          </a:lnTo>
                          <a:lnTo>
                            <a:pt x="129"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09" name="Freeform 39">
                      <a:extLst>
                        <a:ext uri="{FF2B5EF4-FFF2-40B4-BE49-F238E27FC236}">
                          <a16:creationId xmlns:a16="http://schemas.microsoft.com/office/drawing/2014/main" id="{7CBE9356-F222-4FBC-80F5-2938D3CC825B}"/>
                        </a:ext>
                      </a:extLst>
                    </p:cNvPr>
                    <p:cNvSpPr>
                      <a:spLocks/>
                    </p:cNvSpPr>
                    <p:nvPr/>
                  </p:nvSpPr>
                  <p:spPr bwMode="auto">
                    <a:xfrm>
                      <a:off x="17121" y="7912"/>
                      <a:ext cx="273" cy="120"/>
                    </a:xfrm>
                    <a:custGeom>
                      <a:avLst/>
                      <a:gdLst/>
                      <a:ahLst/>
                      <a:cxnLst>
                        <a:cxn ang="0">
                          <a:pos x="71" y="33"/>
                        </a:cxn>
                        <a:cxn ang="0">
                          <a:pos x="50" y="0"/>
                        </a:cxn>
                        <a:cxn ang="0">
                          <a:pos x="23" y="18"/>
                        </a:cxn>
                        <a:cxn ang="0">
                          <a:pos x="0" y="69"/>
                        </a:cxn>
                        <a:cxn ang="0">
                          <a:pos x="23" y="114"/>
                        </a:cxn>
                        <a:cxn ang="0">
                          <a:pos x="80" y="132"/>
                        </a:cxn>
                        <a:cxn ang="0">
                          <a:pos x="119" y="132"/>
                        </a:cxn>
                        <a:cxn ang="0">
                          <a:pos x="170" y="102"/>
                        </a:cxn>
                        <a:cxn ang="0">
                          <a:pos x="194" y="66"/>
                        </a:cxn>
                        <a:cxn ang="0">
                          <a:pos x="185" y="27"/>
                        </a:cxn>
                        <a:cxn ang="0">
                          <a:pos x="146" y="45"/>
                        </a:cxn>
                        <a:cxn ang="0">
                          <a:pos x="104" y="57"/>
                        </a:cxn>
                        <a:cxn ang="0">
                          <a:pos x="71" y="33"/>
                        </a:cxn>
                      </a:cxnLst>
                      <a:rect l="0" t="0" r="r" b="b"/>
                      <a:pathLst>
                        <a:path w="194" h="132">
                          <a:moveTo>
                            <a:pt x="71" y="33"/>
                          </a:moveTo>
                          <a:lnTo>
                            <a:pt x="50" y="0"/>
                          </a:lnTo>
                          <a:lnTo>
                            <a:pt x="23" y="18"/>
                          </a:lnTo>
                          <a:lnTo>
                            <a:pt x="0" y="69"/>
                          </a:lnTo>
                          <a:lnTo>
                            <a:pt x="23" y="114"/>
                          </a:lnTo>
                          <a:lnTo>
                            <a:pt x="80" y="132"/>
                          </a:lnTo>
                          <a:lnTo>
                            <a:pt x="119" y="132"/>
                          </a:lnTo>
                          <a:lnTo>
                            <a:pt x="170" y="102"/>
                          </a:lnTo>
                          <a:lnTo>
                            <a:pt x="194" y="66"/>
                          </a:lnTo>
                          <a:lnTo>
                            <a:pt x="185" y="27"/>
                          </a:lnTo>
                          <a:lnTo>
                            <a:pt x="146" y="45"/>
                          </a:lnTo>
                          <a:lnTo>
                            <a:pt x="104" y="57"/>
                          </a:lnTo>
                          <a:lnTo>
                            <a:pt x="71" y="33"/>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0" name="Freeform 40">
                      <a:extLst>
                        <a:ext uri="{FF2B5EF4-FFF2-40B4-BE49-F238E27FC236}">
                          <a16:creationId xmlns:a16="http://schemas.microsoft.com/office/drawing/2014/main" id="{59F9476E-02EE-44C4-B308-CC9A46991A6F}"/>
                        </a:ext>
                      </a:extLst>
                    </p:cNvPr>
                    <p:cNvSpPr>
                      <a:spLocks/>
                    </p:cNvSpPr>
                    <p:nvPr/>
                  </p:nvSpPr>
                  <p:spPr bwMode="auto">
                    <a:xfrm>
                      <a:off x="17205" y="8397"/>
                      <a:ext cx="93" cy="60"/>
                    </a:xfrm>
                    <a:custGeom>
                      <a:avLst/>
                      <a:gdLst/>
                      <a:ahLst/>
                      <a:cxnLst>
                        <a:cxn ang="0">
                          <a:pos x="45" y="0"/>
                        </a:cxn>
                        <a:cxn ang="0">
                          <a:pos x="21" y="12"/>
                        </a:cxn>
                        <a:cxn ang="0">
                          <a:pos x="0" y="45"/>
                        </a:cxn>
                        <a:cxn ang="0">
                          <a:pos x="24" y="60"/>
                        </a:cxn>
                        <a:cxn ang="0">
                          <a:pos x="54" y="48"/>
                        </a:cxn>
                        <a:cxn ang="0">
                          <a:pos x="90" y="54"/>
                        </a:cxn>
                        <a:cxn ang="0">
                          <a:pos x="87" y="33"/>
                        </a:cxn>
                        <a:cxn ang="0">
                          <a:pos x="93" y="15"/>
                        </a:cxn>
                        <a:cxn ang="0">
                          <a:pos x="66" y="3"/>
                        </a:cxn>
                        <a:cxn ang="0">
                          <a:pos x="45" y="0"/>
                        </a:cxn>
                      </a:cxnLst>
                      <a:rect l="0" t="0" r="r" b="b"/>
                      <a:pathLst>
                        <a:path w="93" h="60">
                          <a:moveTo>
                            <a:pt x="45" y="0"/>
                          </a:moveTo>
                          <a:lnTo>
                            <a:pt x="21" y="12"/>
                          </a:lnTo>
                          <a:lnTo>
                            <a:pt x="0" y="45"/>
                          </a:lnTo>
                          <a:lnTo>
                            <a:pt x="24" y="60"/>
                          </a:lnTo>
                          <a:lnTo>
                            <a:pt x="54" y="48"/>
                          </a:lnTo>
                          <a:lnTo>
                            <a:pt x="90" y="54"/>
                          </a:lnTo>
                          <a:lnTo>
                            <a:pt x="87" y="33"/>
                          </a:lnTo>
                          <a:lnTo>
                            <a:pt x="93" y="15"/>
                          </a:lnTo>
                          <a:lnTo>
                            <a:pt x="66" y="3"/>
                          </a:lnTo>
                          <a:lnTo>
                            <a:pt x="45"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1" name="Freeform 41">
                      <a:extLst>
                        <a:ext uri="{FF2B5EF4-FFF2-40B4-BE49-F238E27FC236}">
                          <a16:creationId xmlns:a16="http://schemas.microsoft.com/office/drawing/2014/main" id="{877523DE-C51B-4AD2-9A97-6A2F0FF4D5B2}"/>
                        </a:ext>
                      </a:extLst>
                    </p:cNvPr>
                    <p:cNvSpPr>
                      <a:spLocks/>
                    </p:cNvSpPr>
                    <p:nvPr/>
                  </p:nvSpPr>
                  <p:spPr bwMode="auto">
                    <a:xfrm>
                      <a:off x="17367" y="8430"/>
                      <a:ext cx="90" cy="124"/>
                    </a:xfrm>
                    <a:custGeom>
                      <a:avLst/>
                      <a:gdLst/>
                      <a:ahLst/>
                      <a:cxnLst>
                        <a:cxn ang="0">
                          <a:pos x="66" y="0"/>
                        </a:cxn>
                        <a:cxn ang="0">
                          <a:pos x="24" y="6"/>
                        </a:cxn>
                        <a:cxn ang="0">
                          <a:pos x="9" y="66"/>
                        </a:cxn>
                        <a:cxn ang="0">
                          <a:pos x="0" y="111"/>
                        </a:cxn>
                        <a:cxn ang="0">
                          <a:pos x="18" y="124"/>
                        </a:cxn>
                        <a:cxn ang="0">
                          <a:pos x="63" y="81"/>
                        </a:cxn>
                        <a:cxn ang="0">
                          <a:pos x="90" y="84"/>
                        </a:cxn>
                        <a:cxn ang="0">
                          <a:pos x="81" y="30"/>
                        </a:cxn>
                        <a:cxn ang="0">
                          <a:pos x="66" y="0"/>
                        </a:cxn>
                      </a:cxnLst>
                      <a:rect l="0" t="0" r="r" b="b"/>
                      <a:pathLst>
                        <a:path w="90" h="124">
                          <a:moveTo>
                            <a:pt x="66" y="0"/>
                          </a:moveTo>
                          <a:lnTo>
                            <a:pt x="24" y="6"/>
                          </a:lnTo>
                          <a:lnTo>
                            <a:pt x="9" y="66"/>
                          </a:lnTo>
                          <a:lnTo>
                            <a:pt x="0" y="111"/>
                          </a:lnTo>
                          <a:lnTo>
                            <a:pt x="18" y="124"/>
                          </a:lnTo>
                          <a:lnTo>
                            <a:pt x="63" y="81"/>
                          </a:lnTo>
                          <a:lnTo>
                            <a:pt x="90" y="84"/>
                          </a:lnTo>
                          <a:lnTo>
                            <a:pt x="81" y="30"/>
                          </a:lnTo>
                          <a:lnTo>
                            <a:pt x="66"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2" name="Freeform 43">
                      <a:extLst>
                        <a:ext uri="{FF2B5EF4-FFF2-40B4-BE49-F238E27FC236}">
                          <a16:creationId xmlns:a16="http://schemas.microsoft.com/office/drawing/2014/main" id="{4A5427C2-38E2-463F-8598-3F8D9F59104E}"/>
                        </a:ext>
                      </a:extLst>
                    </p:cNvPr>
                    <p:cNvSpPr>
                      <a:spLocks/>
                    </p:cNvSpPr>
                    <p:nvPr/>
                  </p:nvSpPr>
                  <p:spPr bwMode="auto">
                    <a:xfrm>
                      <a:off x="17344" y="7540"/>
                      <a:ext cx="48" cy="78"/>
                    </a:xfrm>
                    <a:custGeom>
                      <a:avLst/>
                      <a:gdLst/>
                      <a:ahLst/>
                      <a:cxnLst>
                        <a:cxn ang="0">
                          <a:pos x="27" y="0"/>
                        </a:cxn>
                        <a:cxn ang="0">
                          <a:pos x="9" y="9"/>
                        </a:cxn>
                        <a:cxn ang="0">
                          <a:pos x="2" y="34"/>
                        </a:cxn>
                        <a:cxn ang="0">
                          <a:pos x="0" y="61"/>
                        </a:cxn>
                        <a:cxn ang="0">
                          <a:pos x="20" y="78"/>
                        </a:cxn>
                        <a:cxn ang="0">
                          <a:pos x="38" y="64"/>
                        </a:cxn>
                        <a:cxn ang="0">
                          <a:pos x="48" y="34"/>
                        </a:cxn>
                        <a:cxn ang="0">
                          <a:pos x="47" y="12"/>
                        </a:cxn>
                        <a:cxn ang="0">
                          <a:pos x="27" y="0"/>
                        </a:cxn>
                      </a:cxnLst>
                      <a:rect l="0" t="0" r="r" b="b"/>
                      <a:pathLst>
                        <a:path w="48" h="78">
                          <a:moveTo>
                            <a:pt x="27" y="0"/>
                          </a:moveTo>
                          <a:lnTo>
                            <a:pt x="9" y="9"/>
                          </a:lnTo>
                          <a:lnTo>
                            <a:pt x="2" y="34"/>
                          </a:lnTo>
                          <a:lnTo>
                            <a:pt x="0" y="61"/>
                          </a:lnTo>
                          <a:lnTo>
                            <a:pt x="20" y="78"/>
                          </a:lnTo>
                          <a:lnTo>
                            <a:pt x="38" y="64"/>
                          </a:lnTo>
                          <a:lnTo>
                            <a:pt x="48" y="34"/>
                          </a:lnTo>
                          <a:lnTo>
                            <a:pt x="47" y="12"/>
                          </a:lnTo>
                          <a:lnTo>
                            <a:pt x="27"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13" name="Freeform 44">
                      <a:extLst>
                        <a:ext uri="{FF2B5EF4-FFF2-40B4-BE49-F238E27FC236}">
                          <a16:creationId xmlns:a16="http://schemas.microsoft.com/office/drawing/2014/main" id="{DC09F119-F51E-44AF-B36A-497A3DAEB357}"/>
                        </a:ext>
                      </a:extLst>
                    </p:cNvPr>
                    <p:cNvSpPr>
                      <a:spLocks/>
                    </p:cNvSpPr>
                    <p:nvPr/>
                  </p:nvSpPr>
                  <p:spPr bwMode="auto">
                    <a:xfrm>
                      <a:off x="16959" y="6962"/>
                      <a:ext cx="52" cy="46"/>
                    </a:xfrm>
                    <a:custGeom>
                      <a:avLst/>
                      <a:gdLst/>
                      <a:ahLst/>
                      <a:cxnLst>
                        <a:cxn ang="0">
                          <a:pos x="36" y="0"/>
                        </a:cxn>
                        <a:cxn ang="0">
                          <a:pos x="14" y="4"/>
                        </a:cxn>
                        <a:cxn ang="0">
                          <a:pos x="6" y="19"/>
                        </a:cxn>
                        <a:cxn ang="0">
                          <a:pos x="0" y="40"/>
                        </a:cxn>
                        <a:cxn ang="0">
                          <a:pos x="29" y="46"/>
                        </a:cxn>
                        <a:cxn ang="0">
                          <a:pos x="47" y="42"/>
                        </a:cxn>
                        <a:cxn ang="0">
                          <a:pos x="52" y="19"/>
                        </a:cxn>
                        <a:cxn ang="0">
                          <a:pos x="36" y="0"/>
                        </a:cxn>
                      </a:cxnLst>
                      <a:rect l="0" t="0" r="r" b="b"/>
                      <a:pathLst>
                        <a:path w="52" h="46">
                          <a:moveTo>
                            <a:pt x="36" y="0"/>
                          </a:moveTo>
                          <a:lnTo>
                            <a:pt x="14" y="4"/>
                          </a:lnTo>
                          <a:lnTo>
                            <a:pt x="6" y="19"/>
                          </a:lnTo>
                          <a:lnTo>
                            <a:pt x="0" y="40"/>
                          </a:lnTo>
                          <a:lnTo>
                            <a:pt x="29" y="46"/>
                          </a:lnTo>
                          <a:lnTo>
                            <a:pt x="47" y="42"/>
                          </a:lnTo>
                          <a:lnTo>
                            <a:pt x="52" y="19"/>
                          </a:lnTo>
                          <a:lnTo>
                            <a:pt x="36"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sp>
                <p:nvSpPr>
                  <p:cNvPr id="302" name="矩形 301">
                    <a:extLst>
                      <a:ext uri="{FF2B5EF4-FFF2-40B4-BE49-F238E27FC236}">
                        <a16:creationId xmlns:a16="http://schemas.microsoft.com/office/drawing/2014/main" id="{8A1BA1C9-3053-4B0F-AB34-D8E5FA2915B8}"/>
                      </a:ext>
                    </a:extLst>
                  </p:cNvPr>
                  <p:cNvSpPr/>
                  <p:nvPr/>
                </p:nvSpPr>
                <p:spPr>
                  <a:xfrm>
                    <a:off x="-299468" y="2816160"/>
                    <a:ext cx="1071362" cy="528653"/>
                  </a:xfrm>
                  <a:prstGeom prst="rect">
                    <a:avLst/>
                  </a:prstGeom>
                  <a:solidFill>
                    <a:srgbClr val="4BACC6">
                      <a:lumMod val="20000"/>
                      <a:lumOff val="80000"/>
                    </a:srgbClr>
                  </a:solidFill>
                  <a:ln w="12700" cap="flat" cmpd="sng" algn="ctr">
                    <a:solidFill>
                      <a:sysClr val="window" lastClr="FFFFFF">
                        <a:lumMod val="75000"/>
                      </a:sysClr>
                    </a:solidFill>
                    <a:prstDash val="solid"/>
                    <a:miter lim="800000"/>
                  </a:ln>
                  <a:effectLst/>
                </p:spPr>
                <p:txBody>
                  <a:bodyPr rtlCol="0" anchor="ctr"/>
                  <a:lstStyle/>
                  <a:p>
                    <a:pPr algn="ctr">
                      <a:defRPr/>
                    </a:pPr>
                    <a:endParaRPr lang="zh-TW" altLang="en-US" kern="0">
                      <a:solidFill>
                        <a:prstClr val="white"/>
                      </a:solidFill>
                      <a:cs typeface="Arial"/>
                      <a:sym typeface="Arial"/>
                    </a:endParaRPr>
                  </a:p>
                </p:txBody>
              </p:sp>
              <p:grpSp>
                <p:nvGrpSpPr>
                  <p:cNvPr id="303" name="Group 34">
                    <a:extLst>
                      <a:ext uri="{FF2B5EF4-FFF2-40B4-BE49-F238E27FC236}">
                        <a16:creationId xmlns:a16="http://schemas.microsoft.com/office/drawing/2014/main" id="{202F9476-97BA-40DE-9CB5-B54120483F65}"/>
                      </a:ext>
                    </a:extLst>
                  </p:cNvPr>
                  <p:cNvGrpSpPr>
                    <a:grpSpLocks/>
                  </p:cNvGrpSpPr>
                  <p:nvPr/>
                </p:nvGrpSpPr>
                <p:grpSpPr bwMode="auto">
                  <a:xfrm>
                    <a:off x="6068" y="2919565"/>
                    <a:ext cx="547201" cy="285119"/>
                    <a:chOff x="15803" y="8494"/>
                    <a:chExt cx="948" cy="498"/>
                  </a:xfrm>
                  <a:solidFill>
                    <a:srgbClr val="EEECE1">
                      <a:lumMod val="75000"/>
                    </a:srgbClr>
                  </a:solidFill>
                </p:grpSpPr>
                <p:sp>
                  <p:nvSpPr>
                    <p:cNvPr id="306" name="Freeform 35">
                      <a:extLst>
                        <a:ext uri="{FF2B5EF4-FFF2-40B4-BE49-F238E27FC236}">
                          <a16:creationId xmlns:a16="http://schemas.microsoft.com/office/drawing/2014/main" id="{A451065B-F654-489C-85CD-761E3CAD4BF2}"/>
                        </a:ext>
                      </a:extLst>
                    </p:cNvPr>
                    <p:cNvSpPr>
                      <a:spLocks/>
                    </p:cNvSpPr>
                    <p:nvPr/>
                  </p:nvSpPr>
                  <p:spPr bwMode="auto">
                    <a:xfrm>
                      <a:off x="16061" y="8494"/>
                      <a:ext cx="690" cy="498"/>
                    </a:xfrm>
                    <a:custGeom>
                      <a:avLst/>
                      <a:gdLst/>
                      <a:ahLst/>
                      <a:cxnLst>
                        <a:cxn ang="0">
                          <a:pos x="162" y="150"/>
                        </a:cxn>
                        <a:cxn ang="0">
                          <a:pos x="72" y="138"/>
                        </a:cxn>
                        <a:cxn ang="0">
                          <a:pos x="48" y="204"/>
                        </a:cxn>
                        <a:cxn ang="0">
                          <a:pos x="84" y="282"/>
                        </a:cxn>
                        <a:cxn ang="0">
                          <a:pos x="108" y="312"/>
                        </a:cxn>
                        <a:cxn ang="0">
                          <a:pos x="72" y="384"/>
                        </a:cxn>
                        <a:cxn ang="0">
                          <a:pos x="0" y="426"/>
                        </a:cxn>
                        <a:cxn ang="0">
                          <a:pos x="84" y="486"/>
                        </a:cxn>
                        <a:cxn ang="0">
                          <a:pos x="168" y="498"/>
                        </a:cxn>
                        <a:cxn ang="0">
                          <a:pos x="216" y="438"/>
                        </a:cxn>
                        <a:cxn ang="0">
                          <a:pos x="288" y="354"/>
                        </a:cxn>
                        <a:cxn ang="0">
                          <a:pos x="420" y="330"/>
                        </a:cxn>
                        <a:cxn ang="0">
                          <a:pos x="504" y="372"/>
                        </a:cxn>
                        <a:cxn ang="0">
                          <a:pos x="552" y="432"/>
                        </a:cxn>
                        <a:cxn ang="0">
                          <a:pos x="642" y="402"/>
                        </a:cxn>
                        <a:cxn ang="0">
                          <a:pos x="690" y="294"/>
                        </a:cxn>
                        <a:cxn ang="0">
                          <a:pos x="642" y="240"/>
                        </a:cxn>
                        <a:cxn ang="0">
                          <a:pos x="654" y="174"/>
                        </a:cxn>
                        <a:cxn ang="0">
                          <a:pos x="612" y="96"/>
                        </a:cxn>
                        <a:cxn ang="0">
                          <a:pos x="546" y="48"/>
                        </a:cxn>
                        <a:cxn ang="0">
                          <a:pos x="480" y="0"/>
                        </a:cxn>
                        <a:cxn ang="0">
                          <a:pos x="432" y="78"/>
                        </a:cxn>
                        <a:cxn ang="0">
                          <a:pos x="432" y="138"/>
                        </a:cxn>
                        <a:cxn ang="0">
                          <a:pos x="384" y="162"/>
                        </a:cxn>
                        <a:cxn ang="0">
                          <a:pos x="360" y="222"/>
                        </a:cxn>
                        <a:cxn ang="0">
                          <a:pos x="270" y="240"/>
                        </a:cxn>
                        <a:cxn ang="0">
                          <a:pos x="198" y="210"/>
                        </a:cxn>
                        <a:cxn ang="0">
                          <a:pos x="162" y="150"/>
                        </a:cxn>
                      </a:cxnLst>
                      <a:rect l="0" t="0" r="r" b="b"/>
                      <a:pathLst>
                        <a:path w="690" h="498">
                          <a:moveTo>
                            <a:pt x="162" y="150"/>
                          </a:moveTo>
                          <a:lnTo>
                            <a:pt x="72" y="138"/>
                          </a:lnTo>
                          <a:lnTo>
                            <a:pt x="48" y="204"/>
                          </a:lnTo>
                          <a:lnTo>
                            <a:pt x="84" y="282"/>
                          </a:lnTo>
                          <a:lnTo>
                            <a:pt x="108" y="312"/>
                          </a:lnTo>
                          <a:lnTo>
                            <a:pt x="72" y="384"/>
                          </a:lnTo>
                          <a:lnTo>
                            <a:pt x="0" y="426"/>
                          </a:lnTo>
                          <a:lnTo>
                            <a:pt x="84" y="486"/>
                          </a:lnTo>
                          <a:lnTo>
                            <a:pt x="168" y="498"/>
                          </a:lnTo>
                          <a:lnTo>
                            <a:pt x="216" y="438"/>
                          </a:lnTo>
                          <a:lnTo>
                            <a:pt x="288" y="354"/>
                          </a:lnTo>
                          <a:lnTo>
                            <a:pt x="420" y="330"/>
                          </a:lnTo>
                          <a:lnTo>
                            <a:pt x="504" y="372"/>
                          </a:lnTo>
                          <a:lnTo>
                            <a:pt x="552" y="432"/>
                          </a:lnTo>
                          <a:lnTo>
                            <a:pt x="642" y="402"/>
                          </a:lnTo>
                          <a:lnTo>
                            <a:pt x="690" y="294"/>
                          </a:lnTo>
                          <a:lnTo>
                            <a:pt x="642" y="240"/>
                          </a:lnTo>
                          <a:lnTo>
                            <a:pt x="654" y="174"/>
                          </a:lnTo>
                          <a:lnTo>
                            <a:pt x="612" y="96"/>
                          </a:lnTo>
                          <a:lnTo>
                            <a:pt x="546" y="48"/>
                          </a:lnTo>
                          <a:lnTo>
                            <a:pt x="480" y="0"/>
                          </a:lnTo>
                          <a:lnTo>
                            <a:pt x="432" y="78"/>
                          </a:lnTo>
                          <a:lnTo>
                            <a:pt x="432" y="138"/>
                          </a:lnTo>
                          <a:lnTo>
                            <a:pt x="384" y="162"/>
                          </a:lnTo>
                          <a:lnTo>
                            <a:pt x="360" y="222"/>
                          </a:lnTo>
                          <a:lnTo>
                            <a:pt x="270" y="240"/>
                          </a:lnTo>
                          <a:lnTo>
                            <a:pt x="198" y="210"/>
                          </a:lnTo>
                          <a:lnTo>
                            <a:pt x="162" y="15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307" name="Freeform 36">
                      <a:extLst>
                        <a:ext uri="{FF2B5EF4-FFF2-40B4-BE49-F238E27FC236}">
                          <a16:creationId xmlns:a16="http://schemas.microsoft.com/office/drawing/2014/main" id="{CFD9B283-8824-457B-BB81-D11B49C8559D}"/>
                        </a:ext>
                      </a:extLst>
                    </p:cNvPr>
                    <p:cNvSpPr>
                      <a:spLocks/>
                    </p:cNvSpPr>
                    <p:nvPr/>
                  </p:nvSpPr>
                  <p:spPr bwMode="auto">
                    <a:xfrm>
                      <a:off x="15803" y="8774"/>
                      <a:ext cx="208" cy="160"/>
                    </a:xfrm>
                    <a:custGeom>
                      <a:avLst/>
                      <a:gdLst/>
                      <a:ahLst/>
                      <a:cxnLst>
                        <a:cxn ang="0">
                          <a:pos x="128" y="0"/>
                        </a:cxn>
                        <a:cxn ang="0">
                          <a:pos x="72" y="24"/>
                        </a:cxn>
                        <a:cxn ang="0">
                          <a:pos x="40" y="72"/>
                        </a:cxn>
                        <a:cxn ang="0">
                          <a:pos x="0" y="144"/>
                        </a:cxn>
                        <a:cxn ang="0">
                          <a:pos x="80" y="160"/>
                        </a:cxn>
                        <a:cxn ang="0">
                          <a:pos x="152" y="120"/>
                        </a:cxn>
                        <a:cxn ang="0">
                          <a:pos x="208" y="64"/>
                        </a:cxn>
                        <a:cxn ang="0">
                          <a:pos x="200" y="0"/>
                        </a:cxn>
                        <a:cxn ang="0">
                          <a:pos x="128" y="0"/>
                        </a:cxn>
                      </a:cxnLst>
                      <a:rect l="0" t="0" r="r" b="b"/>
                      <a:pathLst>
                        <a:path w="208" h="160">
                          <a:moveTo>
                            <a:pt x="128" y="0"/>
                          </a:moveTo>
                          <a:lnTo>
                            <a:pt x="72" y="24"/>
                          </a:lnTo>
                          <a:lnTo>
                            <a:pt x="40" y="72"/>
                          </a:lnTo>
                          <a:lnTo>
                            <a:pt x="0" y="144"/>
                          </a:lnTo>
                          <a:lnTo>
                            <a:pt x="80" y="160"/>
                          </a:lnTo>
                          <a:lnTo>
                            <a:pt x="152" y="120"/>
                          </a:lnTo>
                          <a:lnTo>
                            <a:pt x="208" y="64"/>
                          </a:lnTo>
                          <a:lnTo>
                            <a:pt x="200" y="0"/>
                          </a:lnTo>
                          <a:lnTo>
                            <a:pt x="128" y="0"/>
                          </a:lnTo>
                          <a:close/>
                        </a:path>
                      </a:pathLst>
                    </a:cu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sp>
                <p:nvSpPr>
                  <p:cNvPr id="304" name="TextBox 112">
                    <a:extLst>
                      <a:ext uri="{FF2B5EF4-FFF2-40B4-BE49-F238E27FC236}">
                        <a16:creationId xmlns:a16="http://schemas.microsoft.com/office/drawing/2014/main" id="{51364546-5542-4F47-9912-80A39DC3CE60}"/>
                      </a:ext>
                    </a:extLst>
                  </p:cNvPr>
                  <p:cNvSpPr txBox="1"/>
                  <p:nvPr/>
                </p:nvSpPr>
                <p:spPr>
                  <a:xfrm>
                    <a:off x="780266" y="2540470"/>
                    <a:ext cx="571374" cy="301813"/>
                  </a:xfrm>
                  <a:prstGeom prst="rect">
                    <a:avLst/>
                  </a:prstGeom>
                  <a:noFill/>
                </p:spPr>
                <p:txBody>
                  <a:bodyPr wrap="none" rtlCol="0" anchor="ctr">
                    <a:spAutoFit/>
                  </a:bodyPr>
                  <a:lstStyle/>
                  <a:p>
                    <a:pPr algn="ctr">
                      <a:defRPr/>
                    </a:pPr>
                    <a:r>
                      <a:rPr lang="zh-TW" altLang="en-US" sz="1000" b="1" kern="0" dirty="0">
                        <a:solidFill>
                          <a:prstClr val="black"/>
                        </a:solidFill>
                        <a:cs typeface="Arial"/>
                        <a:sym typeface="Arial"/>
                      </a:rPr>
                      <a:t>馬祖</a:t>
                    </a:r>
                    <a:endParaRPr lang="en-US" sz="1000" b="1" kern="0" dirty="0">
                      <a:solidFill>
                        <a:prstClr val="black"/>
                      </a:solidFill>
                      <a:ea typeface="微軟正黑體"/>
                      <a:cs typeface="Arial"/>
                      <a:sym typeface="Arial"/>
                    </a:endParaRPr>
                  </a:p>
                </p:txBody>
              </p:sp>
              <p:sp>
                <p:nvSpPr>
                  <p:cNvPr id="305" name="TextBox 112">
                    <a:extLst>
                      <a:ext uri="{FF2B5EF4-FFF2-40B4-BE49-F238E27FC236}">
                        <a16:creationId xmlns:a16="http://schemas.microsoft.com/office/drawing/2014/main" id="{61E0BFB8-2EE4-401F-9638-1F5C7D38375A}"/>
                      </a:ext>
                    </a:extLst>
                  </p:cNvPr>
                  <p:cNvSpPr txBox="1"/>
                  <p:nvPr/>
                </p:nvSpPr>
                <p:spPr>
                  <a:xfrm>
                    <a:off x="-349321" y="2771499"/>
                    <a:ext cx="571374" cy="301813"/>
                  </a:xfrm>
                  <a:prstGeom prst="rect">
                    <a:avLst/>
                  </a:prstGeom>
                  <a:noFill/>
                </p:spPr>
                <p:txBody>
                  <a:bodyPr wrap="none" rtlCol="0" anchor="ctr">
                    <a:spAutoFit/>
                  </a:bodyPr>
                  <a:lstStyle/>
                  <a:p>
                    <a:pPr algn="ctr">
                      <a:defRPr/>
                    </a:pPr>
                    <a:r>
                      <a:rPr lang="zh-TW" altLang="en-US" sz="1000" b="1" kern="0" dirty="0">
                        <a:solidFill>
                          <a:prstClr val="black"/>
                        </a:solidFill>
                        <a:cs typeface="Arial"/>
                        <a:sym typeface="Arial"/>
                      </a:rPr>
                      <a:t>金門</a:t>
                    </a:r>
                    <a:endParaRPr lang="en-US" sz="1000" b="1" kern="0" dirty="0">
                      <a:solidFill>
                        <a:prstClr val="black"/>
                      </a:solidFill>
                      <a:ea typeface="微軟正黑體"/>
                      <a:cs typeface="Arial"/>
                      <a:sym typeface="Arial"/>
                    </a:endParaRPr>
                  </a:p>
                </p:txBody>
              </p:sp>
            </p:grpSp>
            <p:grpSp>
              <p:nvGrpSpPr>
                <p:cNvPr id="282" name="群組 281"/>
                <p:cNvGrpSpPr/>
                <p:nvPr/>
              </p:nvGrpSpPr>
              <p:grpSpPr>
                <a:xfrm>
                  <a:off x="2337772" y="3862108"/>
                  <a:ext cx="1097954" cy="1179431"/>
                  <a:chOff x="351032" y="3872830"/>
                  <a:chExt cx="1097955" cy="1179431"/>
                </a:xfrm>
              </p:grpSpPr>
              <p:sp>
                <p:nvSpPr>
                  <p:cNvPr id="292" name="矩形 291">
                    <a:extLst>
                      <a:ext uri="{FF2B5EF4-FFF2-40B4-BE49-F238E27FC236}">
                        <a16:creationId xmlns:a16="http://schemas.microsoft.com/office/drawing/2014/main" id="{319047D0-8051-4AE6-A4F4-A916558964F3}"/>
                      </a:ext>
                    </a:extLst>
                  </p:cNvPr>
                  <p:cNvSpPr/>
                  <p:nvPr/>
                </p:nvSpPr>
                <p:spPr>
                  <a:xfrm>
                    <a:off x="351032" y="3872830"/>
                    <a:ext cx="1071361" cy="1179431"/>
                  </a:xfrm>
                  <a:prstGeom prst="rect">
                    <a:avLst/>
                  </a:prstGeom>
                  <a:solidFill>
                    <a:srgbClr val="4BACC6">
                      <a:lumMod val="20000"/>
                      <a:lumOff val="80000"/>
                    </a:srgbClr>
                  </a:solidFill>
                  <a:ln w="12700" cap="flat" cmpd="sng" algn="ctr">
                    <a:solidFill>
                      <a:sysClr val="window" lastClr="FFFFFF">
                        <a:lumMod val="75000"/>
                      </a:sysClr>
                    </a:solidFill>
                    <a:prstDash val="solid"/>
                    <a:miter lim="800000"/>
                  </a:ln>
                  <a:effectLst/>
                </p:spPr>
                <p:txBody>
                  <a:bodyPr rtlCol="0" anchor="ctr"/>
                  <a:lstStyle/>
                  <a:p>
                    <a:pPr algn="ctr">
                      <a:defRPr/>
                    </a:pPr>
                    <a:endParaRPr lang="zh-TW" altLang="en-US" kern="0">
                      <a:solidFill>
                        <a:prstClr val="white"/>
                      </a:solidFill>
                      <a:cs typeface="Arial"/>
                      <a:sym typeface="Arial"/>
                    </a:endParaRPr>
                  </a:p>
                </p:txBody>
              </p:sp>
              <p:grpSp>
                <p:nvGrpSpPr>
                  <p:cNvPr id="293" name="群組 292">
                    <a:extLst>
                      <a:ext uri="{FF2B5EF4-FFF2-40B4-BE49-F238E27FC236}">
                        <a16:creationId xmlns:a16="http://schemas.microsoft.com/office/drawing/2014/main" id="{82AB5131-E432-4A58-8C4C-0D6AB927E383}"/>
                      </a:ext>
                    </a:extLst>
                  </p:cNvPr>
                  <p:cNvGrpSpPr/>
                  <p:nvPr/>
                </p:nvGrpSpPr>
                <p:grpSpPr>
                  <a:xfrm>
                    <a:off x="634412" y="3989674"/>
                    <a:ext cx="536916" cy="777240"/>
                    <a:chOff x="1281157" y="4284380"/>
                    <a:chExt cx="536916" cy="777240"/>
                  </a:xfrm>
                  <a:solidFill>
                    <a:srgbClr val="EEECE1">
                      <a:lumMod val="75000"/>
                    </a:srgbClr>
                  </a:solidFill>
                </p:grpSpPr>
                <p:sp>
                  <p:nvSpPr>
                    <p:cNvPr id="295" name="Freeform 30">
                      <a:extLst>
                        <a:ext uri="{FF2B5EF4-FFF2-40B4-BE49-F238E27FC236}">
                          <a16:creationId xmlns:a16="http://schemas.microsoft.com/office/drawing/2014/main" id="{0E10BE3C-51AD-4214-9B32-358B6042C586}"/>
                        </a:ext>
                      </a:extLst>
                    </p:cNvPr>
                    <p:cNvSpPr>
                      <a:spLocks/>
                    </p:cNvSpPr>
                    <p:nvPr/>
                  </p:nvSpPr>
                  <p:spPr bwMode="auto">
                    <a:xfrm>
                      <a:off x="1452313" y="4414824"/>
                      <a:ext cx="365760" cy="287999"/>
                    </a:xfrm>
                    <a:custGeom>
                      <a:avLst/>
                      <a:gdLst/>
                      <a:ahLst/>
                      <a:cxnLst>
                        <a:cxn ang="0">
                          <a:pos x="624" y="256"/>
                        </a:cxn>
                        <a:cxn ang="0">
                          <a:pos x="634" y="220"/>
                        </a:cxn>
                        <a:cxn ang="0">
                          <a:pos x="610" y="182"/>
                        </a:cxn>
                        <a:cxn ang="0">
                          <a:pos x="576" y="139"/>
                        </a:cxn>
                        <a:cxn ang="0">
                          <a:pos x="591" y="105"/>
                        </a:cxn>
                        <a:cxn ang="0">
                          <a:pos x="533" y="30"/>
                        </a:cxn>
                        <a:cxn ang="0">
                          <a:pos x="476" y="0"/>
                        </a:cxn>
                        <a:cxn ang="0">
                          <a:pos x="432" y="19"/>
                        </a:cxn>
                        <a:cxn ang="0">
                          <a:pos x="413" y="72"/>
                        </a:cxn>
                        <a:cxn ang="0">
                          <a:pos x="356" y="100"/>
                        </a:cxn>
                        <a:cxn ang="0">
                          <a:pos x="375" y="28"/>
                        </a:cxn>
                        <a:cxn ang="0">
                          <a:pos x="351" y="9"/>
                        </a:cxn>
                        <a:cxn ang="0">
                          <a:pos x="317" y="48"/>
                        </a:cxn>
                        <a:cxn ang="0">
                          <a:pos x="264" y="24"/>
                        </a:cxn>
                        <a:cxn ang="0">
                          <a:pos x="264" y="72"/>
                        </a:cxn>
                        <a:cxn ang="0">
                          <a:pos x="236" y="139"/>
                        </a:cxn>
                        <a:cxn ang="0">
                          <a:pos x="197" y="168"/>
                        </a:cxn>
                        <a:cxn ang="0">
                          <a:pos x="173" y="124"/>
                        </a:cxn>
                        <a:cxn ang="0">
                          <a:pos x="170" y="75"/>
                        </a:cxn>
                        <a:cxn ang="0">
                          <a:pos x="125" y="120"/>
                        </a:cxn>
                        <a:cxn ang="0">
                          <a:pos x="80" y="120"/>
                        </a:cxn>
                        <a:cxn ang="0">
                          <a:pos x="92" y="158"/>
                        </a:cxn>
                        <a:cxn ang="0">
                          <a:pos x="58" y="206"/>
                        </a:cxn>
                        <a:cxn ang="0">
                          <a:pos x="82" y="244"/>
                        </a:cxn>
                        <a:cxn ang="0">
                          <a:pos x="111" y="220"/>
                        </a:cxn>
                        <a:cxn ang="0">
                          <a:pos x="154" y="230"/>
                        </a:cxn>
                        <a:cxn ang="0">
                          <a:pos x="173" y="278"/>
                        </a:cxn>
                        <a:cxn ang="0">
                          <a:pos x="207" y="288"/>
                        </a:cxn>
                        <a:cxn ang="0">
                          <a:pos x="260" y="312"/>
                        </a:cxn>
                        <a:cxn ang="0">
                          <a:pos x="216" y="347"/>
                        </a:cxn>
                        <a:cxn ang="0">
                          <a:pos x="173" y="374"/>
                        </a:cxn>
                        <a:cxn ang="0">
                          <a:pos x="106" y="384"/>
                        </a:cxn>
                        <a:cxn ang="0">
                          <a:pos x="44" y="355"/>
                        </a:cxn>
                        <a:cxn ang="0">
                          <a:pos x="53" y="292"/>
                        </a:cxn>
                        <a:cxn ang="0">
                          <a:pos x="5" y="273"/>
                        </a:cxn>
                        <a:cxn ang="0">
                          <a:pos x="0" y="360"/>
                        </a:cxn>
                        <a:cxn ang="0">
                          <a:pos x="39" y="417"/>
                        </a:cxn>
                        <a:cxn ang="0">
                          <a:pos x="116" y="422"/>
                        </a:cxn>
                        <a:cxn ang="0">
                          <a:pos x="116" y="465"/>
                        </a:cxn>
                        <a:cxn ang="0">
                          <a:pos x="170" y="483"/>
                        </a:cxn>
                        <a:cxn ang="0">
                          <a:pos x="260" y="499"/>
                        </a:cxn>
                        <a:cxn ang="0">
                          <a:pos x="303" y="451"/>
                        </a:cxn>
                        <a:cxn ang="0">
                          <a:pos x="298" y="393"/>
                        </a:cxn>
                        <a:cxn ang="0">
                          <a:pos x="360" y="297"/>
                        </a:cxn>
                        <a:cxn ang="0">
                          <a:pos x="413" y="249"/>
                        </a:cxn>
                        <a:cxn ang="0">
                          <a:pos x="456" y="220"/>
                        </a:cxn>
                        <a:cxn ang="0">
                          <a:pos x="533" y="256"/>
                        </a:cxn>
                        <a:cxn ang="0">
                          <a:pos x="586" y="278"/>
                        </a:cxn>
                        <a:cxn ang="0">
                          <a:pos x="624" y="256"/>
                        </a:cxn>
                      </a:cxnLst>
                      <a:rect l="0" t="0" r="r" b="b"/>
                      <a:pathLst>
                        <a:path w="634" h="499">
                          <a:moveTo>
                            <a:pt x="624" y="256"/>
                          </a:moveTo>
                          <a:lnTo>
                            <a:pt x="634" y="220"/>
                          </a:lnTo>
                          <a:lnTo>
                            <a:pt x="610" y="182"/>
                          </a:lnTo>
                          <a:lnTo>
                            <a:pt x="576" y="139"/>
                          </a:lnTo>
                          <a:lnTo>
                            <a:pt x="591" y="105"/>
                          </a:lnTo>
                          <a:lnTo>
                            <a:pt x="533" y="30"/>
                          </a:lnTo>
                          <a:lnTo>
                            <a:pt x="476" y="0"/>
                          </a:lnTo>
                          <a:lnTo>
                            <a:pt x="432" y="19"/>
                          </a:lnTo>
                          <a:lnTo>
                            <a:pt x="413" y="72"/>
                          </a:lnTo>
                          <a:lnTo>
                            <a:pt x="356" y="100"/>
                          </a:lnTo>
                          <a:lnTo>
                            <a:pt x="375" y="28"/>
                          </a:lnTo>
                          <a:lnTo>
                            <a:pt x="351" y="9"/>
                          </a:lnTo>
                          <a:lnTo>
                            <a:pt x="317" y="48"/>
                          </a:lnTo>
                          <a:lnTo>
                            <a:pt x="264" y="24"/>
                          </a:lnTo>
                          <a:lnTo>
                            <a:pt x="264" y="72"/>
                          </a:lnTo>
                          <a:lnTo>
                            <a:pt x="236" y="139"/>
                          </a:lnTo>
                          <a:lnTo>
                            <a:pt x="197" y="168"/>
                          </a:lnTo>
                          <a:lnTo>
                            <a:pt x="173" y="124"/>
                          </a:lnTo>
                          <a:lnTo>
                            <a:pt x="170" y="75"/>
                          </a:lnTo>
                          <a:lnTo>
                            <a:pt x="125" y="120"/>
                          </a:lnTo>
                          <a:lnTo>
                            <a:pt x="80" y="120"/>
                          </a:lnTo>
                          <a:lnTo>
                            <a:pt x="92" y="158"/>
                          </a:lnTo>
                          <a:lnTo>
                            <a:pt x="58" y="206"/>
                          </a:lnTo>
                          <a:lnTo>
                            <a:pt x="82" y="244"/>
                          </a:lnTo>
                          <a:lnTo>
                            <a:pt x="111" y="220"/>
                          </a:lnTo>
                          <a:lnTo>
                            <a:pt x="154" y="230"/>
                          </a:lnTo>
                          <a:lnTo>
                            <a:pt x="173" y="278"/>
                          </a:lnTo>
                          <a:lnTo>
                            <a:pt x="207" y="288"/>
                          </a:lnTo>
                          <a:lnTo>
                            <a:pt x="260" y="312"/>
                          </a:lnTo>
                          <a:lnTo>
                            <a:pt x="216" y="347"/>
                          </a:lnTo>
                          <a:lnTo>
                            <a:pt x="173" y="374"/>
                          </a:lnTo>
                          <a:lnTo>
                            <a:pt x="106" y="384"/>
                          </a:lnTo>
                          <a:lnTo>
                            <a:pt x="44" y="355"/>
                          </a:lnTo>
                          <a:lnTo>
                            <a:pt x="53" y="292"/>
                          </a:lnTo>
                          <a:lnTo>
                            <a:pt x="5" y="273"/>
                          </a:lnTo>
                          <a:lnTo>
                            <a:pt x="0" y="360"/>
                          </a:lnTo>
                          <a:lnTo>
                            <a:pt x="39" y="417"/>
                          </a:lnTo>
                          <a:lnTo>
                            <a:pt x="116" y="422"/>
                          </a:lnTo>
                          <a:lnTo>
                            <a:pt x="116" y="465"/>
                          </a:lnTo>
                          <a:lnTo>
                            <a:pt x="170" y="483"/>
                          </a:lnTo>
                          <a:lnTo>
                            <a:pt x="260" y="499"/>
                          </a:lnTo>
                          <a:lnTo>
                            <a:pt x="303" y="451"/>
                          </a:lnTo>
                          <a:lnTo>
                            <a:pt x="298" y="393"/>
                          </a:lnTo>
                          <a:lnTo>
                            <a:pt x="360" y="297"/>
                          </a:lnTo>
                          <a:lnTo>
                            <a:pt x="413" y="249"/>
                          </a:lnTo>
                          <a:lnTo>
                            <a:pt x="456" y="220"/>
                          </a:lnTo>
                          <a:lnTo>
                            <a:pt x="533" y="256"/>
                          </a:lnTo>
                          <a:lnTo>
                            <a:pt x="586" y="278"/>
                          </a:lnTo>
                          <a:lnTo>
                            <a:pt x="624" y="256"/>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96" name="Freeform 31">
                      <a:extLst>
                        <a:ext uri="{FF2B5EF4-FFF2-40B4-BE49-F238E27FC236}">
                          <a16:creationId xmlns:a16="http://schemas.microsoft.com/office/drawing/2014/main" id="{724E537E-6F1D-430C-AE5E-FFC61154D7AB}"/>
                        </a:ext>
                      </a:extLst>
                    </p:cNvPr>
                    <p:cNvSpPr>
                      <a:spLocks/>
                    </p:cNvSpPr>
                    <p:nvPr/>
                  </p:nvSpPr>
                  <p:spPr bwMode="auto">
                    <a:xfrm>
                      <a:off x="1281157" y="4422815"/>
                      <a:ext cx="144000" cy="239040"/>
                    </a:xfrm>
                    <a:custGeom>
                      <a:avLst/>
                      <a:gdLst/>
                      <a:ahLst/>
                      <a:cxnLst>
                        <a:cxn ang="0">
                          <a:pos x="15" y="413"/>
                        </a:cxn>
                        <a:cxn ang="0">
                          <a:pos x="0" y="375"/>
                        </a:cxn>
                        <a:cxn ang="0">
                          <a:pos x="58" y="341"/>
                        </a:cxn>
                        <a:cxn ang="0">
                          <a:pos x="111" y="322"/>
                        </a:cxn>
                        <a:cxn ang="0">
                          <a:pos x="111" y="269"/>
                        </a:cxn>
                        <a:cxn ang="0">
                          <a:pos x="111" y="212"/>
                        </a:cxn>
                        <a:cxn ang="0">
                          <a:pos x="115" y="149"/>
                        </a:cxn>
                        <a:cxn ang="0">
                          <a:pos x="111" y="58"/>
                        </a:cxn>
                        <a:cxn ang="0">
                          <a:pos x="159" y="0"/>
                        </a:cxn>
                        <a:cxn ang="0">
                          <a:pos x="202" y="20"/>
                        </a:cxn>
                        <a:cxn ang="0">
                          <a:pos x="251" y="34"/>
                        </a:cxn>
                        <a:cxn ang="0">
                          <a:pos x="216" y="96"/>
                        </a:cxn>
                        <a:cxn ang="0">
                          <a:pos x="205" y="215"/>
                        </a:cxn>
                        <a:cxn ang="0">
                          <a:pos x="205" y="306"/>
                        </a:cxn>
                        <a:cxn ang="0">
                          <a:pos x="178" y="384"/>
                        </a:cxn>
                        <a:cxn ang="0">
                          <a:pos x="91" y="375"/>
                        </a:cxn>
                        <a:cxn ang="0">
                          <a:pos x="15" y="413"/>
                        </a:cxn>
                      </a:cxnLst>
                      <a:rect l="0" t="0" r="r" b="b"/>
                      <a:pathLst>
                        <a:path w="251" h="413">
                          <a:moveTo>
                            <a:pt x="15" y="413"/>
                          </a:moveTo>
                          <a:lnTo>
                            <a:pt x="0" y="375"/>
                          </a:lnTo>
                          <a:lnTo>
                            <a:pt x="58" y="341"/>
                          </a:lnTo>
                          <a:lnTo>
                            <a:pt x="111" y="322"/>
                          </a:lnTo>
                          <a:lnTo>
                            <a:pt x="111" y="269"/>
                          </a:lnTo>
                          <a:lnTo>
                            <a:pt x="111" y="212"/>
                          </a:lnTo>
                          <a:lnTo>
                            <a:pt x="115" y="149"/>
                          </a:lnTo>
                          <a:lnTo>
                            <a:pt x="111" y="58"/>
                          </a:lnTo>
                          <a:lnTo>
                            <a:pt x="159" y="0"/>
                          </a:lnTo>
                          <a:lnTo>
                            <a:pt x="202" y="20"/>
                          </a:lnTo>
                          <a:lnTo>
                            <a:pt x="251" y="34"/>
                          </a:lnTo>
                          <a:lnTo>
                            <a:pt x="216" y="96"/>
                          </a:lnTo>
                          <a:lnTo>
                            <a:pt x="205" y="215"/>
                          </a:lnTo>
                          <a:lnTo>
                            <a:pt x="205" y="306"/>
                          </a:lnTo>
                          <a:lnTo>
                            <a:pt x="178" y="384"/>
                          </a:lnTo>
                          <a:lnTo>
                            <a:pt x="91" y="375"/>
                          </a:lnTo>
                          <a:lnTo>
                            <a:pt x="15" y="413"/>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97" name="Freeform 32">
                      <a:extLst>
                        <a:ext uri="{FF2B5EF4-FFF2-40B4-BE49-F238E27FC236}">
                          <a16:creationId xmlns:a16="http://schemas.microsoft.com/office/drawing/2014/main" id="{058A07E1-8038-46AA-BC08-0F8B38830265}"/>
                        </a:ext>
                      </a:extLst>
                    </p:cNvPr>
                    <p:cNvSpPr>
                      <a:spLocks/>
                    </p:cNvSpPr>
                    <p:nvPr/>
                  </p:nvSpPr>
                  <p:spPr bwMode="auto">
                    <a:xfrm>
                      <a:off x="1405871" y="4284380"/>
                      <a:ext cx="161280" cy="146879"/>
                    </a:xfrm>
                    <a:custGeom>
                      <a:avLst/>
                      <a:gdLst/>
                      <a:ahLst/>
                      <a:cxnLst>
                        <a:cxn ang="0">
                          <a:pos x="259" y="120"/>
                        </a:cxn>
                        <a:cxn ang="0">
                          <a:pos x="264" y="72"/>
                        </a:cxn>
                        <a:cxn ang="0">
                          <a:pos x="254" y="19"/>
                        </a:cxn>
                        <a:cxn ang="0">
                          <a:pos x="216" y="0"/>
                        </a:cxn>
                        <a:cxn ang="0">
                          <a:pos x="158" y="0"/>
                        </a:cxn>
                        <a:cxn ang="0">
                          <a:pos x="105" y="24"/>
                        </a:cxn>
                        <a:cxn ang="0">
                          <a:pos x="52" y="43"/>
                        </a:cxn>
                        <a:cxn ang="0">
                          <a:pos x="0" y="91"/>
                        </a:cxn>
                        <a:cxn ang="0">
                          <a:pos x="38" y="115"/>
                        </a:cxn>
                        <a:cxn ang="0">
                          <a:pos x="81" y="124"/>
                        </a:cxn>
                        <a:cxn ang="0">
                          <a:pos x="129" y="115"/>
                        </a:cxn>
                        <a:cxn ang="0">
                          <a:pos x="177" y="182"/>
                        </a:cxn>
                        <a:cxn ang="0">
                          <a:pos x="187" y="235"/>
                        </a:cxn>
                        <a:cxn ang="0">
                          <a:pos x="249" y="254"/>
                        </a:cxn>
                        <a:cxn ang="0">
                          <a:pos x="278" y="201"/>
                        </a:cxn>
                        <a:cxn ang="0">
                          <a:pos x="244" y="172"/>
                        </a:cxn>
                        <a:cxn ang="0">
                          <a:pos x="259" y="120"/>
                        </a:cxn>
                      </a:cxnLst>
                      <a:rect l="0" t="0" r="r" b="b"/>
                      <a:pathLst>
                        <a:path w="278" h="254">
                          <a:moveTo>
                            <a:pt x="259" y="120"/>
                          </a:moveTo>
                          <a:lnTo>
                            <a:pt x="264" y="72"/>
                          </a:lnTo>
                          <a:lnTo>
                            <a:pt x="254" y="19"/>
                          </a:lnTo>
                          <a:lnTo>
                            <a:pt x="216" y="0"/>
                          </a:lnTo>
                          <a:lnTo>
                            <a:pt x="158" y="0"/>
                          </a:lnTo>
                          <a:lnTo>
                            <a:pt x="105" y="24"/>
                          </a:lnTo>
                          <a:lnTo>
                            <a:pt x="52" y="43"/>
                          </a:lnTo>
                          <a:lnTo>
                            <a:pt x="0" y="91"/>
                          </a:lnTo>
                          <a:lnTo>
                            <a:pt x="38" y="115"/>
                          </a:lnTo>
                          <a:lnTo>
                            <a:pt x="81" y="124"/>
                          </a:lnTo>
                          <a:lnTo>
                            <a:pt x="129" y="115"/>
                          </a:lnTo>
                          <a:lnTo>
                            <a:pt x="177" y="182"/>
                          </a:lnTo>
                          <a:lnTo>
                            <a:pt x="187" y="235"/>
                          </a:lnTo>
                          <a:lnTo>
                            <a:pt x="249" y="254"/>
                          </a:lnTo>
                          <a:lnTo>
                            <a:pt x="278" y="201"/>
                          </a:lnTo>
                          <a:lnTo>
                            <a:pt x="244" y="172"/>
                          </a:lnTo>
                          <a:lnTo>
                            <a:pt x="259" y="12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98" name="Freeform 33">
                      <a:extLst>
                        <a:ext uri="{FF2B5EF4-FFF2-40B4-BE49-F238E27FC236}">
                          <a16:creationId xmlns:a16="http://schemas.microsoft.com/office/drawing/2014/main" id="{4AB86E11-2146-4733-BAB6-700DC2750121}"/>
                        </a:ext>
                      </a:extLst>
                    </p:cNvPr>
                    <p:cNvSpPr>
                      <a:spLocks/>
                    </p:cNvSpPr>
                    <p:nvPr/>
                  </p:nvSpPr>
                  <p:spPr bwMode="auto">
                    <a:xfrm>
                      <a:off x="1405871" y="4733574"/>
                      <a:ext cx="69121" cy="106561"/>
                    </a:xfrm>
                    <a:custGeom>
                      <a:avLst/>
                      <a:gdLst/>
                      <a:ahLst/>
                      <a:cxnLst>
                        <a:cxn ang="0">
                          <a:pos x="0" y="181"/>
                        </a:cxn>
                        <a:cxn ang="0">
                          <a:pos x="21" y="133"/>
                        </a:cxn>
                        <a:cxn ang="0">
                          <a:pos x="16" y="61"/>
                        </a:cxn>
                        <a:cxn ang="0">
                          <a:pos x="0" y="0"/>
                        </a:cxn>
                        <a:cxn ang="0">
                          <a:pos x="91" y="0"/>
                        </a:cxn>
                        <a:cxn ang="0">
                          <a:pos x="117" y="42"/>
                        </a:cxn>
                        <a:cxn ang="0">
                          <a:pos x="112" y="90"/>
                        </a:cxn>
                        <a:cxn ang="0">
                          <a:pos x="102" y="186"/>
                        </a:cxn>
                        <a:cxn ang="0">
                          <a:pos x="0" y="181"/>
                        </a:cxn>
                      </a:cxnLst>
                      <a:rect l="0" t="0" r="r" b="b"/>
                      <a:pathLst>
                        <a:path w="117" h="186">
                          <a:moveTo>
                            <a:pt x="0" y="181"/>
                          </a:moveTo>
                          <a:lnTo>
                            <a:pt x="21" y="133"/>
                          </a:lnTo>
                          <a:lnTo>
                            <a:pt x="16" y="61"/>
                          </a:lnTo>
                          <a:lnTo>
                            <a:pt x="0" y="0"/>
                          </a:lnTo>
                          <a:lnTo>
                            <a:pt x="91" y="0"/>
                          </a:lnTo>
                          <a:lnTo>
                            <a:pt x="117" y="42"/>
                          </a:lnTo>
                          <a:lnTo>
                            <a:pt x="112" y="90"/>
                          </a:lnTo>
                          <a:lnTo>
                            <a:pt x="102" y="186"/>
                          </a:lnTo>
                          <a:lnTo>
                            <a:pt x="0" y="181"/>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99" name="Freeform 51">
                      <a:extLst>
                        <a:ext uri="{FF2B5EF4-FFF2-40B4-BE49-F238E27FC236}">
                          <a16:creationId xmlns:a16="http://schemas.microsoft.com/office/drawing/2014/main" id="{8ACF246F-DF76-49D4-81AF-2DD8253ACB45}"/>
                        </a:ext>
                      </a:extLst>
                    </p:cNvPr>
                    <p:cNvSpPr>
                      <a:spLocks/>
                    </p:cNvSpPr>
                    <p:nvPr/>
                  </p:nvSpPr>
                  <p:spPr bwMode="auto">
                    <a:xfrm>
                      <a:off x="1355909" y="4969461"/>
                      <a:ext cx="74881" cy="92159"/>
                    </a:xfrm>
                    <a:custGeom>
                      <a:avLst/>
                      <a:gdLst/>
                      <a:ahLst/>
                      <a:cxnLst>
                        <a:cxn ang="0">
                          <a:pos x="28" y="112"/>
                        </a:cxn>
                        <a:cxn ang="0">
                          <a:pos x="8" y="76"/>
                        </a:cxn>
                        <a:cxn ang="0">
                          <a:pos x="0" y="26"/>
                        </a:cxn>
                        <a:cxn ang="0">
                          <a:pos x="26" y="6"/>
                        </a:cxn>
                        <a:cxn ang="0">
                          <a:pos x="76" y="0"/>
                        </a:cxn>
                        <a:cxn ang="0">
                          <a:pos x="126" y="6"/>
                        </a:cxn>
                        <a:cxn ang="0">
                          <a:pos x="134" y="52"/>
                        </a:cxn>
                        <a:cxn ang="0">
                          <a:pos x="124" y="82"/>
                        </a:cxn>
                        <a:cxn ang="0">
                          <a:pos x="132" y="118"/>
                        </a:cxn>
                        <a:cxn ang="0">
                          <a:pos x="94" y="112"/>
                        </a:cxn>
                        <a:cxn ang="0">
                          <a:pos x="78" y="142"/>
                        </a:cxn>
                        <a:cxn ang="0">
                          <a:pos x="52" y="160"/>
                        </a:cxn>
                        <a:cxn ang="0">
                          <a:pos x="28" y="112"/>
                        </a:cxn>
                      </a:cxnLst>
                      <a:rect l="0" t="0" r="r" b="b"/>
                      <a:pathLst>
                        <a:path w="134" h="160">
                          <a:moveTo>
                            <a:pt x="28" y="112"/>
                          </a:moveTo>
                          <a:lnTo>
                            <a:pt x="8" y="76"/>
                          </a:lnTo>
                          <a:lnTo>
                            <a:pt x="0" y="26"/>
                          </a:lnTo>
                          <a:lnTo>
                            <a:pt x="26" y="6"/>
                          </a:lnTo>
                          <a:lnTo>
                            <a:pt x="76" y="0"/>
                          </a:lnTo>
                          <a:lnTo>
                            <a:pt x="126" y="6"/>
                          </a:lnTo>
                          <a:lnTo>
                            <a:pt x="134" y="52"/>
                          </a:lnTo>
                          <a:lnTo>
                            <a:pt x="124" y="82"/>
                          </a:lnTo>
                          <a:lnTo>
                            <a:pt x="132" y="118"/>
                          </a:lnTo>
                          <a:lnTo>
                            <a:pt x="94" y="112"/>
                          </a:lnTo>
                          <a:lnTo>
                            <a:pt x="78" y="142"/>
                          </a:lnTo>
                          <a:lnTo>
                            <a:pt x="52" y="160"/>
                          </a:lnTo>
                          <a:lnTo>
                            <a:pt x="28" y="112"/>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grpSp>
              <p:sp>
                <p:nvSpPr>
                  <p:cNvPr id="294" name="TextBox 112">
                    <a:extLst>
                      <a:ext uri="{FF2B5EF4-FFF2-40B4-BE49-F238E27FC236}">
                        <a16:creationId xmlns:a16="http://schemas.microsoft.com/office/drawing/2014/main" id="{A82B8A3A-EFB2-46A9-B538-B17940445266}"/>
                      </a:ext>
                    </a:extLst>
                  </p:cNvPr>
                  <p:cNvSpPr txBox="1"/>
                  <p:nvPr/>
                </p:nvSpPr>
                <p:spPr>
                  <a:xfrm>
                    <a:off x="877614" y="4706455"/>
                    <a:ext cx="571373" cy="301813"/>
                  </a:xfrm>
                  <a:prstGeom prst="rect">
                    <a:avLst/>
                  </a:prstGeom>
                  <a:noFill/>
                </p:spPr>
                <p:txBody>
                  <a:bodyPr wrap="none" rtlCol="0" anchor="ctr">
                    <a:spAutoFit/>
                  </a:bodyPr>
                  <a:lstStyle/>
                  <a:p>
                    <a:pPr algn="ctr">
                      <a:defRPr/>
                    </a:pPr>
                    <a:r>
                      <a:rPr lang="zh-TW" altLang="en-US" sz="1000" b="1" kern="0" dirty="0">
                        <a:solidFill>
                          <a:prstClr val="black"/>
                        </a:solidFill>
                        <a:cs typeface="Arial"/>
                        <a:sym typeface="Arial"/>
                      </a:rPr>
                      <a:t>澎湖</a:t>
                    </a:r>
                    <a:endParaRPr lang="en-US" sz="1000" b="1" kern="0" dirty="0">
                      <a:solidFill>
                        <a:prstClr val="black"/>
                      </a:solidFill>
                      <a:ea typeface="微軟正黑體"/>
                      <a:cs typeface="Arial"/>
                      <a:sym typeface="Arial"/>
                    </a:endParaRPr>
                  </a:p>
                </p:txBody>
              </p:sp>
            </p:grpSp>
            <p:grpSp>
              <p:nvGrpSpPr>
                <p:cNvPr id="283" name="群組 282">
                  <a:extLst>
                    <a:ext uri="{FF2B5EF4-FFF2-40B4-BE49-F238E27FC236}">
                      <a16:creationId xmlns:a16="http://schemas.microsoft.com/office/drawing/2014/main" id="{B533FB21-DC0A-431C-AF44-F0585310E84A}"/>
                    </a:ext>
                  </a:extLst>
                </p:cNvPr>
                <p:cNvGrpSpPr/>
                <p:nvPr/>
              </p:nvGrpSpPr>
              <p:grpSpPr>
                <a:xfrm>
                  <a:off x="5846553" y="3635314"/>
                  <a:ext cx="2202826" cy="1039971"/>
                  <a:chOff x="5783049" y="1381342"/>
                  <a:chExt cx="2179359" cy="1065901"/>
                </a:xfrm>
              </p:grpSpPr>
              <p:sp>
                <p:nvSpPr>
                  <p:cNvPr id="290" name="圆角矩形 45">
                    <a:extLst>
                      <a:ext uri="{FF2B5EF4-FFF2-40B4-BE49-F238E27FC236}">
                        <a16:creationId xmlns:a16="http://schemas.microsoft.com/office/drawing/2014/main" id="{53133DF5-B1C7-4A1F-881B-5D9352D35762}"/>
                      </a:ext>
                    </a:extLst>
                  </p:cNvPr>
                  <p:cNvSpPr/>
                  <p:nvPr/>
                </p:nvSpPr>
                <p:spPr>
                  <a:xfrm>
                    <a:off x="6087651" y="2080936"/>
                    <a:ext cx="1874757" cy="366307"/>
                  </a:xfrm>
                  <a:prstGeom prst="roundRect">
                    <a:avLst>
                      <a:gd name="adj" fmla="val 22929"/>
                    </a:avLst>
                  </a:pr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defRPr/>
                    </a:pPr>
                    <a:r>
                      <a:rPr lang="zh-TW" altLang="en-US" sz="1600" b="1" kern="0" dirty="0">
                        <a:solidFill>
                          <a:prstClr val="white"/>
                        </a:solidFill>
                        <a:effectLst>
                          <a:outerShdw blurRad="38100" dist="38100" dir="2700000" algn="tl">
                            <a:srgbClr val="000000">
                              <a:alpha val="43137"/>
                            </a:srgbClr>
                          </a:outerShdw>
                        </a:effectLst>
                        <a:cs typeface="Arial"/>
                        <a:sym typeface="Arial"/>
                      </a:rPr>
                      <a:t>東區保安科</a:t>
                    </a:r>
                    <a:endParaRPr lang="en-US" altLang="zh-CN" sz="1600" b="1" kern="0" dirty="0">
                      <a:solidFill>
                        <a:prstClr val="white"/>
                      </a:solidFill>
                      <a:effectLst>
                        <a:outerShdw blurRad="38100" dist="38100" dir="2700000" algn="tl">
                          <a:srgbClr val="000000">
                            <a:alpha val="43137"/>
                          </a:srgbClr>
                        </a:outerShdw>
                      </a:effectLst>
                      <a:ea typeface="幼圆" panose="02010509060101010101" pitchFamily="49" charset="-122"/>
                      <a:cs typeface="Arial"/>
                      <a:sym typeface="Arial"/>
                    </a:endParaRPr>
                  </a:p>
                </p:txBody>
              </p:sp>
              <p:cxnSp>
                <p:nvCxnSpPr>
                  <p:cNvPr id="291" name="肘形连接符 141">
                    <a:extLst>
                      <a:ext uri="{FF2B5EF4-FFF2-40B4-BE49-F238E27FC236}">
                        <a16:creationId xmlns:a16="http://schemas.microsoft.com/office/drawing/2014/main" id="{8728FA9D-0A37-4059-9DAE-E1A49163B6F8}"/>
                      </a:ext>
                    </a:extLst>
                  </p:cNvPr>
                  <p:cNvCxnSpPr>
                    <a:cxnSpLocks/>
                    <a:stCxn id="290" idx="1"/>
                  </p:cNvCxnSpPr>
                  <p:nvPr/>
                </p:nvCxnSpPr>
                <p:spPr>
                  <a:xfrm rot="10800000">
                    <a:off x="5783049" y="1381342"/>
                    <a:ext cx="304602" cy="882749"/>
                  </a:xfrm>
                  <a:prstGeom prst="bentConnector2">
                    <a:avLst/>
                  </a:prstGeom>
                  <a:noFill/>
                  <a:ln w="19050">
                    <a:solidFill>
                      <a:srgbClr val="C0504D"/>
                    </a:solidFill>
                    <a:prstDash val="sysDash"/>
                    <a:miter lim="800000"/>
                    <a:headEnd/>
                    <a:tailEnd/>
                  </a:ln>
                </p:spPr>
              </p:cxnSp>
            </p:grpSp>
            <p:grpSp>
              <p:nvGrpSpPr>
                <p:cNvPr id="284" name="群組 283"/>
                <p:cNvGrpSpPr/>
                <p:nvPr/>
              </p:nvGrpSpPr>
              <p:grpSpPr>
                <a:xfrm>
                  <a:off x="5590718" y="1755179"/>
                  <a:ext cx="2897377" cy="1136318"/>
                  <a:chOff x="5590719" y="1755179"/>
                  <a:chExt cx="2897377" cy="1136318"/>
                </a:xfrm>
              </p:grpSpPr>
              <p:sp>
                <p:nvSpPr>
                  <p:cNvPr id="286" name="Freeform 22">
                    <a:extLst>
                      <a:ext uri="{FF2B5EF4-FFF2-40B4-BE49-F238E27FC236}">
                        <a16:creationId xmlns:a16="http://schemas.microsoft.com/office/drawing/2014/main" id="{49D2C232-5670-4103-BBB8-21F55CEDABB0}"/>
                      </a:ext>
                    </a:extLst>
                  </p:cNvPr>
                  <p:cNvSpPr>
                    <a:spLocks/>
                  </p:cNvSpPr>
                  <p:nvPr/>
                </p:nvSpPr>
                <p:spPr bwMode="auto">
                  <a:xfrm>
                    <a:off x="5846554" y="1794670"/>
                    <a:ext cx="260987" cy="194023"/>
                  </a:xfrm>
                  <a:custGeom>
                    <a:avLst/>
                    <a:gdLst/>
                    <a:ahLst/>
                    <a:cxnLst>
                      <a:cxn ang="0">
                        <a:pos x="759" y="194"/>
                      </a:cxn>
                      <a:cxn ang="0">
                        <a:pos x="608" y="136"/>
                      </a:cxn>
                      <a:cxn ang="0">
                        <a:pos x="392" y="120"/>
                      </a:cxn>
                      <a:cxn ang="0">
                        <a:pos x="230" y="0"/>
                      </a:cxn>
                      <a:cxn ang="0">
                        <a:pos x="182" y="113"/>
                      </a:cxn>
                      <a:cxn ang="0">
                        <a:pos x="47" y="144"/>
                      </a:cxn>
                      <a:cxn ang="0">
                        <a:pos x="0" y="257"/>
                      </a:cxn>
                      <a:cxn ang="0">
                        <a:pos x="104" y="353"/>
                      </a:cxn>
                      <a:cxn ang="0">
                        <a:pos x="224" y="512"/>
                      </a:cxn>
                      <a:cxn ang="0">
                        <a:pos x="347" y="546"/>
                      </a:cxn>
                      <a:cxn ang="0">
                        <a:pos x="498" y="567"/>
                      </a:cxn>
                      <a:cxn ang="0">
                        <a:pos x="570" y="561"/>
                      </a:cxn>
                      <a:cxn ang="0">
                        <a:pos x="630" y="480"/>
                      </a:cxn>
                      <a:cxn ang="0">
                        <a:pos x="567" y="414"/>
                      </a:cxn>
                      <a:cxn ang="0">
                        <a:pos x="512" y="279"/>
                      </a:cxn>
                      <a:cxn ang="0">
                        <a:pos x="693" y="207"/>
                      </a:cxn>
                      <a:cxn ang="0">
                        <a:pos x="759" y="194"/>
                      </a:cxn>
                    </a:cxnLst>
                    <a:rect l="0" t="0" r="r" b="b"/>
                    <a:pathLst>
                      <a:path w="759" h="567">
                        <a:moveTo>
                          <a:pt x="759" y="194"/>
                        </a:moveTo>
                        <a:lnTo>
                          <a:pt x="608" y="136"/>
                        </a:lnTo>
                        <a:lnTo>
                          <a:pt x="392" y="120"/>
                        </a:lnTo>
                        <a:lnTo>
                          <a:pt x="230" y="0"/>
                        </a:lnTo>
                        <a:lnTo>
                          <a:pt x="182" y="113"/>
                        </a:lnTo>
                        <a:lnTo>
                          <a:pt x="47" y="144"/>
                        </a:lnTo>
                        <a:lnTo>
                          <a:pt x="0" y="257"/>
                        </a:lnTo>
                        <a:lnTo>
                          <a:pt x="104" y="353"/>
                        </a:lnTo>
                        <a:lnTo>
                          <a:pt x="224" y="512"/>
                        </a:lnTo>
                        <a:lnTo>
                          <a:pt x="347" y="546"/>
                        </a:lnTo>
                        <a:lnTo>
                          <a:pt x="498" y="567"/>
                        </a:lnTo>
                        <a:lnTo>
                          <a:pt x="570" y="561"/>
                        </a:lnTo>
                        <a:lnTo>
                          <a:pt x="630" y="480"/>
                        </a:lnTo>
                        <a:lnTo>
                          <a:pt x="567" y="414"/>
                        </a:lnTo>
                        <a:lnTo>
                          <a:pt x="512" y="279"/>
                        </a:lnTo>
                        <a:lnTo>
                          <a:pt x="693" y="207"/>
                        </a:lnTo>
                        <a:lnTo>
                          <a:pt x="759" y="194"/>
                        </a:lnTo>
                        <a:close/>
                      </a:path>
                    </a:pathLst>
                  </a:custGeom>
                  <a:solidFill>
                    <a:srgbClr val="9BBB59"/>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a typeface="幼圆" panose="02010509060101010101" pitchFamily="49" charset="-122"/>
                      <a:cs typeface="Arial"/>
                      <a:sym typeface="Arial"/>
                    </a:endParaRPr>
                  </a:p>
                </p:txBody>
              </p:sp>
              <p:sp>
                <p:nvSpPr>
                  <p:cNvPr id="287" name="Freeform 23">
                    <a:extLst>
                      <a:ext uri="{FF2B5EF4-FFF2-40B4-BE49-F238E27FC236}">
                        <a16:creationId xmlns:a16="http://schemas.microsoft.com/office/drawing/2014/main" id="{982CA04A-BEA5-416D-A2F3-D5A64E108941}"/>
                      </a:ext>
                    </a:extLst>
                  </p:cNvPr>
                  <p:cNvSpPr>
                    <a:spLocks/>
                  </p:cNvSpPr>
                  <p:nvPr/>
                </p:nvSpPr>
                <p:spPr bwMode="auto">
                  <a:xfrm>
                    <a:off x="5590719" y="1755179"/>
                    <a:ext cx="273005" cy="353705"/>
                  </a:xfrm>
                  <a:custGeom>
                    <a:avLst/>
                    <a:gdLst/>
                    <a:ahLst/>
                    <a:cxnLst>
                      <a:cxn ang="0">
                        <a:pos x="642" y="1031"/>
                      </a:cxn>
                      <a:cxn ang="0">
                        <a:pos x="472" y="1016"/>
                      </a:cxn>
                      <a:cxn ang="0">
                        <a:pos x="336" y="904"/>
                      </a:cxn>
                      <a:cxn ang="0">
                        <a:pos x="296" y="824"/>
                      </a:cxn>
                      <a:cxn ang="0">
                        <a:pos x="256" y="752"/>
                      </a:cxn>
                      <a:cxn ang="0">
                        <a:pos x="176" y="784"/>
                      </a:cxn>
                      <a:cxn ang="0">
                        <a:pos x="120" y="800"/>
                      </a:cxn>
                      <a:cxn ang="0">
                        <a:pos x="120" y="680"/>
                      </a:cxn>
                      <a:cxn ang="0">
                        <a:pos x="176" y="560"/>
                      </a:cxn>
                      <a:cxn ang="0">
                        <a:pos x="160" y="448"/>
                      </a:cxn>
                      <a:cxn ang="0">
                        <a:pos x="72" y="432"/>
                      </a:cxn>
                      <a:cxn ang="0">
                        <a:pos x="0" y="376"/>
                      </a:cxn>
                      <a:cxn ang="0">
                        <a:pos x="24" y="272"/>
                      </a:cxn>
                      <a:cxn ang="0">
                        <a:pos x="104" y="192"/>
                      </a:cxn>
                      <a:cxn ang="0">
                        <a:pos x="176" y="144"/>
                      </a:cxn>
                      <a:cxn ang="0">
                        <a:pos x="256" y="64"/>
                      </a:cxn>
                      <a:cxn ang="0">
                        <a:pos x="368" y="0"/>
                      </a:cxn>
                      <a:cxn ang="0">
                        <a:pos x="472" y="24"/>
                      </a:cxn>
                      <a:cxn ang="0">
                        <a:pos x="512" y="128"/>
                      </a:cxn>
                      <a:cxn ang="0">
                        <a:pos x="576" y="248"/>
                      </a:cxn>
                      <a:cxn ang="0">
                        <a:pos x="560" y="360"/>
                      </a:cxn>
                      <a:cxn ang="0">
                        <a:pos x="624" y="376"/>
                      </a:cxn>
                      <a:cxn ang="0">
                        <a:pos x="624" y="504"/>
                      </a:cxn>
                      <a:cxn ang="0">
                        <a:pos x="640" y="600"/>
                      </a:cxn>
                      <a:cxn ang="0">
                        <a:pos x="728" y="696"/>
                      </a:cxn>
                      <a:cxn ang="0">
                        <a:pos x="792" y="728"/>
                      </a:cxn>
                      <a:cxn ang="0">
                        <a:pos x="632" y="768"/>
                      </a:cxn>
                      <a:cxn ang="0">
                        <a:pos x="552" y="848"/>
                      </a:cxn>
                      <a:cxn ang="0">
                        <a:pos x="560" y="920"/>
                      </a:cxn>
                      <a:cxn ang="0">
                        <a:pos x="664" y="952"/>
                      </a:cxn>
                      <a:cxn ang="0">
                        <a:pos x="642" y="1031"/>
                      </a:cxn>
                    </a:cxnLst>
                    <a:rect l="0" t="0" r="r" b="b"/>
                    <a:pathLst>
                      <a:path w="792" h="1031">
                        <a:moveTo>
                          <a:pt x="642" y="1031"/>
                        </a:moveTo>
                        <a:lnTo>
                          <a:pt x="472" y="1016"/>
                        </a:lnTo>
                        <a:lnTo>
                          <a:pt x="336" y="904"/>
                        </a:lnTo>
                        <a:lnTo>
                          <a:pt x="296" y="824"/>
                        </a:lnTo>
                        <a:lnTo>
                          <a:pt x="256" y="752"/>
                        </a:lnTo>
                        <a:lnTo>
                          <a:pt x="176" y="784"/>
                        </a:lnTo>
                        <a:lnTo>
                          <a:pt x="120" y="800"/>
                        </a:lnTo>
                        <a:lnTo>
                          <a:pt x="120" y="680"/>
                        </a:lnTo>
                        <a:lnTo>
                          <a:pt x="176" y="560"/>
                        </a:lnTo>
                        <a:lnTo>
                          <a:pt x="160" y="448"/>
                        </a:lnTo>
                        <a:lnTo>
                          <a:pt x="72" y="432"/>
                        </a:lnTo>
                        <a:lnTo>
                          <a:pt x="0" y="376"/>
                        </a:lnTo>
                        <a:lnTo>
                          <a:pt x="24" y="272"/>
                        </a:lnTo>
                        <a:lnTo>
                          <a:pt x="104" y="192"/>
                        </a:lnTo>
                        <a:lnTo>
                          <a:pt x="176" y="144"/>
                        </a:lnTo>
                        <a:lnTo>
                          <a:pt x="256" y="64"/>
                        </a:lnTo>
                        <a:lnTo>
                          <a:pt x="368" y="0"/>
                        </a:lnTo>
                        <a:lnTo>
                          <a:pt x="472" y="24"/>
                        </a:lnTo>
                        <a:lnTo>
                          <a:pt x="512" y="128"/>
                        </a:lnTo>
                        <a:lnTo>
                          <a:pt x="576" y="248"/>
                        </a:lnTo>
                        <a:lnTo>
                          <a:pt x="560" y="360"/>
                        </a:lnTo>
                        <a:lnTo>
                          <a:pt x="624" y="376"/>
                        </a:lnTo>
                        <a:lnTo>
                          <a:pt x="624" y="504"/>
                        </a:lnTo>
                        <a:lnTo>
                          <a:pt x="640" y="600"/>
                        </a:lnTo>
                        <a:lnTo>
                          <a:pt x="728" y="696"/>
                        </a:lnTo>
                        <a:lnTo>
                          <a:pt x="792" y="728"/>
                        </a:lnTo>
                        <a:lnTo>
                          <a:pt x="632" y="768"/>
                        </a:lnTo>
                        <a:lnTo>
                          <a:pt x="552" y="848"/>
                        </a:lnTo>
                        <a:lnTo>
                          <a:pt x="560" y="920"/>
                        </a:lnTo>
                        <a:lnTo>
                          <a:pt x="664" y="952"/>
                        </a:lnTo>
                        <a:lnTo>
                          <a:pt x="642" y="1031"/>
                        </a:lnTo>
                        <a:close/>
                      </a:path>
                    </a:pathLst>
                  </a:custGeom>
                  <a:solidFill>
                    <a:srgbClr val="9BBB59"/>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defRPr/>
                    </a:pPr>
                    <a:endParaRPr lang="zh-CN" altLang="en-US" sz="1200" b="1" kern="0">
                      <a:solidFill>
                        <a:sysClr val="windowText" lastClr="000000"/>
                      </a:solidFill>
                      <a:ea typeface="幼圆" panose="02010509060101010101" pitchFamily="49" charset="-122"/>
                      <a:cs typeface="Arial"/>
                      <a:sym typeface="Arial"/>
                    </a:endParaRPr>
                  </a:p>
                </p:txBody>
              </p:sp>
              <p:cxnSp>
                <p:nvCxnSpPr>
                  <p:cNvPr id="288" name="肘形连接符 141">
                    <a:extLst>
                      <a:ext uri="{FF2B5EF4-FFF2-40B4-BE49-F238E27FC236}">
                        <a16:creationId xmlns:a16="http://schemas.microsoft.com/office/drawing/2014/main" id="{DB4DBB67-BBF7-482E-8118-72B1C847E5FF}"/>
                      </a:ext>
                    </a:extLst>
                  </p:cNvPr>
                  <p:cNvCxnSpPr>
                    <a:cxnSpLocks/>
                    <a:endCxn id="289" idx="1"/>
                  </p:cNvCxnSpPr>
                  <p:nvPr/>
                </p:nvCxnSpPr>
                <p:spPr>
                  <a:xfrm>
                    <a:off x="6102931" y="2629439"/>
                    <a:ext cx="548903" cy="93169"/>
                  </a:xfrm>
                  <a:prstGeom prst="bentConnector3">
                    <a:avLst>
                      <a:gd name="adj1" fmla="val 50000"/>
                    </a:avLst>
                  </a:prstGeom>
                  <a:noFill/>
                  <a:ln w="19050">
                    <a:solidFill>
                      <a:srgbClr val="C0504D"/>
                    </a:solidFill>
                    <a:prstDash val="sysDash"/>
                    <a:miter lim="800000"/>
                    <a:headEnd/>
                    <a:tailEnd/>
                  </a:ln>
                </p:spPr>
              </p:cxnSp>
              <p:sp>
                <p:nvSpPr>
                  <p:cNvPr id="289" name="圆角矩形 45">
                    <a:extLst>
                      <a:ext uri="{FF2B5EF4-FFF2-40B4-BE49-F238E27FC236}">
                        <a16:creationId xmlns:a16="http://schemas.microsoft.com/office/drawing/2014/main" id="{B62C34FC-E718-46D7-A50C-0CF608763C6F}"/>
                      </a:ext>
                    </a:extLst>
                  </p:cNvPr>
                  <p:cNvSpPr/>
                  <p:nvPr/>
                </p:nvSpPr>
                <p:spPr>
                  <a:xfrm>
                    <a:off x="6651834" y="2553718"/>
                    <a:ext cx="1836262" cy="337779"/>
                  </a:xfrm>
                  <a:prstGeom prst="roundRect">
                    <a:avLst>
                      <a:gd name="adj" fmla="val 22929"/>
                    </a:avLst>
                  </a:prstGeom>
                  <a:solidFill>
                    <a:srgbClr val="9BBB59"/>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defRPr/>
                    </a:pPr>
                    <a:r>
                      <a:rPr lang="zh-TW" altLang="en-US" sz="1600" b="1" kern="0" dirty="0">
                        <a:solidFill>
                          <a:prstClr val="white"/>
                        </a:solidFill>
                        <a:effectLst>
                          <a:outerShdw blurRad="38100" dist="38100" dir="2700000" algn="tl">
                            <a:srgbClr val="000000">
                              <a:alpha val="43137"/>
                            </a:srgbClr>
                          </a:outerShdw>
                        </a:effectLst>
                        <a:cs typeface="Arial"/>
                        <a:sym typeface="Arial"/>
                      </a:rPr>
                      <a:t>北區保安科</a:t>
                    </a:r>
                    <a:endParaRPr lang="en-US" altLang="zh-CN" sz="1600" b="1" kern="0" dirty="0">
                      <a:solidFill>
                        <a:prstClr val="white"/>
                      </a:solidFill>
                      <a:effectLst>
                        <a:outerShdw blurRad="38100" dist="38100" dir="2700000" algn="tl">
                          <a:srgbClr val="000000">
                            <a:alpha val="43137"/>
                          </a:srgbClr>
                        </a:outerShdw>
                      </a:effectLst>
                      <a:ea typeface="幼圆" panose="02010509060101010101" pitchFamily="49" charset="-122"/>
                      <a:cs typeface="Arial"/>
                      <a:sym typeface="Arial"/>
                    </a:endParaRPr>
                  </a:p>
                </p:txBody>
              </p:sp>
            </p:grpSp>
            <p:sp>
              <p:nvSpPr>
                <p:cNvPr id="285" name="圆角矩形 45">
                  <a:extLst>
                    <a:ext uri="{FF2B5EF4-FFF2-40B4-BE49-F238E27FC236}">
                      <a16:creationId xmlns:a16="http://schemas.microsoft.com/office/drawing/2014/main" id="{B62C34FC-E718-46D7-A50C-0CF608763C6F}"/>
                    </a:ext>
                  </a:extLst>
                </p:cNvPr>
                <p:cNvSpPr/>
                <p:nvPr/>
              </p:nvSpPr>
              <p:spPr>
                <a:xfrm>
                  <a:off x="2313789" y="2554592"/>
                  <a:ext cx="1849818" cy="337782"/>
                </a:xfrm>
                <a:prstGeom prst="roundRect">
                  <a:avLst>
                    <a:gd name="adj" fmla="val 22929"/>
                  </a:avLst>
                </a:prstGeom>
                <a:solidFill>
                  <a:srgbClr val="C4BD97"/>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defRPr/>
                  </a:pPr>
                  <a:r>
                    <a:rPr lang="zh-TW" altLang="en-US" sz="1600" b="1" kern="0" dirty="0">
                      <a:solidFill>
                        <a:prstClr val="white"/>
                      </a:solidFill>
                      <a:effectLst>
                        <a:outerShdw blurRad="38100" dist="38100" dir="2700000" algn="tl">
                          <a:srgbClr val="000000">
                            <a:alpha val="43137"/>
                          </a:srgbClr>
                        </a:outerShdw>
                      </a:effectLst>
                      <a:cs typeface="Arial"/>
                      <a:sym typeface="Arial"/>
                    </a:rPr>
                    <a:t>西區保安科</a:t>
                  </a:r>
                  <a:endParaRPr lang="en-US" altLang="zh-CN" sz="1600" b="1" kern="0" dirty="0">
                    <a:solidFill>
                      <a:prstClr val="white"/>
                    </a:solidFill>
                    <a:effectLst>
                      <a:outerShdw blurRad="38100" dist="38100" dir="2700000" algn="tl">
                        <a:srgbClr val="000000">
                          <a:alpha val="43137"/>
                        </a:srgbClr>
                      </a:outerShdw>
                    </a:effectLst>
                    <a:ea typeface="幼圆" panose="02010509060101010101" pitchFamily="49" charset="-122"/>
                    <a:cs typeface="Arial"/>
                    <a:sym typeface="Arial"/>
                  </a:endParaRPr>
                </a:p>
              </p:txBody>
            </p:sp>
          </p:grpSp>
          <p:cxnSp>
            <p:nvCxnSpPr>
              <p:cNvPr id="259" name="肘形接點 258"/>
              <p:cNvCxnSpPr>
                <a:stCxn id="285" idx="3"/>
              </p:cNvCxnSpPr>
              <p:nvPr/>
            </p:nvCxnSpPr>
            <p:spPr>
              <a:xfrm flipV="1">
                <a:off x="3306031" y="3521411"/>
                <a:ext cx="671369" cy="7161"/>
              </a:xfrm>
              <a:prstGeom prst="bentConnector3">
                <a:avLst/>
              </a:prstGeom>
              <a:noFill/>
              <a:ln w="19050">
                <a:solidFill>
                  <a:srgbClr val="C0504D"/>
                </a:solidFill>
                <a:prstDash val="sysDash"/>
                <a:miter lim="800000"/>
                <a:headEnd/>
                <a:tailEnd/>
              </a:ln>
            </p:spPr>
          </p:cxnSp>
          <p:sp>
            <p:nvSpPr>
              <p:cNvPr id="260" name="手繪多邊形 259"/>
              <p:cNvSpPr/>
              <p:nvPr/>
            </p:nvSpPr>
            <p:spPr>
              <a:xfrm>
                <a:off x="4584700" y="3627967"/>
                <a:ext cx="508000" cy="127000"/>
              </a:xfrm>
              <a:custGeom>
                <a:avLst/>
                <a:gdLst>
                  <a:gd name="connsiteX0" fmla="*/ 508000 w 508000"/>
                  <a:gd name="connsiteY0" fmla="*/ 29633 h 177800"/>
                  <a:gd name="connsiteX1" fmla="*/ 342900 w 508000"/>
                  <a:gd name="connsiteY1" fmla="*/ 0 h 177800"/>
                  <a:gd name="connsiteX2" fmla="*/ 275167 w 508000"/>
                  <a:gd name="connsiteY2" fmla="*/ 38100 h 177800"/>
                  <a:gd name="connsiteX3" fmla="*/ 245533 w 508000"/>
                  <a:gd name="connsiteY3" fmla="*/ 38100 h 177800"/>
                  <a:gd name="connsiteX4" fmla="*/ 156633 w 508000"/>
                  <a:gd name="connsiteY4" fmla="*/ 21166 h 177800"/>
                  <a:gd name="connsiteX5" fmla="*/ 71967 w 508000"/>
                  <a:gd name="connsiteY5" fmla="*/ 8466 h 177800"/>
                  <a:gd name="connsiteX6" fmla="*/ 16933 w 508000"/>
                  <a:gd name="connsiteY6" fmla="*/ 80433 h 177800"/>
                  <a:gd name="connsiteX7" fmla="*/ 0 w 508000"/>
                  <a:gd name="connsiteY7" fmla="*/ 93133 h 177800"/>
                  <a:gd name="connsiteX8" fmla="*/ 381000 w 508000"/>
                  <a:gd name="connsiteY8" fmla="*/ 177800 h 177800"/>
                  <a:gd name="connsiteX9" fmla="*/ 423333 w 508000"/>
                  <a:gd name="connsiteY9" fmla="*/ 148166 h 177800"/>
                  <a:gd name="connsiteX10" fmla="*/ 478367 w 508000"/>
                  <a:gd name="connsiteY10" fmla="*/ 105833 h 177800"/>
                  <a:gd name="connsiteX11" fmla="*/ 508000 w 508000"/>
                  <a:gd name="connsiteY11" fmla="*/ 29633 h 177800"/>
                  <a:gd name="connsiteX0" fmla="*/ 508000 w 508000"/>
                  <a:gd name="connsiteY0" fmla="*/ 29633 h 177800"/>
                  <a:gd name="connsiteX1" fmla="*/ 342900 w 508000"/>
                  <a:gd name="connsiteY1" fmla="*/ 0 h 177800"/>
                  <a:gd name="connsiteX2" fmla="*/ 275167 w 508000"/>
                  <a:gd name="connsiteY2" fmla="*/ 38100 h 177800"/>
                  <a:gd name="connsiteX3" fmla="*/ 245533 w 508000"/>
                  <a:gd name="connsiteY3" fmla="*/ 38100 h 177800"/>
                  <a:gd name="connsiteX4" fmla="*/ 156633 w 508000"/>
                  <a:gd name="connsiteY4" fmla="*/ 21166 h 177800"/>
                  <a:gd name="connsiteX5" fmla="*/ 71967 w 508000"/>
                  <a:gd name="connsiteY5" fmla="*/ 8466 h 177800"/>
                  <a:gd name="connsiteX6" fmla="*/ 16933 w 508000"/>
                  <a:gd name="connsiteY6" fmla="*/ 80433 h 177800"/>
                  <a:gd name="connsiteX7" fmla="*/ 0 w 508000"/>
                  <a:gd name="connsiteY7" fmla="*/ 93133 h 177800"/>
                  <a:gd name="connsiteX8" fmla="*/ 381000 w 508000"/>
                  <a:gd name="connsiteY8" fmla="*/ 177800 h 177800"/>
                  <a:gd name="connsiteX9" fmla="*/ 423333 w 508000"/>
                  <a:gd name="connsiteY9" fmla="*/ 148166 h 177800"/>
                  <a:gd name="connsiteX10" fmla="*/ 495300 w 508000"/>
                  <a:gd name="connsiteY10" fmla="*/ 105833 h 177800"/>
                  <a:gd name="connsiteX11" fmla="*/ 508000 w 508000"/>
                  <a:gd name="connsiteY11" fmla="*/ 29633 h 177800"/>
                  <a:gd name="connsiteX0" fmla="*/ 508000 w 508000"/>
                  <a:gd name="connsiteY0" fmla="*/ 29633 h 148166"/>
                  <a:gd name="connsiteX1" fmla="*/ 342900 w 508000"/>
                  <a:gd name="connsiteY1" fmla="*/ 0 h 148166"/>
                  <a:gd name="connsiteX2" fmla="*/ 275167 w 508000"/>
                  <a:gd name="connsiteY2" fmla="*/ 38100 h 148166"/>
                  <a:gd name="connsiteX3" fmla="*/ 245533 w 508000"/>
                  <a:gd name="connsiteY3" fmla="*/ 38100 h 148166"/>
                  <a:gd name="connsiteX4" fmla="*/ 156633 w 508000"/>
                  <a:gd name="connsiteY4" fmla="*/ 21166 h 148166"/>
                  <a:gd name="connsiteX5" fmla="*/ 71967 w 508000"/>
                  <a:gd name="connsiteY5" fmla="*/ 8466 h 148166"/>
                  <a:gd name="connsiteX6" fmla="*/ 16933 w 508000"/>
                  <a:gd name="connsiteY6" fmla="*/ 80433 h 148166"/>
                  <a:gd name="connsiteX7" fmla="*/ 0 w 508000"/>
                  <a:gd name="connsiteY7" fmla="*/ 93133 h 148166"/>
                  <a:gd name="connsiteX8" fmla="*/ 448733 w 508000"/>
                  <a:gd name="connsiteY8" fmla="*/ 127000 h 148166"/>
                  <a:gd name="connsiteX9" fmla="*/ 423333 w 508000"/>
                  <a:gd name="connsiteY9" fmla="*/ 148166 h 148166"/>
                  <a:gd name="connsiteX10" fmla="*/ 495300 w 508000"/>
                  <a:gd name="connsiteY10" fmla="*/ 105833 h 148166"/>
                  <a:gd name="connsiteX11" fmla="*/ 508000 w 508000"/>
                  <a:gd name="connsiteY11" fmla="*/ 29633 h 148166"/>
                  <a:gd name="connsiteX0" fmla="*/ 508000 w 508000"/>
                  <a:gd name="connsiteY0" fmla="*/ 29633 h 127000"/>
                  <a:gd name="connsiteX1" fmla="*/ 342900 w 508000"/>
                  <a:gd name="connsiteY1" fmla="*/ 0 h 127000"/>
                  <a:gd name="connsiteX2" fmla="*/ 275167 w 508000"/>
                  <a:gd name="connsiteY2" fmla="*/ 38100 h 127000"/>
                  <a:gd name="connsiteX3" fmla="*/ 245533 w 508000"/>
                  <a:gd name="connsiteY3" fmla="*/ 38100 h 127000"/>
                  <a:gd name="connsiteX4" fmla="*/ 156633 w 508000"/>
                  <a:gd name="connsiteY4" fmla="*/ 21166 h 127000"/>
                  <a:gd name="connsiteX5" fmla="*/ 71967 w 508000"/>
                  <a:gd name="connsiteY5" fmla="*/ 8466 h 127000"/>
                  <a:gd name="connsiteX6" fmla="*/ 16933 w 508000"/>
                  <a:gd name="connsiteY6" fmla="*/ 80433 h 127000"/>
                  <a:gd name="connsiteX7" fmla="*/ 0 w 508000"/>
                  <a:gd name="connsiteY7" fmla="*/ 93133 h 127000"/>
                  <a:gd name="connsiteX8" fmla="*/ 448733 w 508000"/>
                  <a:gd name="connsiteY8" fmla="*/ 127000 h 127000"/>
                  <a:gd name="connsiteX9" fmla="*/ 448733 w 508000"/>
                  <a:gd name="connsiteY9" fmla="*/ 110066 h 127000"/>
                  <a:gd name="connsiteX10" fmla="*/ 495300 w 508000"/>
                  <a:gd name="connsiteY10" fmla="*/ 105833 h 127000"/>
                  <a:gd name="connsiteX11" fmla="*/ 508000 w 508000"/>
                  <a:gd name="connsiteY11" fmla="*/ 29633 h 127000"/>
                  <a:gd name="connsiteX0" fmla="*/ 508000 w 508000"/>
                  <a:gd name="connsiteY0" fmla="*/ 29633 h 127000"/>
                  <a:gd name="connsiteX1" fmla="*/ 342900 w 508000"/>
                  <a:gd name="connsiteY1" fmla="*/ 0 h 127000"/>
                  <a:gd name="connsiteX2" fmla="*/ 275167 w 508000"/>
                  <a:gd name="connsiteY2" fmla="*/ 38100 h 127000"/>
                  <a:gd name="connsiteX3" fmla="*/ 245533 w 508000"/>
                  <a:gd name="connsiteY3" fmla="*/ 38100 h 127000"/>
                  <a:gd name="connsiteX4" fmla="*/ 156633 w 508000"/>
                  <a:gd name="connsiteY4" fmla="*/ 21166 h 127000"/>
                  <a:gd name="connsiteX5" fmla="*/ 71967 w 508000"/>
                  <a:gd name="connsiteY5" fmla="*/ 8466 h 127000"/>
                  <a:gd name="connsiteX6" fmla="*/ 16933 w 508000"/>
                  <a:gd name="connsiteY6" fmla="*/ 80433 h 127000"/>
                  <a:gd name="connsiteX7" fmla="*/ 0 w 508000"/>
                  <a:gd name="connsiteY7" fmla="*/ 93133 h 127000"/>
                  <a:gd name="connsiteX8" fmla="*/ 448733 w 508000"/>
                  <a:gd name="connsiteY8" fmla="*/ 127000 h 127000"/>
                  <a:gd name="connsiteX9" fmla="*/ 448733 w 508000"/>
                  <a:gd name="connsiteY9" fmla="*/ 110066 h 127000"/>
                  <a:gd name="connsiteX10" fmla="*/ 495300 w 508000"/>
                  <a:gd name="connsiteY10" fmla="*/ 105833 h 127000"/>
                  <a:gd name="connsiteX11" fmla="*/ 508000 w 508000"/>
                  <a:gd name="connsiteY11" fmla="*/ 29633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27000">
                    <a:moveTo>
                      <a:pt x="508000" y="29633"/>
                    </a:moveTo>
                    <a:lnTo>
                      <a:pt x="342900" y="0"/>
                    </a:lnTo>
                    <a:lnTo>
                      <a:pt x="275167" y="38100"/>
                    </a:lnTo>
                    <a:lnTo>
                      <a:pt x="245533" y="38100"/>
                    </a:lnTo>
                    <a:lnTo>
                      <a:pt x="156633" y="21166"/>
                    </a:lnTo>
                    <a:lnTo>
                      <a:pt x="71967" y="8466"/>
                    </a:lnTo>
                    <a:lnTo>
                      <a:pt x="16933" y="80433"/>
                    </a:lnTo>
                    <a:lnTo>
                      <a:pt x="0" y="93133"/>
                    </a:lnTo>
                    <a:lnTo>
                      <a:pt x="448733" y="127000"/>
                    </a:lnTo>
                    <a:lnTo>
                      <a:pt x="448733" y="110066"/>
                    </a:lnTo>
                    <a:lnTo>
                      <a:pt x="495300" y="105833"/>
                    </a:lnTo>
                    <a:lnTo>
                      <a:pt x="508000" y="29633"/>
                    </a:lnTo>
                    <a:close/>
                  </a:path>
                </a:pathLst>
              </a:custGeom>
              <a:solidFill>
                <a:srgbClr val="9BBB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1" name="Freeform 33">
                <a:extLst>
                  <a:ext uri="{FF2B5EF4-FFF2-40B4-BE49-F238E27FC236}">
                    <a16:creationId xmlns:a16="http://schemas.microsoft.com/office/drawing/2014/main" id="{3A4D4963-C918-4515-AE47-917AA4FE3E66}"/>
                  </a:ext>
                </a:extLst>
              </p:cNvPr>
              <p:cNvSpPr/>
              <p:nvPr/>
            </p:nvSpPr>
            <p:spPr>
              <a:xfrm>
                <a:off x="3901984" y="3255738"/>
                <a:ext cx="131776" cy="212508"/>
              </a:xfrm>
              <a:custGeom>
                <a:avLst/>
                <a:gdLst/>
                <a:ahLst/>
                <a:cxnLst/>
                <a:rect l="l" t="t" r="r" b="b"/>
                <a:pathLst>
                  <a:path w="288471" h="432707">
                    <a:moveTo>
                      <a:pt x="144235" y="0"/>
                    </a:moveTo>
                    <a:cubicBezTo>
                      <a:pt x="184051" y="0"/>
                      <a:pt x="218043" y="14086"/>
                      <a:pt x="246214" y="42256"/>
                    </a:cubicBezTo>
                    <a:cubicBezTo>
                      <a:pt x="274385" y="70428"/>
                      <a:pt x="288471" y="104420"/>
                      <a:pt x="288471" y="144236"/>
                    </a:cubicBezTo>
                    <a:cubicBezTo>
                      <a:pt x="288471" y="164707"/>
                      <a:pt x="285372" y="181515"/>
                      <a:pt x="279175" y="194662"/>
                    </a:cubicBezTo>
                    <a:lnTo>
                      <a:pt x="176632" y="412706"/>
                    </a:lnTo>
                    <a:cubicBezTo>
                      <a:pt x="173628" y="418903"/>
                      <a:pt x="169167" y="423786"/>
                      <a:pt x="163251" y="427355"/>
                    </a:cubicBezTo>
                    <a:cubicBezTo>
                      <a:pt x="157335" y="430923"/>
                      <a:pt x="150996" y="432707"/>
                      <a:pt x="144235" y="432707"/>
                    </a:cubicBezTo>
                    <a:cubicBezTo>
                      <a:pt x="137475" y="432707"/>
                      <a:pt x="131136" y="430923"/>
                      <a:pt x="125220" y="427355"/>
                    </a:cubicBezTo>
                    <a:cubicBezTo>
                      <a:pt x="119304" y="423786"/>
                      <a:pt x="114938" y="418903"/>
                      <a:pt x="112120" y="412706"/>
                    </a:cubicBezTo>
                    <a:lnTo>
                      <a:pt x="9297" y="194662"/>
                    </a:lnTo>
                    <a:cubicBezTo>
                      <a:pt x="3099" y="181515"/>
                      <a:pt x="0" y="164707"/>
                      <a:pt x="0" y="144236"/>
                    </a:cubicBezTo>
                    <a:cubicBezTo>
                      <a:pt x="0" y="104420"/>
                      <a:pt x="14085" y="70428"/>
                      <a:pt x="42256" y="42256"/>
                    </a:cubicBezTo>
                    <a:cubicBezTo>
                      <a:pt x="70427" y="14086"/>
                      <a:pt x="104421" y="0"/>
                      <a:pt x="144235" y="0"/>
                    </a:cubicBezTo>
                    <a:close/>
                    <a:moveTo>
                      <a:pt x="144235" y="72118"/>
                    </a:moveTo>
                    <a:cubicBezTo>
                      <a:pt x="124328" y="72118"/>
                      <a:pt x="107331" y="79161"/>
                      <a:pt x="93246" y="93246"/>
                    </a:cubicBezTo>
                    <a:cubicBezTo>
                      <a:pt x="79160" y="107332"/>
                      <a:pt x="72117" y="124328"/>
                      <a:pt x="72117" y="144236"/>
                    </a:cubicBezTo>
                    <a:cubicBezTo>
                      <a:pt x="72117" y="164143"/>
                      <a:pt x="79160" y="181140"/>
                      <a:pt x="93246" y="195225"/>
                    </a:cubicBezTo>
                    <a:cubicBezTo>
                      <a:pt x="107331" y="209311"/>
                      <a:pt x="124328" y="216353"/>
                      <a:pt x="144235" y="216353"/>
                    </a:cubicBezTo>
                    <a:cubicBezTo>
                      <a:pt x="164143" y="216353"/>
                      <a:pt x="181139" y="209311"/>
                      <a:pt x="195225" y="195225"/>
                    </a:cubicBezTo>
                    <a:cubicBezTo>
                      <a:pt x="209310" y="181140"/>
                      <a:pt x="216353" y="164143"/>
                      <a:pt x="216353" y="144236"/>
                    </a:cubicBezTo>
                    <a:cubicBezTo>
                      <a:pt x="216353" y="124328"/>
                      <a:pt x="209310" y="107332"/>
                      <a:pt x="195225" y="93246"/>
                    </a:cubicBezTo>
                    <a:cubicBezTo>
                      <a:pt x="181139" y="79161"/>
                      <a:pt x="164143" y="72118"/>
                      <a:pt x="144235" y="72118"/>
                    </a:cubicBezTo>
                    <a:close/>
                  </a:path>
                </a:pathLst>
              </a:custGeom>
              <a:solidFill>
                <a:srgbClr val="E43B34"/>
              </a:solidFill>
              <a:ln w="12700" cap="flat" cmpd="sng" algn="ctr">
                <a:noFill/>
                <a:prstDash val="solid"/>
                <a:miter lim="800000"/>
              </a:ln>
              <a:effectLst/>
            </p:spPr>
            <p:txBody>
              <a:bodyPr rtlCol="0" anchor="ctr"/>
              <a:lstStyle/>
              <a:p>
                <a:pPr algn="ctr" defTabSz="457200">
                  <a:defRPr/>
                </a:pPr>
                <a:endParaRPr lang="en-US" sz="1013" kern="0">
                  <a:solidFill>
                    <a:prstClr val="white"/>
                  </a:solidFill>
                  <a:latin typeface="Calibri" panose="020F0502020204030204"/>
                  <a:ea typeface="微軟正黑體"/>
                  <a:cs typeface="Arial"/>
                  <a:sym typeface="Arial"/>
                </a:endParaRPr>
              </a:p>
            </p:txBody>
          </p:sp>
          <p:sp>
            <p:nvSpPr>
              <p:cNvPr id="262" name="Freeform 33">
                <a:extLst>
                  <a:ext uri="{FF2B5EF4-FFF2-40B4-BE49-F238E27FC236}">
                    <a16:creationId xmlns:a16="http://schemas.microsoft.com/office/drawing/2014/main" id="{3A4D4963-C918-4515-AE47-917AA4FE3E66}"/>
                  </a:ext>
                </a:extLst>
              </p:cNvPr>
              <p:cNvSpPr/>
              <p:nvPr/>
            </p:nvSpPr>
            <p:spPr>
              <a:xfrm>
                <a:off x="4987724" y="3207459"/>
                <a:ext cx="131776" cy="212508"/>
              </a:xfrm>
              <a:custGeom>
                <a:avLst/>
                <a:gdLst/>
                <a:ahLst/>
                <a:cxnLst/>
                <a:rect l="l" t="t" r="r" b="b"/>
                <a:pathLst>
                  <a:path w="288471" h="432707">
                    <a:moveTo>
                      <a:pt x="144235" y="0"/>
                    </a:moveTo>
                    <a:cubicBezTo>
                      <a:pt x="184051" y="0"/>
                      <a:pt x="218043" y="14086"/>
                      <a:pt x="246214" y="42256"/>
                    </a:cubicBezTo>
                    <a:cubicBezTo>
                      <a:pt x="274385" y="70428"/>
                      <a:pt x="288471" y="104420"/>
                      <a:pt x="288471" y="144236"/>
                    </a:cubicBezTo>
                    <a:cubicBezTo>
                      <a:pt x="288471" y="164707"/>
                      <a:pt x="285372" y="181515"/>
                      <a:pt x="279175" y="194662"/>
                    </a:cubicBezTo>
                    <a:lnTo>
                      <a:pt x="176632" y="412706"/>
                    </a:lnTo>
                    <a:cubicBezTo>
                      <a:pt x="173628" y="418903"/>
                      <a:pt x="169167" y="423786"/>
                      <a:pt x="163251" y="427355"/>
                    </a:cubicBezTo>
                    <a:cubicBezTo>
                      <a:pt x="157335" y="430923"/>
                      <a:pt x="150996" y="432707"/>
                      <a:pt x="144235" y="432707"/>
                    </a:cubicBezTo>
                    <a:cubicBezTo>
                      <a:pt x="137475" y="432707"/>
                      <a:pt x="131136" y="430923"/>
                      <a:pt x="125220" y="427355"/>
                    </a:cubicBezTo>
                    <a:cubicBezTo>
                      <a:pt x="119304" y="423786"/>
                      <a:pt x="114938" y="418903"/>
                      <a:pt x="112120" y="412706"/>
                    </a:cubicBezTo>
                    <a:lnTo>
                      <a:pt x="9297" y="194662"/>
                    </a:lnTo>
                    <a:cubicBezTo>
                      <a:pt x="3099" y="181515"/>
                      <a:pt x="0" y="164707"/>
                      <a:pt x="0" y="144236"/>
                    </a:cubicBezTo>
                    <a:cubicBezTo>
                      <a:pt x="0" y="104420"/>
                      <a:pt x="14085" y="70428"/>
                      <a:pt x="42256" y="42256"/>
                    </a:cubicBezTo>
                    <a:cubicBezTo>
                      <a:pt x="70427" y="14086"/>
                      <a:pt x="104421" y="0"/>
                      <a:pt x="144235" y="0"/>
                    </a:cubicBezTo>
                    <a:close/>
                    <a:moveTo>
                      <a:pt x="144235" y="72118"/>
                    </a:moveTo>
                    <a:cubicBezTo>
                      <a:pt x="124328" y="72118"/>
                      <a:pt x="107331" y="79161"/>
                      <a:pt x="93246" y="93246"/>
                    </a:cubicBezTo>
                    <a:cubicBezTo>
                      <a:pt x="79160" y="107332"/>
                      <a:pt x="72117" y="124328"/>
                      <a:pt x="72117" y="144236"/>
                    </a:cubicBezTo>
                    <a:cubicBezTo>
                      <a:pt x="72117" y="164143"/>
                      <a:pt x="79160" y="181140"/>
                      <a:pt x="93246" y="195225"/>
                    </a:cubicBezTo>
                    <a:cubicBezTo>
                      <a:pt x="107331" y="209311"/>
                      <a:pt x="124328" y="216353"/>
                      <a:pt x="144235" y="216353"/>
                    </a:cubicBezTo>
                    <a:cubicBezTo>
                      <a:pt x="164143" y="216353"/>
                      <a:pt x="181139" y="209311"/>
                      <a:pt x="195225" y="195225"/>
                    </a:cubicBezTo>
                    <a:cubicBezTo>
                      <a:pt x="209310" y="181140"/>
                      <a:pt x="216353" y="164143"/>
                      <a:pt x="216353" y="144236"/>
                    </a:cubicBezTo>
                    <a:cubicBezTo>
                      <a:pt x="216353" y="124328"/>
                      <a:pt x="209310" y="107332"/>
                      <a:pt x="195225" y="93246"/>
                    </a:cubicBezTo>
                    <a:cubicBezTo>
                      <a:pt x="181139" y="79161"/>
                      <a:pt x="164143" y="72118"/>
                      <a:pt x="144235" y="72118"/>
                    </a:cubicBezTo>
                    <a:close/>
                  </a:path>
                </a:pathLst>
              </a:custGeom>
              <a:solidFill>
                <a:srgbClr val="E43B34"/>
              </a:solidFill>
              <a:ln w="12700" cap="flat" cmpd="sng" algn="ctr">
                <a:noFill/>
                <a:prstDash val="solid"/>
                <a:miter lim="800000"/>
              </a:ln>
              <a:effectLst/>
            </p:spPr>
            <p:txBody>
              <a:bodyPr rtlCol="0" anchor="ctr"/>
              <a:lstStyle/>
              <a:p>
                <a:pPr algn="ctr" defTabSz="457200">
                  <a:defRPr/>
                </a:pPr>
                <a:endParaRPr lang="en-US" sz="1013" kern="0">
                  <a:solidFill>
                    <a:prstClr val="white"/>
                  </a:solidFill>
                  <a:latin typeface="Calibri" panose="020F0502020204030204"/>
                  <a:ea typeface="微軟正黑體"/>
                  <a:cs typeface="Arial"/>
                  <a:sym typeface="Arial"/>
                </a:endParaRPr>
              </a:p>
            </p:txBody>
          </p:sp>
          <p:sp>
            <p:nvSpPr>
              <p:cNvPr id="263" name="Freeform 33">
                <a:extLst>
                  <a:ext uri="{FF2B5EF4-FFF2-40B4-BE49-F238E27FC236}">
                    <a16:creationId xmlns:a16="http://schemas.microsoft.com/office/drawing/2014/main" id="{3A4D4963-C918-4515-AE47-917AA4FE3E66}"/>
                  </a:ext>
                </a:extLst>
              </p:cNvPr>
              <p:cNvSpPr/>
              <p:nvPr/>
            </p:nvSpPr>
            <p:spPr>
              <a:xfrm>
                <a:off x="4762450" y="4129902"/>
                <a:ext cx="131776" cy="212508"/>
              </a:xfrm>
              <a:custGeom>
                <a:avLst/>
                <a:gdLst/>
                <a:ahLst/>
                <a:cxnLst/>
                <a:rect l="l" t="t" r="r" b="b"/>
                <a:pathLst>
                  <a:path w="288471" h="432707">
                    <a:moveTo>
                      <a:pt x="144235" y="0"/>
                    </a:moveTo>
                    <a:cubicBezTo>
                      <a:pt x="184051" y="0"/>
                      <a:pt x="218043" y="14086"/>
                      <a:pt x="246214" y="42256"/>
                    </a:cubicBezTo>
                    <a:cubicBezTo>
                      <a:pt x="274385" y="70428"/>
                      <a:pt x="288471" y="104420"/>
                      <a:pt x="288471" y="144236"/>
                    </a:cubicBezTo>
                    <a:cubicBezTo>
                      <a:pt x="288471" y="164707"/>
                      <a:pt x="285372" y="181515"/>
                      <a:pt x="279175" y="194662"/>
                    </a:cubicBezTo>
                    <a:lnTo>
                      <a:pt x="176632" y="412706"/>
                    </a:lnTo>
                    <a:cubicBezTo>
                      <a:pt x="173628" y="418903"/>
                      <a:pt x="169167" y="423786"/>
                      <a:pt x="163251" y="427355"/>
                    </a:cubicBezTo>
                    <a:cubicBezTo>
                      <a:pt x="157335" y="430923"/>
                      <a:pt x="150996" y="432707"/>
                      <a:pt x="144235" y="432707"/>
                    </a:cubicBezTo>
                    <a:cubicBezTo>
                      <a:pt x="137475" y="432707"/>
                      <a:pt x="131136" y="430923"/>
                      <a:pt x="125220" y="427355"/>
                    </a:cubicBezTo>
                    <a:cubicBezTo>
                      <a:pt x="119304" y="423786"/>
                      <a:pt x="114938" y="418903"/>
                      <a:pt x="112120" y="412706"/>
                    </a:cubicBezTo>
                    <a:lnTo>
                      <a:pt x="9297" y="194662"/>
                    </a:lnTo>
                    <a:cubicBezTo>
                      <a:pt x="3099" y="181515"/>
                      <a:pt x="0" y="164707"/>
                      <a:pt x="0" y="144236"/>
                    </a:cubicBezTo>
                    <a:cubicBezTo>
                      <a:pt x="0" y="104420"/>
                      <a:pt x="14085" y="70428"/>
                      <a:pt x="42256" y="42256"/>
                    </a:cubicBezTo>
                    <a:cubicBezTo>
                      <a:pt x="70427" y="14086"/>
                      <a:pt x="104421" y="0"/>
                      <a:pt x="144235" y="0"/>
                    </a:cubicBezTo>
                    <a:close/>
                    <a:moveTo>
                      <a:pt x="144235" y="72118"/>
                    </a:moveTo>
                    <a:cubicBezTo>
                      <a:pt x="124328" y="72118"/>
                      <a:pt x="107331" y="79161"/>
                      <a:pt x="93246" y="93246"/>
                    </a:cubicBezTo>
                    <a:cubicBezTo>
                      <a:pt x="79160" y="107332"/>
                      <a:pt x="72117" y="124328"/>
                      <a:pt x="72117" y="144236"/>
                    </a:cubicBezTo>
                    <a:cubicBezTo>
                      <a:pt x="72117" y="164143"/>
                      <a:pt x="79160" y="181140"/>
                      <a:pt x="93246" y="195225"/>
                    </a:cubicBezTo>
                    <a:cubicBezTo>
                      <a:pt x="107331" y="209311"/>
                      <a:pt x="124328" y="216353"/>
                      <a:pt x="144235" y="216353"/>
                    </a:cubicBezTo>
                    <a:cubicBezTo>
                      <a:pt x="164143" y="216353"/>
                      <a:pt x="181139" y="209311"/>
                      <a:pt x="195225" y="195225"/>
                    </a:cubicBezTo>
                    <a:cubicBezTo>
                      <a:pt x="209310" y="181140"/>
                      <a:pt x="216353" y="164143"/>
                      <a:pt x="216353" y="144236"/>
                    </a:cubicBezTo>
                    <a:cubicBezTo>
                      <a:pt x="216353" y="124328"/>
                      <a:pt x="209310" y="107332"/>
                      <a:pt x="195225" y="93246"/>
                    </a:cubicBezTo>
                    <a:cubicBezTo>
                      <a:pt x="181139" y="79161"/>
                      <a:pt x="164143" y="72118"/>
                      <a:pt x="144235" y="72118"/>
                    </a:cubicBezTo>
                    <a:close/>
                  </a:path>
                </a:pathLst>
              </a:custGeom>
              <a:solidFill>
                <a:srgbClr val="E43B34"/>
              </a:solidFill>
              <a:ln w="12700" cap="flat" cmpd="sng" algn="ctr">
                <a:noFill/>
                <a:prstDash val="solid"/>
                <a:miter lim="800000"/>
              </a:ln>
              <a:effectLst/>
            </p:spPr>
            <p:txBody>
              <a:bodyPr rtlCol="0" anchor="ctr"/>
              <a:lstStyle/>
              <a:p>
                <a:pPr algn="ctr" defTabSz="457200">
                  <a:defRPr/>
                </a:pPr>
                <a:endParaRPr lang="en-US" sz="1013" kern="0">
                  <a:solidFill>
                    <a:prstClr val="white"/>
                  </a:solidFill>
                  <a:latin typeface="Calibri" panose="020F0502020204030204"/>
                  <a:ea typeface="微軟正黑體"/>
                  <a:cs typeface="Arial"/>
                  <a:sym typeface="Arial"/>
                </a:endParaRPr>
              </a:p>
            </p:txBody>
          </p:sp>
        </p:grpSp>
      </p:grpSp>
      <p:sp>
        <p:nvSpPr>
          <p:cNvPr id="71" name="矩形 70">
            <a:extLst>
              <a:ext uri="{FF2B5EF4-FFF2-40B4-BE49-F238E27FC236}">
                <a16:creationId xmlns:a16="http://schemas.microsoft.com/office/drawing/2014/main" id="{ABAE56EA-A352-41E6-9768-B8FD6C09DB6D}"/>
              </a:ext>
            </a:extLst>
          </p:cNvPr>
          <p:cNvSpPr/>
          <p:nvPr/>
        </p:nvSpPr>
        <p:spPr>
          <a:xfrm>
            <a:off x="1524000" y="74614"/>
            <a:ext cx="9144000" cy="871537"/>
          </a:xfrm>
          <a:prstGeom prst="rect">
            <a:avLst/>
          </a:prstGeom>
          <a:solidFill>
            <a:schemeClr val="tx2">
              <a:lumMod val="60000"/>
              <a:lumOff val="40000"/>
            </a:schemeClr>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TW" altLang="en-US" dirty="0"/>
          </a:p>
        </p:txBody>
      </p:sp>
      <p:sp>
        <p:nvSpPr>
          <p:cNvPr id="72" name="矩形 71">
            <a:extLst>
              <a:ext uri="{FF2B5EF4-FFF2-40B4-BE49-F238E27FC236}">
                <a16:creationId xmlns:a16="http://schemas.microsoft.com/office/drawing/2014/main" id="{F437ED48-DDCE-4E77-9876-9FAF95ECE8B1}"/>
              </a:ext>
            </a:extLst>
          </p:cNvPr>
          <p:cNvSpPr/>
          <p:nvPr/>
        </p:nvSpPr>
        <p:spPr>
          <a:xfrm>
            <a:off x="1524000" y="1"/>
            <a:ext cx="9144000" cy="74613"/>
          </a:xfrm>
          <a:prstGeom prst="rect">
            <a:avLst/>
          </a:prstGeom>
          <a:solidFill>
            <a:schemeClr val="accent1">
              <a:lumMod val="50000"/>
            </a:schemeClr>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TW" altLang="en-US"/>
          </a:p>
        </p:txBody>
      </p:sp>
      <p:sp>
        <p:nvSpPr>
          <p:cNvPr id="73" name="矩形 72">
            <a:extLst>
              <a:ext uri="{FF2B5EF4-FFF2-40B4-BE49-F238E27FC236}">
                <a16:creationId xmlns:a16="http://schemas.microsoft.com/office/drawing/2014/main" id="{A71D3279-DBA9-4DCD-9FFC-21C86610EC21}"/>
              </a:ext>
            </a:extLst>
          </p:cNvPr>
          <p:cNvSpPr/>
          <p:nvPr/>
        </p:nvSpPr>
        <p:spPr>
          <a:xfrm>
            <a:off x="3305175" y="148503"/>
            <a:ext cx="6457950" cy="1323439"/>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貳、各區保安科轄區對照圖</a:t>
            </a:r>
          </a:p>
          <a:p>
            <a:pPr>
              <a:defRPr/>
            </a:pP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ndParaRPr>
          </a:p>
        </p:txBody>
      </p:sp>
      <p:pic>
        <p:nvPicPr>
          <p:cNvPr id="74" name="圖片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776" y="91459"/>
            <a:ext cx="1162833" cy="869086"/>
          </a:xfrm>
          <a:prstGeom prst="triangle">
            <a:avLst/>
          </a:prstGeom>
        </p:spPr>
      </p:pic>
    </p:spTree>
    <p:extLst>
      <p:ext uri="{BB962C8B-B14F-4D97-AF65-F5344CB8AC3E}">
        <p14:creationId xmlns:p14="http://schemas.microsoft.com/office/powerpoint/2010/main" val="4161736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normAutofit/>
          </a:bodyPr>
          <a:lstStyle/>
          <a:p>
            <a:pPr fontAlgn="base">
              <a:spcAft>
                <a:spcPct val="0"/>
              </a:spcAft>
              <a:defRPr/>
            </a:pPr>
            <a:r>
              <a:rPr kumimoji="1" lang="zh-TW" altLang="en-US" dirty="0">
                <a:solidFill>
                  <a:srgbClr val="0082B0"/>
                </a:solidFill>
                <a:latin typeface="微軟正黑體" panose="020B0604030504040204" pitchFamily="34" charset="-120"/>
                <a:ea typeface="微軟正黑體" panose="020B0604030504040204" pitchFamily="34" charset="-120"/>
              </a:rPr>
              <a:t>礦場保安組</a:t>
            </a:r>
          </a:p>
        </p:txBody>
      </p:sp>
      <p:sp>
        <p:nvSpPr>
          <p:cNvPr id="6" name="副標題 5"/>
          <p:cNvSpPr>
            <a:spLocks noGrp="1"/>
          </p:cNvSpPr>
          <p:nvPr>
            <p:ph type="subTitle" idx="1"/>
          </p:nvPr>
        </p:nvSpPr>
        <p:spPr/>
        <p:txBody>
          <a:bodyPr>
            <a:normAutofit/>
          </a:bodyPr>
          <a:lstStyle/>
          <a:p>
            <a:r>
              <a:rPr lang="zh-TW" altLang="en-US" sz="4400" dirty="0" smtClean="0"/>
              <a:t>參、</a:t>
            </a:r>
            <a:r>
              <a:rPr lang="zh-TW" altLang="en-US" sz="4400" dirty="0"/>
              <a:t>礦場安全管理精進</a:t>
            </a:r>
            <a:r>
              <a:rPr lang="zh-TW" altLang="en-US" sz="4400" dirty="0" smtClean="0"/>
              <a:t>作為</a:t>
            </a:r>
            <a:endParaRPr lang="zh-TW" altLang="en-US" sz="4400" dirty="0"/>
          </a:p>
        </p:txBody>
      </p:sp>
      <p:sp>
        <p:nvSpPr>
          <p:cNvPr id="4" name="投影片編號版面配置區 3"/>
          <p:cNvSpPr>
            <a:spLocks noGrp="1"/>
          </p:cNvSpPr>
          <p:nvPr>
            <p:ph type="sldNum" sz="quarter" idx="12"/>
          </p:nvPr>
        </p:nvSpPr>
        <p:spPr/>
        <p:txBody>
          <a:bodyPr/>
          <a:lstStyle/>
          <a:p>
            <a:fld id="{64E6763D-54F0-46B5-803F-773469BD97B5}" type="slidenum">
              <a:rPr lang="zh-TW" altLang="en-US" smtClean="0"/>
              <a:pPr/>
              <a:t>8</a:t>
            </a:fld>
            <a:endParaRPr lang="zh-TW" altLang="en-US" dirty="0"/>
          </a:p>
        </p:txBody>
      </p:sp>
    </p:spTree>
    <p:extLst>
      <p:ext uri="{BB962C8B-B14F-4D97-AF65-F5344CB8AC3E}">
        <p14:creationId xmlns:p14="http://schemas.microsoft.com/office/powerpoint/2010/main" val="220449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1885950" y="1946730"/>
            <a:ext cx="8096250" cy="2816190"/>
          </a:xfrm>
          <a:prstGeom prst="roundRect">
            <a:avLst/>
          </a:prstGeom>
          <a:solidFill>
            <a:schemeClr val="accent6">
              <a:lumMod val="20000"/>
              <a:lumOff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084" name="內容版面配置區 2"/>
          <p:cNvSpPr txBox="1">
            <a:spLocks/>
          </p:cNvSpPr>
          <p:nvPr/>
        </p:nvSpPr>
        <p:spPr bwMode="auto">
          <a:xfrm>
            <a:off x="2331001" y="2013512"/>
            <a:ext cx="7432124" cy="368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軟正黑體" panose="020B0604030504040204" pitchFamily="34" charset="-120"/>
              </a:defRPr>
            </a:lvl9pPr>
          </a:lstStyle>
          <a:p>
            <a:pPr>
              <a:lnSpc>
                <a:spcPct val="150000"/>
              </a:lnSpc>
              <a:buNone/>
            </a:pPr>
            <a:r>
              <a:rPr lang="en-US" altLang="zh-TW" sz="2400" b="1" dirty="0" smtClean="0">
                <a:latin typeface="微軟正黑體" panose="020B0604030504040204" pitchFamily="34" charset="-120"/>
              </a:rPr>
              <a:t>3.1 </a:t>
            </a:r>
            <a:r>
              <a:rPr lang="zh-TW" altLang="en-US" sz="2400" b="1" dirty="0">
                <a:latin typeface="微軟正黑體" panose="020B0604030504040204" pitchFamily="34" charset="-120"/>
              </a:rPr>
              <a:t>礦場</a:t>
            </a:r>
            <a:r>
              <a:rPr lang="en-US" altLang="zh-TW" sz="2400" b="1" dirty="0">
                <a:latin typeface="微軟正黑體" panose="020B0604030504040204" pitchFamily="34" charset="-120"/>
              </a:rPr>
              <a:t>/</a:t>
            </a:r>
            <a:r>
              <a:rPr lang="zh-TW" altLang="en-US" sz="2400" b="1" dirty="0">
                <a:latin typeface="微軟正黑體" panose="020B0604030504040204" pitchFamily="34" charset="-120"/>
              </a:rPr>
              <a:t>區監測工作標準化小組 </a:t>
            </a:r>
            <a:endParaRPr lang="en-US" altLang="zh-TW" sz="2400" b="1" dirty="0">
              <a:latin typeface="微軟正黑體" panose="020B0604030504040204" pitchFamily="34" charset="-120"/>
            </a:endParaRPr>
          </a:p>
          <a:p>
            <a:pPr>
              <a:lnSpc>
                <a:spcPct val="150000"/>
              </a:lnSpc>
              <a:buNone/>
            </a:pPr>
            <a:r>
              <a:rPr lang="en-US" altLang="zh-TW" sz="2400" b="1" dirty="0" smtClean="0">
                <a:latin typeface="微軟正黑體" panose="020B0604030504040204" pitchFamily="34" charset="-120"/>
              </a:rPr>
              <a:t>3.2 </a:t>
            </a:r>
            <a:r>
              <a:rPr lang="zh-TW" altLang="en-US" sz="2400" b="1" dirty="0">
                <a:latin typeface="微軟正黑體" panose="020B0604030504040204" pitchFamily="34" charset="-120"/>
              </a:rPr>
              <a:t>礦場安全檢查方式革新</a:t>
            </a:r>
            <a:endParaRPr lang="en-US" altLang="zh-TW" sz="2400" b="1" dirty="0">
              <a:latin typeface="微軟正黑體" panose="020B0604030504040204" pitchFamily="34" charset="-120"/>
            </a:endParaRPr>
          </a:p>
          <a:p>
            <a:pPr>
              <a:lnSpc>
                <a:spcPct val="150000"/>
              </a:lnSpc>
              <a:buNone/>
            </a:pPr>
            <a:r>
              <a:rPr lang="en-US" altLang="zh-TW" sz="2400" b="1" dirty="0" smtClean="0">
                <a:latin typeface="微軟正黑體" panose="020B0604030504040204" pitchFamily="34" charset="-120"/>
              </a:rPr>
              <a:t>3.3 </a:t>
            </a:r>
            <a:r>
              <a:rPr lang="zh-TW" altLang="en-US" sz="2400" b="1" dirty="0">
                <a:latin typeface="微軟正黑體" panose="020B0604030504040204" pitchFamily="34" charset="-120"/>
              </a:rPr>
              <a:t>災害防救科技輔助</a:t>
            </a:r>
            <a:endParaRPr lang="en-US" altLang="zh-TW" sz="2400" b="1" dirty="0">
              <a:latin typeface="微軟正黑體" panose="020B0604030504040204" pitchFamily="34" charset="-120"/>
            </a:endParaRPr>
          </a:p>
          <a:p>
            <a:pPr>
              <a:lnSpc>
                <a:spcPct val="150000"/>
              </a:lnSpc>
              <a:buNone/>
            </a:pPr>
            <a:r>
              <a:rPr lang="en-US" altLang="zh-TW" sz="2400" b="1" dirty="0" smtClean="0">
                <a:latin typeface="微軟正黑體" panose="020B0604030504040204" pitchFamily="34" charset="-120"/>
              </a:rPr>
              <a:t>3.4</a:t>
            </a:r>
            <a:r>
              <a:rPr lang="zh-TW" altLang="en-US" sz="2400" b="1" dirty="0" smtClean="0">
                <a:latin typeface="微軟正黑體" panose="020B0604030504040204" pitchFamily="34" charset="-120"/>
              </a:rPr>
              <a:t> </a:t>
            </a:r>
            <a:r>
              <a:rPr lang="zh-TW" altLang="en-US" sz="2400" b="1" dirty="0">
                <a:latin typeface="微軟正黑體" panose="020B0604030504040204" pitchFamily="34" charset="-120"/>
              </a:rPr>
              <a:t>推動礦業文化推廣及文資保存</a:t>
            </a:r>
            <a:endParaRPr lang="en-US" altLang="zh-TW" sz="2400" b="1" dirty="0">
              <a:latin typeface="微軟正黑體" panose="020B0604030504040204" pitchFamily="34" charset="-120"/>
            </a:endParaRPr>
          </a:p>
          <a:p>
            <a:pPr>
              <a:lnSpc>
                <a:spcPct val="150000"/>
              </a:lnSpc>
              <a:buNone/>
            </a:pPr>
            <a:endParaRPr lang="en-US" altLang="zh-TW" sz="1600" b="1" dirty="0">
              <a:latin typeface="微軟正黑體" panose="020B0604030504040204" pitchFamily="34" charset="-120"/>
            </a:endParaRPr>
          </a:p>
          <a:p>
            <a:pPr>
              <a:lnSpc>
                <a:spcPct val="150000"/>
              </a:lnSpc>
              <a:buNone/>
            </a:pPr>
            <a:endParaRPr lang="zh-TW" altLang="en-US" sz="1600" b="1" dirty="0">
              <a:latin typeface="微軟正黑體" panose="020B0604030504040204" pitchFamily="34" charset="-120"/>
            </a:endParaRPr>
          </a:p>
        </p:txBody>
      </p:sp>
      <p:graphicFrame>
        <p:nvGraphicFramePr>
          <p:cNvPr id="17" name="資料庫圖表 16">
            <a:extLst>
              <a:ext uri="{FF2B5EF4-FFF2-40B4-BE49-F238E27FC236}">
                <a16:creationId xmlns:a16="http://schemas.microsoft.com/office/drawing/2014/main" id="{8A4AE459-7406-4555-A9C1-1A1AABF44D56}"/>
              </a:ext>
            </a:extLst>
          </p:cNvPr>
          <p:cNvGraphicFramePr/>
          <p:nvPr>
            <p:extLst>
              <p:ext uri="{D42A27DB-BD31-4B8C-83A1-F6EECF244321}">
                <p14:modId xmlns:p14="http://schemas.microsoft.com/office/powerpoint/2010/main" val="799961545"/>
              </p:ext>
            </p:extLst>
          </p:nvPr>
        </p:nvGraphicFramePr>
        <p:xfrm>
          <a:off x="6712986" y="2372075"/>
          <a:ext cx="4524375" cy="297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95" name="圖片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3013" y="1202351"/>
            <a:ext cx="30432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A71D3279-DBA9-4DCD-9FFC-21C86610EC21}"/>
              </a:ext>
            </a:extLst>
          </p:cNvPr>
          <p:cNvSpPr/>
          <p:nvPr/>
        </p:nvSpPr>
        <p:spPr>
          <a:xfrm>
            <a:off x="3305175" y="148503"/>
            <a:ext cx="6457950" cy="707886"/>
          </a:xfrm>
          <a:prstGeom prst="rect">
            <a:avLst/>
          </a:prstGeom>
        </p:spPr>
        <p:txBody>
          <a:bodyPr wrap="square">
            <a:spAutoFit/>
          </a:bodyPr>
          <a:lstStyle/>
          <a:p>
            <a:pPr>
              <a:defRPr/>
            </a:pP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參、</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rPr>
              <a:t>礦場安全管理精</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rPr>
              <a:t>進作為</a:t>
            </a:r>
          </a:p>
        </p:txBody>
      </p:sp>
      <p:sp>
        <p:nvSpPr>
          <p:cNvPr id="4" name="投影片編號版面配置區 3"/>
          <p:cNvSpPr>
            <a:spLocks noGrp="1"/>
          </p:cNvSpPr>
          <p:nvPr>
            <p:ph type="sldNum" sz="quarter" idx="12"/>
          </p:nvPr>
        </p:nvSpPr>
        <p:spPr/>
        <p:txBody>
          <a:bodyPr/>
          <a:lstStyle/>
          <a:p>
            <a:pPr>
              <a:defRPr/>
            </a:pPr>
            <a:fld id="{973155E0-A387-4BBF-8EC6-C5F222C3C6D8}" type="slidenum">
              <a:rPr lang="zh-TW" altLang="en-US" smtClean="0"/>
              <a:pPr>
                <a:defRPr/>
              </a:pPr>
              <a:t>9</a:t>
            </a:fld>
            <a:endParaRPr lang="zh-TW" altLang="en-US"/>
          </a:p>
        </p:txBody>
      </p:sp>
    </p:spTree>
    <p:extLst>
      <p:ext uri="{BB962C8B-B14F-4D97-AF65-F5344CB8AC3E}">
        <p14:creationId xmlns:p14="http://schemas.microsoft.com/office/powerpoint/2010/main" val="397733088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軟正黑體">
      <a:majorFont>
        <a:latin typeface="微軟正黑體"/>
        <a:ea typeface="微軟正黑體"/>
        <a:cs typeface=""/>
      </a:majorFont>
      <a:minorFont>
        <a:latin typeface="微軟正黑體"/>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5936</TotalTime>
  <Words>1780</Words>
  <Application>Microsoft Office PowerPoint</Application>
  <PresentationFormat>寬螢幕</PresentationFormat>
  <Paragraphs>273</Paragraphs>
  <Slides>23</Slides>
  <Notes>4</Notes>
  <HiddenSlides>0</HiddenSlides>
  <MMClips>1</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23</vt:i4>
      </vt:variant>
    </vt:vector>
  </HeadingPairs>
  <TitlesOfParts>
    <vt:vector size="33" baseType="lpstr">
      <vt:lpstr>幼圆</vt:lpstr>
      <vt:lpstr>Microsoft JhengHei</vt:lpstr>
      <vt:lpstr>Microsoft JhengHei</vt:lpstr>
      <vt:lpstr>新細明體</vt:lpstr>
      <vt:lpstr>Arial</vt:lpstr>
      <vt:lpstr>Calibri</vt:lpstr>
      <vt:lpstr>Times New Roman</vt:lpstr>
      <vt:lpstr>Wingdings</vt:lpstr>
      <vt:lpstr>1_Office 佈景主題</vt:lpstr>
      <vt:lpstr>Image</vt:lpstr>
      <vt:lpstr>礦場保安組簡介 </vt:lpstr>
      <vt:lpstr>簡報議題</vt:lpstr>
      <vt:lpstr>礦場保安組</vt:lpstr>
      <vt:lpstr>PowerPoint 簡報</vt:lpstr>
      <vt:lpstr>礦場保安組</vt:lpstr>
      <vt:lpstr>PowerPoint 簡報</vt:lpstr>
      <vt:lpstr>PowerPoint 簡報</vt:lpstr>
      <vt:lpstr>礦場保安組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本中心（保安組）實施礦場檢查及巡查次數統計表</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保安監督科</dc:title>
  <dc:creator>邱千軒;鄭積文</dc:creator>
  <cp:lastModifiedBy>鄭積文</cp:lastModifiedBy>
  <cp:revision>214</cp:revision>
  <cp:lastPrinted>2025-12-15T06:19:08Z</cp:lastPrinted>
  <dcterms:created xsi:type="dcterms:W3CDTF">2025-12-01T00:25:25Z</dcterms:created>
  <dcterms:modified xsi:type="dcterms:W3CDTF">2026-01-07T01:05:44Z</dcterms:modified>
</cp:coreProperties>
</file>