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5" r:id="rId2"/>
    <p:sldId id="276" r:id="rId3"/>
    <p:sldId id="287" r:id="rId4"/>
    <p:sldId id="277" r:id="rId5"/>
    <p:sldId id="280" r:id="rId6"/>
    <p:sldId id="271" r:id="rId7"/>
    <p:sldId id="282" r:id="rId8"/>
    <p:sldId id="281" r:id="rId9"/>
    <p:sldId id="283" r:id="rId10"/>
    <p:sldId id="284" r:id="rId11"/>
    <p:sldId id="285" r:id="rId12"/>
    <p:sldId id="286" r:id="rId13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B0F1DB1A-9C40-4AD6-A94A-0F42855F1C93}">
          <p14:sldIdLst>
            <p14:sldId id="275"/>
            <p14:sldId id="276"/>
            <p14:sldId id="287"/>
            <p14:sldId id="277"/>
            <p14:sldId id="280"/>
            <p14:sldId id="271"/>
            <p14:sldId id="282"/>
            <p14:sldId id="281"/>
            <p14:sldId id="283"/>
            <p14:sldId id="284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63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5B9BD5"/>
    <a:srgbClr val="ED7D31"/>
    <a:srgbClr val="A5A5A5"/>
    <a:srgbClr val="7F7F7F"/>
    <a:srgbClr val="63BFAA"/>
    <a:srgbClr val="D9D9D9"/>
    <a:srgbClr val="198F68"/>
    <a:srgbClr val="008CBA"/>
    <a:srgbClr val="86E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4660"/>
  </p:normalViewPr>
  <p:slideViewPr>
    <p:cSldViewPr snapToGrid="0">
      <p:cViewPr varScale="1">
        <p:scale>
          <a:sx n="56" d="100"/>
          <a:sy n="56" d="100"/>
        </p:scale>
        <p:origin x="96" y="930"/>
      </p:cViewPr>
      <p:guideLst>
        <p:guide orient="horz" pos="363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92A62-C4A5-4235-8F2D-D251E0212C14}" type="datetimeFigureOut">
              <a:rPr lang="zh-TW" altLang="en-US" smtClean="0"/>
              <a:t>2026/1/7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2DD1A-308A-43A7-81AE-0A9D95F6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5316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1693"/>
            <a:ext cx="12200467" cy="5461240"/>
          </a:xfrm>
          <a:prstGeom prst="rect">
            <a:avLst/>
          </a:prstGeom>
        </p:spPr>
      </p:pic>
      <p:pic>
        <p:nvPicPr>
          <p:cNvPr id="8" name="影像" descr="影像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334" y="6087693"/>
            <a:ext cx="12234333" cy="81004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9448799" y="6541029"/>
            <a:ext cx="2743200" cy="365125"/>
          </a:xfrm>
        </p:spPr>
        <p:txBody>
          <a:bodyPr/>
          <a:lstStyle>
            <a:lvl1pPr>
              <a:defRPr b="1"/>
            </a:lvl1pPr>
          </a:lstStyle>
          <a:p>
            <a:fld id="{B0ADBC26-8036-4049-9E57-A8D67474CA55}" type="slidenum">
              <a:rPr lang="zh-TW" altLang="en-US" smtClean="0"/>
              <a:pPr/>
              <a:t>‹#›</a:t>
            </a:fld>
            <a:endParaRPr lang="zh-TW" altLang="en-US" b="1" dirty="0"/>
          </a:p>
        </p:txBody>
      </p:sp>
      <p:pic>
        <p:nvPicPr>
          <p:cNvPr id="9" name="影像" descr="影像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62" y="138219"/>
            <a:ext cx="4069676" cy="39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18865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9448800" y="6538912"/>
            <a:ext cx="2743200" cy="365125"/>
          </a:xfrm>
        </p:spPr>
        <p:txBody>
          <a:bodyPr/>
          <a:lstStyle>
            <a:lvl1pPr>
              <a:defRPr b="1"/>
            </a:lvl1pPr>
          </a:lstStyle>
          <a:p>
            <a:fld id="{B0ADBC26-8036-4049-9E57-A8D67474CA55}" type="slidenum">
              <a:rPr lang="zh-TW" altLang="en-US" smtClean="0"/>
              <a:pPr/>
              <a:t>‹#›</a:t>
            </a:fld>
            <a:endParaRPr lang="zh-TW" altLang="en-US" b="1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8D6C0177-AB91-8EDE-981D-69A7F2670AC7}"/>
              </a:ext>
            </a:extLst>
          </p:cNvPr>
          <p:cNvGrpSpPr/>
          <p:nvPr userDrawn="1"/>
        </p:nvGrpSpPr>
        <p:grpSpPr bwMode="auto">
          <a:xfrm flipV="1">
            <a:off x="216000" y="776289"/>
            <a:ext cx="11760000" cy="90487"/>
            <a:chOff x="110" y="710"/>
            <a:chExt cx="6037" cy="45"/>
          </a:xfrm>
        </p:grpSpPr>
        <p:sp>
          <p:nvSpPr>
            <p:cNvPr id="8" name="Line 5">
              <a:extLst>
                <a:ext uri="{FF2B5EF4-FFF2-40B4-BE49-F238E27FC236}">
                  <a16:creationId xmlns:a16="http://schemas.microsoft.com/office/drawing/2014/main" id="{DEB78A44-AEBA-490C-805F-B9091C6C2F9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110" y="755"/>
              <a:ext cx="6037" cy="0"/>
            </a:xfrm>
            <a:prstGeom prst="line">
              <a:avLst/>
            </a:prstGeom>
            <a:noFill/>
            <a:ln w="57150">
              <a:solidFill>
                <a:srgbClr val="224EA2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D4D94785-FFA8-BA90-930F-B784A561574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110" y="710"/>
              <a:ext cx="6037" cy="0"/>
            </a:xfrm>
            <a:prstGeom prst="line">
              <a:avLst/>
            </a:prstGeom>
            <a:noFill/>
            <a:ln w="28575">
              <a:solidFill>
                <a:srgbClr val="25BCAD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8943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9448800" y="6538912"/>
            <a:ext cx="2743200" cy="365125"/>
          </a:xfrm>
        </p:spPr>
        <p:txBody>
          <a:bodyPr/>
          <a:lstStyle>
            <a:lvl1pPr>
              <a:defRPr b="1"/>
            </a:lvl1pPr>
          </a:lstStyle>
          <a:p>
            <a:fld id="{B0ADBC26-8036-4049-9E57-A8D67474CA55}" type="slidenum">
              <a:rPr lang="zh-TW" altLang="en-US" smtClean="0"/>
              <a:pPr/>
              <a:t>‹#›</a:t>
            </a:fld>
            <a:endParaRPr lang="zh-TW" altLang="en-US" b="1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9C815B-2FAA-889A-7929-CAD4645046A9}"/>
              </a:ext>
            </a:extLst>
          </p:cNvPr>
          <p:cNvGrpSpPr/>
          <p:nvPr userDrawn="1"/>
        </p:nvGrpSpPr>
        <p:grpSpPr bwMode="auto">
          <a:xfrm flipV="1">
            <a:off x="216000" y="776289"/>
            <a:ext cx="11760000" cy="90487"/>
            <a:chOff x="110" y="710"/>
            <a:chExt cx="6037" cy="45"/>
          </a:xfrm>
        </p:grpSpPr>
        <p:sp>
          <p:nvSpPr>
            <p:cNvPr id="9" name="Line 5">
              <a:extLst>
                <a:ext uri="{FF2B5EF4-FFF2-40B4-BE49-F238E27FC236}">
                  <a16:creationId xmlns:a16="http://schemas.microsoft.com/office/drawing/2014/main" id="{C9005DF4-A251-1F2B-20A3-AB55F0E16A4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110" y="755"/>
              <a:ext cx="6037" cy="0"/>
            </a:xfrm>
            <a:prstGeom prst="line">
              <a:avLst/>
            </a:prstGeom>
            <a:noFill/>
            <a:ln w="57150">
              <a:solidFill>
                <a:srgbClr val="224EA2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9A0541A9-C341-6007-8135-DE3D363AEF4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110" y="710"/>
              <a:ext cx="6037" cy="0"/>
            </a:xfrm>
            <a:prstGeom prst="line">
              <a:avLst/>
            </a:prstGeom>
            <a:noFill/>
            <a:ln w="28575">
              <a:solidFill>
                <a:srgbClr val="25BCAD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7073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9448800" y="6538912"/>
            <a:ext cx="2743200" cy="365125"/>
          </a:xfrm>
        </p:spPr>
        <p:txBody>
          <a:bodyPr/>
          <a:lstStyle>
            <a:lvl1pPr>
              <a:defRPr b="1"/>
            </a:lvl1pPr>
          </a:lstStyle>
          <a:p>
            <a:fld id="{B0ADBC26-8036-4049-9E57-A8D67474CA55}" type="slidenum">
              <a:rPr lang="zh-TW" altLang="en-US" smtClean="0"/>
              <a:pPr/>
              <a:t>‹#›</a:t>
            </a:fld>
            <a:endParaRPr lang="zh-TW" altLang="en-US" b="1"/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358A5F99-2A80-286F-C789-764818D92760}"/>
              </a:ext>
            </a:extLst>
          </p:cNvPr>
          <p:cNvGrpSpPr/>
          <p:nvPr userDrawn="1"/>
        </p:nvGrpSpPr>
        <p:grpSpPr bwMode="auto">
          <a:xfrm flipV="1">
            <a:off x="216000" y="776289"/>
            <a:ext cx="11760000" cy="90487"/>
            <a:chOff x="110" y="710"/>
            <a:chExt cx="6037" cy="45"/>
          </a:xfrm>
        </p:grpSpPr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5A76D7C2-D05D-2D93-7BC7-79457F2BCF7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110" y="755"/>
              <a:ext cx="6037" cy="0"/>
            </a:xfrm>
            <a:prstGeom prst="line">
              <a:avLst/>
            </a:prstGeom>
            <a:noFill/>
            <a:ln w="57150">
              <a:solidFill>
                <a:srgbClr val="224EA2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5158DAC5-8B6D-ED9E-83E3-936923AF751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110" y="710"/>
              <a:ext cx="6037" cy="0"/>
            </a:xfrm>
            <a:prstGeom prst="line">
              <a:avLst/>
            </a:prstGeom>
            <a:noFill/>
            <a:ln w="28575">
              <a:solidFill>
                <a:srgbClr val="25BCAD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3520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448800" y="6538912"/>
            <a:ext cx="2743200" cy="365125"/>
          </a:xfrm>
        </p:spPr>
        <p:txBody>
          <a:bodyPr/>
          <a:lstStyle>
            <a:lvl1pPr>
              <a:defRPr b="1"/>
            </a:lvl1pPr>
          </a:lstStyle>
          <a:p>
            <a:fld id="{B0ADBC26-8036-4049-9E57-A8D67474CA55}" type="slidenum">
              <a:rPr lang="zh-TW" altLang="en-US" smtClean="0"/>
              <a:pPr/>
              <a:t>‹#›</a:t>
            </a:fld>
            <a:endParaRPr lang="zh-TW" altLang="en-US" b="1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13DBA0C3-FC2B-01AE-25E2-64AA393348CC}"/>
              </a:ext>
            </a:extLst>
          </p:cNvPr>
          <p:cNvGrpSpPr/>
          <p:nvPr userDrawn="1"/>
        </p:nvGrpSpPr>
        <p:grpSpPr bwMode="auto">
          <a:xfrm flipV="1">
            <a:off x="216000" y="776289"/>
            <a:ext cx="11760000" cy="90487"/>
            <a:chOff x="110" y="710"/>
            <a:chExt cx="6037" cy="45"/>
          </a:xfrm>
        </p:grpSpPr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3C87CD0A-891D-1ED1-9C1B-F8D4E1F9E13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110" y="755"/>
              <a:ext cx="6037" cy="0"/>
            </a:xfrm>
            <a:prstGeom prst="line">
              <a:avLst/>
            </a:prstGeom>
            <a:noFill/>
            <a:ln w="57150">
              <a:solidFill>
                <a:srgbClr val="224EA2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A8A116D3-956B-90DF-792C-FC27F72033D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110" y="710"/>
              <a:ext cx="6037" cy="0"/>
            </a:xfrm>
            <a:prstGeom prst="line">
              <a:avLst/>
            </a:prstGeom>
            <a:noFill/>
            <a:ln w="28575">
              <a:solidFill>
                <a:srgbClr val="25BCAD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186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pic>
        <p:nvPicPr>
          <p:cNvPr id="9" name="影像" descr="影像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" y="6311900"/>
            <a:ext cx="12192000" cy="58896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B0ADBC26-8036-4049-9E57-A8D67474CA5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38" y="6223469"/>
            <a:ext cx="720762" cy="720000"/>
          </a:xfrm>
          <a:prstGeom prst="rect">
            <a:avLst/>
          </a:prstGeom>
        </p:spPr>
      </p:pic>
      <p:pic>
        <p:nvPicPr>
          <p:cNvPr id="12" name="影像" descr="影像"/>
          <p:cNvPicPr>
            <a:picLocks noChangeAspect="1"/>
          </p:cNvPicPr>
          <p:nvPr userDrawn="1"/>
        </p:nvPicPr>
        <p:blipFill rotWithShape="1">
          <a:blip r:embed="rId9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527" y="6426381"/>
            <a:ext cx="2824547" cy="360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968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emf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55.emf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1E669CFD-75C4-28D6-FED7-655D5BD95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5550" y="1409701"/>
            <a:ext cx="9740900" cy="2387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7200" dirty="0">
                <a:ln w="12700">
                  <a:solidFill>
                    <a:schemeClr val="bg1"/>
                  </a:solidFill>
                </a:ln>
                <a:solidFill>
                  <a:srgbClr val="008C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區域地質組</a:t>
            </a:r>
            <a:r>
              <a:rPr lang="en-US" altLang="zh-TW" dirty="0">
                <a:ln w="12700">
                  <a:solidFill>
                    <a:schemeClr val="bg1"/>
                  </a:solidFill>
                </a:ln>
                <a:solidFill>
                  <a:srgbClr val="008C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altLang="zh-TW" dirty="0">
                <a:ln w="12700">
                  <a:solidFill>
                    <a:schemeClr val="bg1"/>
                  </a:solidFill>
                </a:ln>
                <a:solidFill>
                  <a:srgbClr val="008C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dirty="0">
                <a:ln w="12700">
                  <a:solidFill>
                    <a:schemeClr val="bg1"/>
                  </a:solidFill>
                </a:ln>
                <a:solidFill>
                  <a:srgbClr val="008C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業務簡介</a:t>
            </a:r>
          </a:p>
        </p:txBody>
      </p:sp>
      <p:sp>
        <p:nvSpPr>
          <p:cNvPr id="5" name="副標題 2">
            <a:extLst>
              <a:ext uri="{FF2B5EF4-FFF2-40B4-BE49-F238E27FC236}">
                <a16:creationId xmlns:a16="http://schemas.microsoft.com/office/drawing/2014/main" id="{5B26F22B-F9CC-0B49-D9DF-31D01F631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78216"/>
            <a:ext cx="9144000" cy="970084"/>
          </a:xfrm>
        </p:spPr>
        <p:txBody>
          <a:bodyPr>
            <a:normAutofit lnSpcReduction="10000"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報告人：林錫宏 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日期：</a:t>
            </a:r>
            <a:r>
              <a:rPr lang="en-US" altLang="zh-TW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2026/1/7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A2A69D9-398D-ACCF-803D-12C4FBF8F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BC26-8036-4049-9E57-A8D67474CA55}" type="slidenum">
              <a:rPr lang="zh-TW" altLang="en-US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03881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, 地圖, 地圖集, 螢幕擷取畫面 的圖片&#10;&#10;AI 產生的內容可能不正確。">
            <a:extLst>
              <a:ext uri="{FF2B5EF4-FFF2-40B4-BE49-F238E27FC236}">
                <a16:creationId xmlns:a16="http://schemas.microsoft.com/office/drawing/2014/main" id="{526AD31E-3469-63AA-F95A-A36B250A48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98" y="905354"/>
            <a:ext cx="7380669" cy="5047292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90BAE66-A0BC-96FC-C9F9-50D188CF1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BC26-8036-4049-9E57-A8D67474CA55}" type="slidenum">
              <a:rPr lang="zh-TW" altLang="en-US" smtClean="0"/>
              <a:pPr/>
              <a:t>10</a:t>
            </a:fld>
            <a:endParaRPr lang="zh-TW" altLang="en-US" b="1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A644DFB9-4274-8D13-2E59-7A5C2EF8A8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889291" cy="941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/>
              <a:t>(4)</a:t>
            </a:r>
            <a:r>
              <a:rPr lang="zh-TW" altLang="en-US" sz="3600" b="1" dirty="0"/>
              <a:t>火山地質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E80A655-4A6F-6603-1F67-3D473C529A29}"/>
              </a:ext>
            </a:extLst>
          </p:cNvPr>
          <p:cNvSpPr txBox="1"/>
          <p:nvPr/>
        </p:nvSpPr>
        <p:spPr>
          <a:xfrm>
            <a:off x="7835289" y="823881"/>
            <a:ext cx="4094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/>
              <a:t>大屯火山群、龜山島火山活動監測</a:t>
            </a:r>
            <a:endParaRPr lang="en-US" altLang="zh-TW" sz="1600" dirty="0"/>
          </a:p>
          <a:p>
            <a:r>
              <a:rPr lang="zh-TW" altLang="en-US" sz="1600" dirty="0"/>
              <a:t>火山</a:t>
            </a:r>
            <a:r>
              <a:rPr lang="zh-TW" altLang="en-US" sz="1600" dirty="0">
                <a:solidFill>
                  <a:srgbClr val="FF0000"/>
                </a:solidFill>
              </a:rPr>
              <a:t>災害潛勢評估</a:t>
            </a:r>
            <a:endParaRPr lang="en-US" altLang="zh-TW" sz="1600" dirty="0">
              <a:solidFill>
                <a:srgbClr val="FF0000"/>
              </a:solidFill>
            </a:endParaRPr>
          </a:p>
          <a:p>
            <a:r>
              <a:rPr lang="zh-TW" altLang="en-US" sz="1600" dirty="0"/>
              <a:t>火山</a:t>
            </a:r>
            <a:r>
              <a:rPr lang="zh-TW" altLang="en-US" sz="1600" dirty="0">
                <a:solidFill>
                  <a:srgbClr val="FF0000"/>
                </a:solidFill>
              </a:rPr>
              <a:t>觀測資料公開</a:t>
            </a:r>
            <a:endParaRPr lang="en-US" altLang="zh-TW" sz="1600" dirty="0">
              <a:solidFill>
                <a:srgbClr val="FF0000"/>
              </a:solidFill>
            </a:endParaRPr>
          </a:p>
          <a:p>
            <a:r>
              <a:rPr lang="zh-TW" altLang="en-US" sz="1600" dirty="0"/>
              <a:t>供</a:t>
            </a:r>
            <a:r>
              <a:rPr lang="zh-TW" altLang="en-US" sz="1600" dirty="0">
                <a:solidFill>
                  <a:srgbClr val="FF0000"/>
                </a:solidFill>
              </a:rPr>
              <a:t>臺北市、新北市、基隆市、宜蘭縣</a:t>
            </a:r>
            <a:r>
              <a:rPr lang="zh-TW" altLang="en-US" sz="1600" dirty="0"/>
              <a:t>等政府</a:t>
            </a:r>
            <a:r>
              <a:rPr lang="zh-TW" altLang="en-US" sz="1600" dirty="0">
                <a:solidFill>
                  <a:srgbClr val="FF0000"/>
                </a:solidFill>
              </a:rPr>
              <a:t>災害防救</a:t>
            </a:r>
            <a:r>
              <a:rPr lang="zh-TW" altLang="en-US" sz="1600" dirty="0"/>
              <a:t>計畫</a:t>
            </a:r>
            <a:r>
              <a:rPr lang="zh-TW" altLang="en-US" sz="1600" dirty="0">
                <a:solidFill>
                  <a:srgbClr val="FF0000"/>
                </a:solidFill>
              </a:rPr>
              <a:t>依據</a:t>
            </a:r>
          </a:p>
        </p:txBody>
      </p:sp>
      <p:pic>
        <p:nvPicPr>
          <p:cNvPr id="11" name="圖片 10" descr="一張含有 行, 繪圖, 文字, 圖表 的圖片&#10;&#10;AI 產生的內容可能不正確。">
            <a:extLst>
              <a:ext uri="{FF2B5EF4-FFF2-40B4-BE49-F238E27FC236}">
                <a16:creationId xmlns:a16="http://schemas.microsoft.com/office/drawing/2014/main" id="{2317C151-8016-DA12-2C15-E52BE7D4E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541" y="5249110"/>
            <a:ext cx="3932767" cy="1039729"/>
          </a:xfrm>
          <a:prstGeom prst="rect">
            <a:avLst/>
          </a:prstGeom>
        </p:spPr>
      </p:pic>
      <p:pic>
        <p:nvPicPr>
          <p:cNvPr id="13" name="圖片 12" descr="一張含有 文字, 地圖, 螢幕擷取畫面, 圖表 的圖片&#10;&#10;AI 產生的內容可能不正確。">
            <a:extLst>
              <a:ext uri="{FF2B5EF4-FFF2-40B4-BE49-F238E27FC236}">
                <a16:creationId xmlns:a16="http://schemas.microsoft.com/office/drawing/2014/main" id="{6D4D9930-0BA4-F52C-6828-896891966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35290" y="2596263"/>
            <a:ext cx="2099764" cy="261351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50DC7DF-FBA3-2EB5-F34A-2BF41DA2B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3363" y="4059384"/>
            <a:ext cx="2078635" cy="1116563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161138A0-6E4E-A0C0-CBB3-B9D6A4C9190F}"/>
              </a:ext>
            </a:extLst>
          </p:cNvPr>
          <p:cNvSpPr txBox="1"/>
          <p:nvPr/>
        </p:nvSpPr>
        <p:spPr>
          <a:xfrm>
            <a:off x="10157824" y="3765071"/>
            <a:ext cx="1560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latin typeface="+mn-lt"/>
              </a:rPr>
              <a:t>水質</a:t>
            </a:r>
            <a:r>
              <a:rPr lang="en-US" altLang="zh-TW" sz="1600" b="1" dirty="0">
                <a:latin typeface="+mn-lt"/>
              </a:rPr>
              <a:t>(</a:t>
            </a:r>
            <a:r>
              <a:rPr lang="zh-TW" altLang="en-US" sz="1600" b="1" dirty="0">
                <a:latin typeface="+mn-lt"/>
              </a:rPr>
              <a:t>離子濃度</a:t>
            </a:r>
            <a:r>
              <a:rPr lang="en-US" altLang="zh-TW" sz="1600" b="1" dirty="0">
                <a:latin typeface="+mn-lt"/>
              </a:rPr>
              <a:t>)</a:t>
            </a:r>
            <a:endParaRPr lang="zh-TW" altLang="en-US" sz="1600" b="1" dirty="0">
              <a:latin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1E69B3A-145D-2EF7-DF49-BDCC521AFB8F}"/>
              </a:ext>
            </a:extLst>
          </p:cNvPr>
          <p:cNvSpPr txBox="1"/>
          <p:nvPr/>
        </p:nvSpPr>
        <p:spPr>
          <a:xfrm>
            <a:off x="8189324" y="5768974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latin typeface="+mn-lt"/>
              </a:rPr>
              <a:t>地溫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A5E8DDF-22F6-6FEC-A514-E0AF657C153E}"/>
              </a:ext>
            </a:extLst>
          </p:cNvPr>
          <p:cNvSpPr txBox="1"/>
          <p:nvPr/>
        </p:nvSpPr>
        <p:spPr>
          <a:xfrm>
            <a:off x="3077633" y="5938251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600" b="1"/>
            </a:lvl1pPr>
          </a:lstStyle>
          <a:p>
            <a:r>
              <a:rPr lang="zh-TW" altLang="en-US" dirty="0"/>
              <a:t>火山災害潛勢圖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DFD5626-E421-A9BB-FC37-88F6D8B533D2}"/>
              </a:ext>
            </a:extLst>
          </p:cNvPr>
          <p:cNvSpPr txBox="1"/>
          <p:nvPr/>
        </p:nvSpPr>
        <p:spPr>
          <a:xfrm>
            <a:off x="7983948" y="232036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latin typeface="+mn-lt"/>
              </a:rPr>
              <a:t>微震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24C39973-D002-DAA7-16D1-3984076E1C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92052" y="2596264"/>
            <a:ext cx="2175892" cy="1168807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7E8C7A2A-A457-F9EC-7367-C15018D69E2C}"/>
              </a:ext>
            </a:extLst>
          </p:cNvPr>
          <p:cNvSpPr txBox="1"/>
          <p:nvPr/>
        </p:nvSpPr>
        <p:spPr>
          <a:xfrm>
            <a:off x="10238835" y="232036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latin typeface="+mn-lt"/>
              </a:rPr>
              <a:t>地質</a:t>
            </a:r>
          </a:p>
        </p:txBody>
      </p:sp>
    </p:spTree>
    <p:extLst>
      <p:ext uri="{BB962C8B-B14F-4D97-AF65-F5344CB8AC3E}">
        <p14:creationId xmlns:p14="http://schemas.microsoft.com/office/powerpoint/2010/main" val="3753380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73DC0A1-18F6-8D4C-8A6A-7F1B3885E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BC26-8036-4049-9E57-A8D67474CA55}" type="slidenum">
              <a:rPr lang="zh-TW" altLang="en-US" smtClean="0"/>
              <a:pPr/>
              <a:t>11</a:t>
            </a:fld>
            <a:endParaRPr lang="zh-TW" altLang="en-US" b="1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DE84B8F8-842E-E263-A7AC-055744F12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602017"/>
              </p:ext>
            </p:extLst>
          </p:nvPr>
        </p:nvGraphicFramePr>
        <p:xfrm>
          <a:off x="411691" y="944032"/>
          <a:ext cx="11306175" cy="5301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8725">
                  <a:extLst>
                    <a:ext uri="{9D8B030D-6E8A-4147-A177-3AD203B41FA5}">
                      <a16:colId xmlns:a16="http://schemas.microsoft.com/office/drawing/2014/main" val="2958387531"/>
                    </a:ext>
                  </a:extLst>
                </a:gridCol>
                <a:gridCol w="3768725">
                  <a:extLst>
                    <a:ext uri="{9D8B030D-6E8A-4147-A177-3AD203B41FA5}">
                      <a16:colId xmlns:a16="http://schemas.microsoft.com/office/drawing/2014/main" val="3876717991"/>
                    </a:ext>
                  </a:extLst>
                </a:gridCol>
                <a:gridCol w="3768725">
                  <a:extLst>
                    <a:ext uri="{9D8B030D-6E8A-4147-A177-3AD203B41FA5}">
                      <a16:colId xmlns:a16="http://schemas.microsoft.com/office/drawing/2014/main" val="1420493132"/>
                    </a:ext>
                  </a:extLst>
                </a:gridCol>
              </a:tblGrid>
              <a:tr h="5273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調查難度高</a:t>
                      </a:r>
                      <a:endParaRPr lang="en-US" altLang="zh-TW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超硬石英砂岩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高溫高壓地下水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54020706"/>
                  </a:ext>
                </a:extLst>
              </a:tr>
              <a:tr h="2047506">
                <a:tc>
                  <a:txBody>
                    <a:bodyPr/>
                    <a:lstStyle/>
                    <a:p>
                      <a:endParaRPr lang="zh-TW" altLang="en-US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b="1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7490228"/>
                  </a:ext>
                </a:extLst>
              </a:tr>
              <a:tr h="6478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地質難預料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/>
                        <a:t>行政迷宮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在地溝通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50282215"/>
                  </a:ext>
                </a:extLst>
              </a:tr>
              <a:tr h="2078633">
                <a:tc>
                  <a:txBody>
                    <a:bodyPr/>
                    <a:lstStyle/>
                    <a:p>
                      <a:endParaRPr lang="zh-TW" altLang="en-US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923675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EB329843-8C2E-42FB-3656-0E6901E235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40" r="-5107"/>
          <a:stretch/>
        </p:blipFill>
        <p:spPr>
          <a:xfrm>
            <a:off x="531248" y="4214512"/>
            <a:ext cx="3390737" cy="191826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5180ED9-33FE-F814-1737-8F18817014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53"/>
          <a:stretch/>
        </p:blipFill>
        <p:spPr>
          <a:xfrm>
            <a:off x="4235252" y="1502686"/>
            <a:ext cx="2018826" cy="160509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04DFF75-6E3A-57BC-190E-C40636C9ED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330" y="2096361"/>
            <a:ext cx="1755987" cy="133263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791D8C1-1BF3-25FC-C44A-7900D1CCF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712" y="1510806"/>
            <a:ext cx="3180055" cy="1966316"/>
          </a:xfrm>
          <a:prstGeom prst="rect">
            <a:avLst/>
          </a:prstGeom>
        </p:spPr>
      </p:pic>
      <p:pic>
        <p:nvPicPr>
          <p:cNvPr id="10" name="內容版面配置區 4">
            <a:extLst>
              <a:ext uri="{FF2B5EF4-FFF2-40B4-BE49-F238E27FC236}">
                <a16:creationId xmlns:a16="http://schemas.microsoft.com/office/drawing/2014/main" id="{0744C3CF-641E-2E55-8982-4AF1DEC55C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5712" y="4210227"/>
            <a:ext cx="3241475" cy="1916284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AAE3BEE5-0627-7758-81DD-065675DAD517}"/>
              </a:ext>
            </a:extLst>
          </p:cNvPr>
          <p:cNvGrpSpPr/>
          <p:nvPr/>
        </p:nvGrpSpPr>
        <p:grpSpPr>
          <a:xfrm>
            <a:off x="-1" y="96691"/>
            <a:ext cx="8995509" cy="639456"/>
            <a:chOff x="-1" y="96691"/>
            <a:chExt cx="8995509" cy="639456"/>
          </a:xfrm>
        </p:grpSpPr>
        <p:sp>
          <p:nvSpPr>
            <p:cNvPr id="11" name="標題 1">
              <a:extLst>
                <a:ext uri="{FF2B5EF4-FFF2-40B4-BE49-F238E27FC236}">
                  <a16:creationId xmlns:a16="http://schemas.microsoft.com/office/drawing/2014/main" id="{57ED7C8F-1303-0109-021F-A3C7348A173A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96691"/>
              <a:ext cx="8995509" cy="6394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TW" altLang="en-US" sz="3600" b="1" dirty="0"/>
                <a:t>三、打怪路上的大挑戰：從從容容    匆匆忙忙</a:t>
              </a:r>
            </a:p>
          </p:txBody>
        </p: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E2CDC1CA-75CE-7D63-13FB-0494B71534D3}"/>
                </a:ext>
              </a:extLst>
            </p:cNvPr>
            <p:cNvCxnSpPr/>
            <p:nvPr/>
          </p:nvCxnSpPr>
          <p:spPr>
            <a:xfrm>
              <a:off x="6422908" y="321056"/>
              <a:ext cx="330200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線單箭頭接點 13">
              <a:extLst>
                <a:ext uri="{FF2B5EF4-FFF2-40B4-BE49-F238E27FC236}">
                  <a16:creationId xmlns:a16="http://schemas.microsoft.com/office/drawing/2014/main" id="{C5662D29-E48B-864C-6CEF-D0ED97DBAE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4442" y="477690"/>
              <a:ext cx="321733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77E6D5DB-370B-0B66-BA06-B25CE696FE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467" y="4163011"/>
            <a:ext cx="3082830" cy="201539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6B402248-8130-6A0E-EA8D-55B3D02AE331}"/>
              </a:ext>
            </a:extLst>
          </p:cNvPr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234" y="1502687"/>
            <a:ext cx="3026834" cy="1926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379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AEE064A-667C-2311-7EB2-F758A0DD0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BC26-8036-4049-9E57-A8D67474CA55}" type="slidenum">
              <a:rPr lang="zh-TW" altLang="en-US" smtClean="0"/>
              <a:pPr/>
              <a:t>12</a:t>
            </a:fld>
            <a:endParaRPr lang="zh-TW" altLang="en-US" b="1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5A4BF6E9-8CC7-7415-43FF-8B5777E266E9}"/>
              </a:ext>
            </a:extLst>
          </p:cNvPr>
          <p:cNvSpPr txBox="1">
            <a:spLocks/>
          </p:cNvSpPr>
          <p:nvPr/>
        </p:nvSpPr>
        <p:spPr>
          <a:xfrm>
            <a:off x="-1" y="1"/>
            <a:ext cx="5592234" cy="639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/>
              <a:t>區域地質組</a:t>
            </a:r>
            <a:r>
              <a:rPr lang="en-US" altLang="zh-TW" sz="3600" b="1" dirty="0"/>
              <a:t>-</a:t>
            </a:r>
            <a:r>
              <a:rPr lang="zh-TW" altLang="en-US" sz="3600" b="1" dirty="0"/>
              <a:t>與您共同打拼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0B8D28-2F6F-D747-E861-CF09FA6FC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390" y="4414303"/>
            <a:ext cx="1409897" cy="140989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359627C-5ACE-9633-E2CA-12541E3DB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991" y="4414303"/>
            <a:ext cx="1409897" cy="1409897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9B160E6-B0FF-25B8-4387-1A86CD2FECAA}"/>
              </a:ext>
            </a:extLst>
          </p:cNvPr>
          <p:cNvSpPr txBox="1"/>
          <p:nvPr/>
        </p:nvSpPr>
        <p:spPr>
          <a:xfrm>
            <a:off x="8225325" y="2137421"/>
            <a:ext cx="3966675" cy="80021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 marL="0" marR="0" indent="0" algn="l" defTabSz="40233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9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r>
              <a:rPr lang="zh-TW" altLang="en-US" b="1" dirty="0"/>
              <a:t>火山活動觀測</a:t>
            </a:r>
            <a:r>
              <a:rPr lang="zh-TW" altLang="en-US" dirty="0"/>
              <a:t>系統</a:t>
            </a:r>
            <a:endParaRPr lang="zh-TW" altLang="en-US" dirty="0">
              <a:solidFill>
                <a:srgbClr val="0000FF"/>
              </a:solidFill>
            </a:endParaRPr>
          </a:p>
          <a:p>
            <a:r>
              <a:rPr lang="en-US" altLang="zh-TW" sz="1400" b="1" dirty="0"/>
              <a:t>Taiwan Volcano Observatory</a:t>
            </a:r>
            <a:endParaRPr lang="en-US" altLang="zh-TW" sz="1400" dirty="0"/>
          </a:p>
          <a:p>
            <a:r>
              <a:rPr lang="en-US" altLang="zh-TW" sz="1400" u="sng" dirty="0"/>
              <a:t>https://volcano.geologycloud.tw/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CB6F421-8EC1-7872-F4BA-6966E6D789B6}"/>
              </a:ext>
            </a:extLst>
          </p:cNvPr>
          <p:cNvSpPr txBox="1"/>
          <p:nvPr/>
        </p:nvSpPr>
        <p:spPr>
          <a:xfrm>
            <a:off x="71676" y="3306208"/>
            <a:ext cx="4031602" cy="120032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 marL="0" marR="0" indent="0" algn="l" defTabSz="40233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9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r>
              <a:rPr lang="zh-TW" altLang="en-US" dirty="0"/>
              <a:t>臺灣</a:t>
            </a:r>
            <a:r>
              <a:rPr lang="zh-TW" altLang="en-US" b="1" dirty="0"/>
              <a:t>活動斷層</a:t>
            </a:r>
            <a:r>
              <a:rPr lang="zh-TW" altLang="en-US" dirty="0"/>
              <a:t>查詢系統</a:t>
            </a:r>
            <a:endParaRPr lang="en-US" altLang="zh-TW" dirty="0"/>
          </a:p>
          <a:p>
            <a:r>
              <a:rPr lang="en-US" altLang="zh-TW" b="1" dirty="0"/>
              <a:t>Active Faults of</a:t>
            </a:r>
            <a:r>
              <a:rPr lang="zh-TW" altLang="en-US" b="1" dirty="0"/>
              <a:t> </a:t>
            </a:r>
            <a:r>
              <a:rPr lang="en-US" altLang="zh-TW" b="1" dirty="0"/>
              <a:t>Taiwan</a:t>
            </a:r>
          </a:p>
          <a:p>
            <a:endParaRPr lang="en-US" altLang="zh-TW" dirty="0"/>
          </a:p>
          <a:p>
            <a:r>
              <a:rPr lang="en-US" altLang="zh-TW" u="sng" dirty="0"/>
              <a:t>https://fault.gsmma.gov.tw/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9A9F001-2DA9-4189-8D80-1E41F8F397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6"/>
          <a:stretch/>
        </p:blipFill>
        <p:spPr>
          <a:xfrm>
            <a:off x="71675" y="1026421"/>
            <a:ext cx="4031602" cy="216000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DE2F2EB5-AB8C-CBC7-5F87-F8C451A67FD1}"/>
              </a:ext>
            </a:extLst>
          </p:cNvPr>
          <p:cNvSpPr txBox="1"/>
          <p:nvPr/>
        </p:nvSpPr>
        <p:spPr>
          <a:xfrm>
            <a:off x="4170660" y="3306207"/>
            <a:ext cx="3987284" cy="12003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Ins="0">
            <a:spAutoFit/>
          </a:bodyPr>
          <a:lstStyle>
            <a:defPPr marL="0" marR="0" indent="0" algn="l" defTabSz="40233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9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r>
              <a:rPr lang="zh-TW" altLang="en-US" b="1" dirty="0"/>
              <a:t>地熱探勘</a:t>
            </a:r>
            <a:r>
              <a:rPr lang="zh-TW" altLang="en-US" dirty="0"/>
              <a:t>資訊平台</a:t>
            </a:r>
            <a:endParaRPr lang="en-US" altLang="zh-TW" dirty="0"/>
          </a:p>
          <a:p>
            <a:r>
              <a:rPr lang="en-US" altLang="zh-TW" b="1" dirty="0"/>
              <a:t>Geothermal Exploration System</a:t>
            </a:r>
          </a:p>
          <a:p>
            <a:endParaRPr lang="en-US" altLang="zh-TW" dirty="0"/>
          </a:p>
          <a:p>
            <a:r>
              <a:rPr lang="en-US" altLang="zh-TW" u="sng" dirty="0"/>
              <a:t>https://geotex.geologycloud.tw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FFC60841-1A3A-89A5-F353-DBF0FD0C2D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8468" y="1024753"/>
            <a:ext cx="3999475" cy="2160000"/>
          </a:xfrm>
          <a:prstGeom prst="rect">
            <a:avLst/>
          </a:prstGeom>
        </p:spPr>
      </p:pic>
      <p:pic>
        <p:nvPicPr>
          <p:cNvPr id="13" name="圖片 12" descr="一張含有 文字, 地圖, 地圖集, 螢幕擷取畫面 的圖片&#10;&#10;AI 產生的內容可能不正確。">
            <a:extLst>
              <a:ext uri="{FF2B5EF4-FFF2-40B4-BE49-F238E27FC236}">
                <a16:creationId xmlns:a16="http://schemas.microsoft.com/office/drawing/2014/main" id="{C838A1A7-4F16-8A56-53F4-14F9A825EA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5325" y="-22579"/>
            <a:ext cx="3966675" cy="216000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08FA72FB-7467-BE19-3783-D997293B1ADC}"/>
              </a:ext>
            </a:extLst>
          </p:cNvPr>
          <p:cNvSpPr txBox="1"/>
          <p:nvPr/>
        </p:nvSpPr>
        <p:spPr>
          <a:xfrm>
            <a:off x="8225325" y="5377421"/>
            <a:ext cx="3966675" cy="80021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 marL="0" marR="0" indent="0" algn="l" defTabSz="40233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9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r>
              <a:rPr lang="zh-TW" altLang="en-US" dirty="0"/>
              <a:t>臺灣</a:t>
            </a:r>
            <a:r>
              <a:rPr lang="zh-TW" altLang="en-US" b="1" dirty="0"/>
              <a:t>地質知識</a:t>
            </a:r>
            <a:r>
              <a:rPr lang="zh-TW" altLang="en-US" dirty="0"/>
              <a:t>服務網</a:t>
            </a:r>
            <a:endParaRPr lang="en-US" altLang="zh-TW" dirty="0"/>
          </a:p>
          <a:p>
            <a:r>
              <a:rPr lang="en-US" altLang="zh-TW" sz="1400" b="1" dirty="0"/>
              <a:t>Taiwan Geoscience Portal</a:t>
            </a:r>
            <a:endParaRPr lang="en-US" altLang="zh-TW" sz="1400" dirty="0"/>
          </a:p>
          <a:p>
            <a:r>
              <a:rPr lang="en-US" altLang="zh-TW" sz="1400" u="sng" dirty="0"/>
              <a:t>https://twgeoref.gsmma.gov.tw/</a:t>
            </a:r>
          </a:p>
        </p:txBody>
      </p:sp>
      <p:pic>
        <p:nvPicPr>
          <p:cNvPr id="19" name="圖片 18" descr="一張含有 文字, 螢幕擷取畫面, 網頁, 網站 的圖片&#10;&#10;AI 產生的內容可能不正確。">
            <a:extLst>
              <a:ext uri="{FF2B5EF4-FFF2-40B4-BE49-F238E27FC236}">
                <a16:creationId xmlns:a16="http://schemas.microsoft.com/office/drawing/2014/main" id="{7266D785-7E02-2087-66BA-C6A3D7A308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5324" y="3227455"/>
            <a:ext cx="3966675" cy="2142286"/>
          </a:xfrm>
          <a:prstGeom prst="rect">
            <a:avLst/>
          </a:prstGeom>
        </p:spPr>
      </p:pic>
      <p:pic>
        <p:nvPicPr>
          <p:cNvPr id="2050" name="Picture 2" descr="地質知識網網址二維條碼">
            <a:extLst>
              <a:ext uri="{FF2B5EF4-FFF2-40B4-BE49-F238E27FC236}">
                <a16:creationId xmlns:a16="http://schemas.microsoft.com/office/drawing/2014/main" id="{83AED3FF-7D81-E66D-BFAD-C6698DD53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2559" y="5371170"/>
            <a:ext cx="769441" cy="76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0FA2E64-C884-BE1A-FC77-62C8C7D8A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07072" y="2145101"/>
            <a:ext cx="784928" cy="78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0D00934F-9F6B-B73A-908C-EAFBD1EC00CF}"/>
              </a:ext>
            </a:extLst>
          </p:cNvPr>
          <p:cNvSpPr/>
          <p:nvPr/>
        </p:nvSpPr>
        <p:spPr>
          <a:xfrm>
            <a:off x="71675" y="977900"/>
            <a:ext cx="4031602" cy="47910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0AE8D2E-1BFF-58B0-E3E6-AEB676CD0A81}"/>
              </a:ext>
            </a:extLst>
          </p:cNvPr>
          <p:cNvSpPr/>
          <p:nvPr/>
        </p:nvSpPr>
        <p:spPr>
          <a:xfrm>
            <a:off x="4158467" y="977900"/>
            <a:ext cx="3999475" cy="47910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51BFCF4-CE12-5A8B-E5EB-839CCAA04F99}"/>
              </a:ext>
            </a:extLst>
          </p:cNvPr>
          <p:cNvSpPr/>
          <p:nvPr/>
        </p:nvSpPr>
        <p:spPr>
          <a:xfrm>
            <a:off x="8213132" y="0"/>
            <a:ext cx="3978868" cy="301836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0A15CB1-A3F4-4358-84E2-0E699B2167A1}"/>
              </a:ext>
            </a:extLst>
          </p:cNvPr>
          <p:cNvSpPr/>
          <p:nvPr/>
        </p:nvSpPr>
        <p:spPr>
          <a:xfrm>
            <a:off x="8213132" y="3184753"/>
            <a:ext cx="3978868" cy="3059414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2291791-F523-ED58-C3C9-CE87E7FE2255}"/>
              </a:ext>
            </a:extLst>
          </p:cNvPr>
          <p:cNvSpPr txBox="1"/>
          <p:nvPr/>
        </p:nvSpPr>
        <p:spPr>
          <a:xfrm>
            <a:off x="0" y="6073040"/>
            <a:ext cx="8002954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1600" b="1" dirty="0"/>
              <a:t>AI-Q1</a:t>
            </a:r>
            <a:r>
              <a:rPr lang="zh-TW" altLang="en-US" sz="1600" b="1" dirty="0"/>
              <a:t>：臺灣區域地質調查的主要任務、法定職掌以及核心監測項目有哪些？</a:t>
            </a:r>
          </a:p>
          <a:p>
            <a:r>
              <a:rPr lang="en-US" altLang="zh-TW" sz="1600" b="1" dirty="0"/>
              <a:t>AI-Q2</a:t>
            </a:r>
            <a:r>
              <a:rPr lang="zh-TW" altLang="en-US" sz="1600" b="1" dirty="0"/>
              <a:t>：政府如何運用製圖技術與觀測系統，評估並降低地質災害風險？</a:t>
            </a:r>
          </a:p>
          <a:p>
            <a:r>
              <a:rPr lang="en-US" altLang="zh-TW" sz="1600" b="1" dirty="0"/>
              <a:t>AI-Q3</a:t>
            </a:r>
            <a:r>
              <a:rPr lang="zh-TW" altLang="en-US" sz="1600" b="1" dirty="0"/>
              <a:t>：地質調查成果對於臺灣能源轉型發展、火山災害防救有何具體貢獻？</a:t>
            </a:r>
          </a:p>
        </p:txBody>
      </p:sp>
    </p:spTree>
    <p:extLst>
      <p:ext uri="{BB962C8B-B14F-4D97-AF65-F5344CB8AC3E}">
        <p14:creationId xmlns:p14="http://schemas.microsoft.com/office/powerpoint/2010/main" val="4279237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圓角矩形 48">
            <a:extLst>
              <a:ext uri="{FF2B5EF4-FFF2-40B4-BE49-F238E27FC236}">
                <a16:creationId xmlns:a16="http://schemas.microsoft.com/office/drawing/2014/main" id="{BE93D94D-0CC9-145B-561E-16D00FC4CE22}"/>
              </a:ext>
            </a:extLst>
          </p:cNvPr>
          <p:cNvSpPr/>
          <p:nvPr/>
        </p:nvSpPr>
        <p:spPr>
          <a:xfrm>
            <a:off x="530417" y="1359334"/>
            <a:ext cx="4716238" cy="4872133"/>
          </a:xfrm>
          <a:prstGeom prst="roundRect">
            <a:avLst>
              <a:gd name="adj" fmla="val 4244"/>
            </a:avLst>
          </a:prstGeom>
          <a:solidFill>
            <a:schemeClr val="bg1">
              <a:alpha val="69804"/>
            </a:schemeClr>
          </a:solidFill>
          <a:ln>
            <a:solidFill>
              <a:srgbClr val="198F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8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AutoShape 14">
            <a:extLst>
              <a:ext uri="{FF2B5EF4-FFF2-40B4-BE49-F238E27FC236}">
                <a16:creationId xmlns:a16="http://schemas.microsoft.com/office/drawing/2014/main" id="{FA97408A-F73B-B2B3-0C36-1A34B0BE0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407" y="4191226"/>
            <a:ext cx="4600255" cy="1899914"/>
          </a:xfrm>
          <a:prstGeom prst="roundRect">
            <a:avLst>
              <a:gd name="adj" fmla="val 7542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000" tIns="180000" rIns="18000"/>
          <a:lstStyle>
            <a:lvl1pPr marL="3429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001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573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717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AutoShape 14">
            <a:extLst>
              <a:ext uri="{FF2B5EF4-FFF2-40B4-BE49-F238E27FC236}">
                <a16:creationId xmlns:a16="http://schemas.microsoft.com/office/drawing/2014/main" id="{5270A155-6698-DBFF-DA31-67B22553E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408" y="1835132"/>
            <a:ext cx="4600256" cy="2296724"/>
          </a:xfrm>
          <a:prstGeom prst="roundRect">
            <a:avLst>
              <a:gd name="adj" fmla="val 7542"/>
            </a:avLst>
          </a:prstGeom>
          <a:gradFill rotWithShape="1">
            <a:gsLst>
              <a:gs pos="0">
                <a:srgbClr val="70D070"/>
              </a:gs>
              <a:gs pos="100000">
                <a:srgbClr val="70D070">
                  <a:gamma/>
                  <a:tint val="50980"/>
                  <a:invGamma/>
                </a:srgbClr>
              </a:gs>
            </a:gsLst>
            <a:lin ang="5400000" scaled="1"/>
          </a:gradFill>
          <a:ln w="19050" algn="ctr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80000" rIns="18000"/>
          <a:lstStyle>
            <a:lvl1pPr marL="3429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001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573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717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73D01FD-BFEC-9518-D006-46453C2A6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BC26-8036-4049-9E57-A8D67474CA55}" type="slidenum">
              <a:rPr lang="zh-TW" altLang="en-US" smtClean="0"/>
              <a:t>2</a:t>
            </a:fld>
            <a:endParaRPr lang="zh-TW" altLang="en-US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085C922-42CC-3613-B9EC-D213554E8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55" y="1"/>
            <a:ext cx="5889291" cy="841750"/>
          </a:xfrm>
        </p:spPr>
        <p:txBody>
          <a:bodyPr>
            <a:normAutofit/>
          </a:bodyPr>
          <a:lstStyle/>
          <a:p>
            <a:r>
              <a:rPr lang="zh-TW" altLang="en-US" sz="3600" b="1" dirty="0"/>
              <a:t>一、任務</a:t>
            </a: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03B7504-CC3B-566F-03E5-39B4284011C8}"/>
              </a:ext>
            </a:extLst>
          </p:cNvPr>
          <p:cNvGrpSpPr/>
          <p:nvPr/>
        </p:nvGrpSpPr>
        <p:grpSpPr>
          <a:xfrm>
            <a:off x="697962" y="1121175"/>
            <a:ext cx="2412000" cy="553088"/>
            <a:chOff x="-460064" y="888429"/>
            <a:chExt cx="2013320" cy="461667"/>
          </a:xfrm>
        </p:grpSpPr>
        <p:sp>
          <p:nvSpPr>
            <p:cNvPr id="30" name="五邊形 50">
              <a:extLst>
                <a:ext uri="{FF2B5EF4-FFF2-40B4-BE49-F238E27FC236}">
                  <a16:creationId xmlns:a16="http://schemas.microsoft.com/office/drawing/2014/main" id="{44DA34A9-8EE5-7FEC-EC1B-7B6E57D70D40}"/>
                </a:ext>
              </a:extLst>
            </p:cNvPr>
            <p:cNvSpPr/>
            <p:nvPr/>
          </p:nvSpPr>
          <p:spPr>
            <a:xfrm>
              <a:off x="-460064" y="888431"/>
              <a:ext cx="2013320" cy="461665"/>
            </a:xfrm>
            <a:prstGeom prst="homePlate">
              <a:avLst/>
            </a:prstGeom>
            <a:solidFill>
              <a:srgbClr val="008CBA"/>
            </a:solidFill>
            <a:ln w="19050">
              <a:solidFill>
                <a:srgbClr val="008C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8F17F31A-9919-ACCD-CE26-8AAEE93FB9C2}"/>
                </a:ext>
              </a:extLst>
            </p:cNvPr>
            <p:cNvSpPr/>
            <p:nvPr/>
          </p:nvSpPr>
          <p:spPr>
            <a:xfrm>
              <a:off x="-247666" y="888429"/>
              <a:ext cx="1652750" cy="4367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區域地質組</a:t>
              </a:r>
              <a:endParaRPr lang="zh-TW" alt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EDEAB0A1-027E-8053-EDED-847E9FD011EE}"/>
              </a:ext>
            </a:extLst>
          </p:cNvPr>
          <p:cNvGrpSpPr/>
          <p:nvPr/>
        </p:nvGrpSpPr>
        <p:grpSpPr>
          <a:xfrm>
            <a:off x="230155" y="921653"/>
            <a:ext cx="792000" cy="792000"/>
            <a:chOff x="-1451286" y="2100802"/>
            <a:chExt cx="792000" cy="792000"/>
          </a:xfrm>
          <a:solidFill>
            <a:srgbClr val="22B7C4"/>
          </a:solidFill>
        </p:grpSpPr>
        <p:sp>
          <p:nvSpPr>
            <p:cNvPr id="14" name="流程圖: 接點 13">
              <a:extLst>
                <a:ext uri="{FF2B5EF4-FFF2-40B4-BE49-F238E27FC236}">
                  <a16:creationId xmlns:a16="http://schemas.microsoft.com/office/drawing/2014/main" id="{4432D1CF-D1E3-9699-99B6-A846C13B02D0}"/>
                </a:ext>
              </a:extLst>
            </p:cNvPr>
            <p:cNvSpPr/>
            <p:nvPr/>
          </p:nvSpPr>
          <p:spPr>
            <a:xfrm>
              <a:off x="-1451286" y="2100802"/>
              <a:ext cx="792000" cy="792000"/>
            </a:xfrm>
            <a:prstGeom prst="flowChartConnector">
              <a:avLst/>
            </a:prstGeom>
            <a:grpFill/>
            <a:ln w="38100">
              <a:solidFill>
                <a:srgbClr val="008C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影像" descr="影像">
              <a:extLst>
                <a:ext uri="{FF2B5EF4-FFF2-40B4-BE49-F238E27FC236}">
                  <a16:creationId xmlns:a16="http://schemas.microsoft.com/office/drawing/2014/main" id="{B92DED09-33D4-2A8F-8407-DC3312DE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311585" y="2265903"/>
              <a:ext cx="551947" cy="432000"/>
            </a:xfrm>
            <a:prstGeom prst="rect">
              <a:avLst/>
            </a:prstGeom>
            <a:grpFill/>
            <a:ln w="12700">
              <a:noFill/>
              <a:miter lim="400000"/>
            </a:ln>
          </p:spPr>
        </p:pic>
      </p:grpSp>
      <p:sp>
        <p:nvSpPr>
          <p:cNvPr id="37" name="AutoShape 14">
            <a:extLst>
              <a:ext uri="{FF2B5EF4-FFF2-40B4-BE49-F238E27FC236}">
                <a16:creationId xmlns:a16="http://schemas.microsoft.com/office/drawing/2014/main" id="{070250F5-C4E5-9F36-6B53-36F32D716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962" y="2101275"/>
            <a:ext cx="2779160" cy="882689"/>
          </a:xfrm>
          <a:prstGeom prst="roundRect">
            <a:avLst>
              <a:gd name="adj" fmla="val 7542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000" tIns="180000" rIns="18000"/>
          <a:lstStyle>
            <a:lvl1pPr marL="3429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001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573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717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en-US" altLang="zh-TW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(4)</a:t>
            </a:r>
            <a:r>
              <a:rPr lang="zh-TW" altLang="en-US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火山地質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調查觀測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地質遺跡地質敏感區</a:t>
            </a:r>
          </a:p>
        </p:txBody>
      </p:sp>
      <p:sp>
        <p:nvSpPr>
          <p:cNvPr id="36" name="AutoShape 15">
            <a:extLst>
              <a:ext uri="{FF2B5EF4-FFF2-40B4-BE49-F238E27FC236}">
                <a16:creationId xmlns:a16="http://schemas.microsoft.com/office/drawing/2014/main" id="{03C00F47-DEC2-7D86-89FB-82FE0DB8C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585" y="1920573"/>
            <a:ext cx="1565470" cy="333269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wrap="square" anchor="ctr"/>
          <a:lstStyle/>
          <a:p>
            <a:pPr algn="just"/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基本地質</a:t>
            </a:r>
            <a:r>
              <a:rPr lang="en-US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</a:p>
        </p:txBody>
      </p:sp>
      <p:sp>
        <p:nvSpPr>
          <p:cNvPr id="38" name="AutoShape 14">
            <a:extLst>
              <a:ext uri="{FF2B5EF4-FFF2-40B4-BE49-F238E27FC236}">
                <a16:creationId xmlns:a16="http://schemas.microsoft.com/office/drawing/2014/main" id="{0A29ED25-263E-F7D0-2FEB-2C881112E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962" y="3217899"/>
            <a:ext cx="2779160" cy="816179"/>
          </a:xfrm>
          <a:prstGeom prst="roundRect">
            <a:avLst>
              <a:gd name="adj" fmla="val 7542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000" tIns="180000" rIns="18000"/>
          <a:lstStyle>
            <a:lvl1pPr marL="3429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001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573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717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地熱地質調查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地質圖測製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(1/50000)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AutoShape 15">
            <a:extLst>
              <a:ext uri="{FF2B5EF4-FFF2-40B4-BE49-F238E27FC236}">
                <a16:creationId xmlns:a16="http://schemas.microsoft.com/office/drawing/2014/main" id="{AD3D9FF4-C1F6-F317-54B2-E869D4967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585" y="3037197"/>
            <a:ext cx="1565470" cy="333269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wrap="square" anchor="ctr"/>
          <a:lstStyle/>
          <a:p>
            <a:pPr algn="just"/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基本地質</a:t>
            </a:r>
            <a:r>
              <a:rPr lang="en-US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</a:p>
        </p:txBody>
      </p:sp>
      <p:sp>
        <p:nvSpPr>
          <p:cNvPr id="40" name="AutoShape 14">
            <a:extLst>
              <a:ext uri="{FF2B5EF4-FFF2-40B4-BE49-F238E27FC236}">
                <a16:creationId xmlns:a16="http://schemas.microsoft.com/office/drawing/2014/main" id="{EB68529C-F608-81C7-CFD9-FCEE3EE9F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962" y="4465660"/>
            <a:ext cx="2779160" cy="545517"/>
          </a:xfrm>
          <a:prstGeom prst="roundRect">
            <a:avLst>
              <a:gd name="adj" fmla="val 7542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000" tIns="180000" rIns="18000"/>
          <a:lstStyle>
            <a:lvl1pPr marL="3429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001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573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717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活動斷層地質調查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AutoShape 15">
            <a:extLst>
              <a:ext uri="{FF2B5EF4-FFF2-40B4-BE49-F238E27FC236}">
                <a16:creationId xmlns:a16="http://schemas.microsoft.com/office/drawing/2014/main" id="{1A96282F-88B6-5C92-5A9F-EE396996C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585" y="4284958"/>
            <a:ext cx="1565470" cy="333269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wrap="square" anchor="ctr"/>
          <a:lstStyle/>
          <a:p>
            <a:pPr algn="just"/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斷層調查科</a:t>
            </a:r>
          </a:p>
        </p:txBody>
      </p:sp>
      <p:sp>
        <p:nvSpPr>
          <p:cNvPr id="42" name="AutoShape 14">
            <a:extLst>
              <a:ext uri="{FF2B5EF4-FFF2-40B4-BE49-F238E27FC236}">
                <a16:creationId xmlns:a16="http://schemas.microsoft.com/office/drawing/2014/main" id="{17B1C45B-040A-D08B-7BE0-224387179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962" y="5307372"/>
            <a:ext cx="2779160" cy="545517"/>
          </a:xfrm>
          <a:prstGeom prst="roundRect">
            <a:avLst>
              <a:gd name="adj" fmla="val 7542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000" tIns="180000" rIns="18000"/>
          <a:lstStyle>
            <a:lvl1pPr marL="3429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001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573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717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活動斷層活動性觀測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AutoShape 15">
            <a:extLst>
              <a:ext uri="{FF2B5EF4-FFF2-40B4-BE49-F238E27FC236}">
                <a16:creationId xmlns:a16="http://schemas.microsoft.com/office/drawing/2014/main" id="{6260F324-6533-0C4B-A487-FAFB3F025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585" y="5126670"/>
            <a:ext cx="1565470" cy="333269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wrap="square" anchor="ctr"/>
          <a:lstStyle/>
          <a:p>
            <a:pPr algn="just"/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斷層觀測科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DDC725C6-A6D8-C11C-8FD8-C2C9107F7ACD}"/>
              </a:ext>
            </a:extLst>
          </p:cNvPr>
          <p:cNvSpPr txBox="1"/>
          <p:nvPr/>
        </p:nvSpPr>
        <p:spPr>
          <a:xfrm>
            <a:off x="3730305" y="2828513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highlight>
                  <a:srgbClr val="FFFF00"/>
                </a:highlight>
              </a:rPr>
              <a:t>(2)</a:t>
            </a:r>
            <a:r>
              <a:rPr lang="zh-TW" altLang="en-US" b="1" dirty="0">
                <a:highlight>
                  <a:srgbClr val="FFFF00"/>
                </a:highlight>
              </a:rPr>
              <a:t>地熱地質</a:t>
            </a:r>
            <a:endParaRPr lang="en-US" altLang="zh-TW" b="1" dirty="0">
              <a:highlight>
                <a:srgbClr val="FFFF00"/>
              </a:highlight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216946ED-B8A4-BEB6-B023-40639CCE512B}"/>
              </a:ext>
            </a:extLst>
          </p:cNvPr>
          <p:cNvSpPr txBox="1"/>
          <p:nvPr/>
        </p:nvSpPr>
        <p:spPr>
          <a:xfrm>
            <a:off x="3678368" y="4630885"/>
            <a:ext cx="141588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highlight>
                  <a:srgbClr val="FFFF00"/>
                </a:highlight>
              </a:rPr>
              <a:t>(1)</a:t>
            </a:r>
            <a:r>
              <a:rPr lang="zh-TW" altLang="en-US" b="1" dirty="0">
                <a:highlight>
                  <a:srgbClr val="FFFF00"/>
                </a:highlight>
              </a:rPr>
              <a:t>活動斷層</a:t>
            </a:r>
            <a:endParaRPr lang="en-US" altLang="zh-TW" b="1" dirty="0">
              <a:highlight>
                <a:srgbClr val="FFFF00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1400" b="1" dirty="0"/>
              <a:t>地質敏感區劃定、變更</a:t>
            </a:r>
            <a:endParaRPr lang="en-US" altLang="zh-TW" sz="14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1400" b="1" dirty="0"/>
              <a:t>重大地震地質調查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0FAFFCED-3A14-65DC-1C75-53B58231E9E8}"/>
              </a:ext>
            </a:extLst>
          </p:cNvPr>
          <p:cNvSpPr txBox="1"/>
          <p:nvPr/>
        </p:nvSpPr>
        <p:spPr>
          <a:xfrm>
            <a:off x="3730305" y="1412567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highlight>
                  <a:srgbClr val="FFFF00"/>
                </a:highlight>
              </a:rPr>
              <a:t>(3)</a:t>
            </a:r>
            <a:r>
              <a:rPr lang="zh-TW" altLang="en-US" b="1" dirty="0">
                <a:highlight>
                  <a:srgbClr val="FFFF00"/>
                </a:highlight>
              </a:rPr>
              <a:t>圖幅測製</a:t>
            </a:r>
            <a:endParaRPr lang="en-US" altLang="zh-TW" b="1" dirty="0">
              <a:highlight>
                <a:srgbClr val="FFFF00"/>
              </a:highlight>
            </a:endParaRPr>
          </a:p>
        </p:txBody>
      </p:sp>
      <p:sp>
        <p:nvSpPr>
          <p:cNvPr id="49" name="AutoShape 14">
            <a:extLst>
              <a:ext uri="{FF2B5EF4-FFF2-40B4-BE49-F238E27FC236}">
                <a16:creationId xmlns:a16="http://schemas.microsoft.com/office/drawing/2014/main" id="{19324C00-8581-A740-857A-40C5C6798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7114" y="1234700"/>
            <a:ext cx="3311419" cy="5055090"/>
          </a:xfrm>
          <a:prstGeom prst="roundRect">
            <a:avLst>
              <a:gd name="adj" fmla="val 7542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8000" tIns="180000" rIns="18000"/>
          <a:lstStyle>
            <a:lvl1pPr marL="3429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001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573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717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</a:t>
            </a:r>
          </a:p>
          <a:p>
            <a:pPr marL="0" indent="0" algn="just">
              <a:lnSpc>
                <a:spcPts val="22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區域地質組掌理事項如下：</a:t>
            </a:r>
          </a:p>
          <a:p>
            <a:pPr marL="432000" indent="-457200" algn="just">
              <a:lnSpc>
                <a:spcPts val="22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一、區域地質調查與觀測之策劃及執行。</a:t>
            </a:r>
          </a:p>
          <a:p>
            <a:pPr marL="432000" indent="-457200" algn="just">
              <a:lnSpc>
                <a:spcPts val="22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二、海洋地質調查之規劃及執行。</a:t>
            </a:r>
          </a:p>
          <a:p>
            <a:pPr marL="432000" indent="-457200" algn="just">
              <a:lnSpc>
                <a:spcPts val="22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三、地層與地質構造調查之規劃及執行。</a:t>
            </a:r>
          </a:p>
          <a:p>
            <a:pPr marL="432000" indent="-457200" algn="just">
              <a:lnSpc>
                <a:spcPts val="22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四、火山活動與活動斷層觀測之規劃及執行。</a:t>
            </a:r>
          </a:p>
          <a:p>
            <a:pPr marL="432000" indent="-457200" algn="just">
              <a:lnSpc>
                <a:spcPts val="22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五、地質遺跡地質敏感區與活動斷層地質敏感區劃定、變更與廢止之規劃及執行。</a:t>
            </a:r>
          </a:p>
          <a:p>
            <a:pPr marL="432000" indent="-457200" algn="just">
              <a:lnSpc>
                <a:spcPts val="22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六、區域地質圖與活動斷層分布圖測製及更新之規劃及執行。</a:t>
            </a:r>
          </a:p>
          <a:p>
            <a:pPr marL="432000" indent="-457200" algn="just">
              <a:lnSpc>
                <a:spcPts val="22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七、區域地質之調查、試驗與研究方法、技術改進及合作交流。</a:t>
            </a:r>
          </a:p>
          <a:p>
            <a:pPr marL="432000" indent="-457200" algn="just">
              <a:lnSpc>
                <a:spcPts val="22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八、其他有關區域地質事項。</a:t>
            </a:r>
          </a:p>
        </p:txBody>
      </p:sp>
      <p:sp>
        <p:nvSpPr>
          <p:cNvPr id="50" name="AutoShape 15">
            <a:extLst>
              <a:ext uri="{FF2B5EF4-FFF2-40B4-BE49-F238E27FC236}">
                <a16:creationId xmlns:a16="http://schemas.microsoft.com/office/drawing/2014/main" id="{E5C46861-5E63-4EC2-EE59-3C85A6AFD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1889" y="921653"/>
            <a:ext cx="2906202" cy="589503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wrap="square" anchor="ctr"/>
          <a:lstStyle/>
          <a:p>
            <a:pPr algn="just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地質調查及礦業管理中心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處務規程</a:t>
            </a:r>
          </a:p>
        </p:txBody>
      </p:sp>
      <p:sp>
        <p:nvSpPr>
          <p:cNvPr id="51" name="AutoShape 14">
            <a:extLst>
              <a:ext uri="{FF2B5EF4-FFF2-40B4-BE49-F238E27FC236}">
                <a16:creationId xmlns:a16="http://schemas.microsoft.com/office/drawing/2014/main" id="{9CFEDB28-F182-41C6-16B8-D1127A0AD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1051917"/>
            <a:ext cx="2667000" cy="2591993"/>
          </a:xfrm>
          <a:prstGeom prst="roundRect">
            <a:avLst>
              <a:gd name="adj" fmla="val 7542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8000" tIns="180000" rIns="18000" bIns="0">
            <a:noAutofit/>
          </a:bodyPr>
          <a:lstStyle>
            <a:lvl1pPr marL="3429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001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573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717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 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lnSpc>
                <a:spcPts val="260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為建立全國地質資料，中央主管機關應辦理全國地質調查；其調查內容如下：</a:t>
            </a:r>
          </a:p>
          <a:p>
            <a:pPr marL="468000" indent="-457200" algn="just">
              <a:lnSpc>
                <a:spcPts val="260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一、全國</a:t>
            </a:r>
            <a:r>
              <a:rPr lang="zh-TW" altLang="en-US" b="1" u="sng" dirty="0"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基本地質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</a:t>
            </a:r>
          </a:p>
          <a:p>
            <a:pPr marL="468000" indent="-457200" algn="just">
              <a:lnSpc>
                <a:spcPts val="260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二、全國資源地質調查</a:t>
            </a:r>
          </a:p>
          <a:p>
            <a:pPr marL="468000" indent="-457200" algn="just">
              <a:lnSpc>
                <a:spcPts val="260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三、全國</a:t>
            </a:r>
            <a:r>
              <a:rPr lang="zh-TW" altLang="en-US" b="1" u="sng" dirty="0"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地質災害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</a:t>
            </a:r>
          </a:p>
        </p:txBody>
      </p:sp>
      <p:sp>
        <p:nvSpPr>
          <p:cNvPr id="52" name="AutoShape 15">
            <a:extLst>
              <a:ext uri="{FF2B5EF4-FFF2-40B4-BE49-F238E27FC236}">
                <a16:creationId xmlns:a16="http://schemas.microsoft.com/office/drawing/2014/main" id="{CD748294-7423-8828-D0DB-7AB98D2F9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797" y="885282"/>
            <a:ext cx="995611" cy="333269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wrap="square" anchor="ctr"/>
          <a:lstStyle/>
          <a:p>
            <a:pPr algn="just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地質法</a:t>
            </a:r>
          </a:p>
        </p:txBody>
      </p:sp>
      <p:sp>
        <p:nvSpPr>
          <p:cNvPr id="53" name="AutoShape 14">
            <a:extLst>
              <a:ext uri="{FF2B5EF4-FFF2-40B4-BE49-F238E27FC236}">
                <a16:creationId xmlns:a16="http://schemas.microsoft.com/office/drawing/2014/main" id="{2EEDA40D-B644-C25D-7DEF-09217EB36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3951355"/>
            <a:ext cx="2667000" cy="1273294"/>
          </a:xfrm>
          <a:prstGeom prst="roundRect">
            <a:avLst>
              <a:gd name="adj" fmla="val 7542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8000" tIns="180000" rIns="18000"/>
          <a:lstStyle>
            <a:lvl1pPr marL="3429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001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573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717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 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各種災害之預防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1600" b="1" u="sng" dirty="0"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震災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（含土壤液化）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1600" b="1" u="sng" dirty="0"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火山災害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：內政部。</a:t>
            </a:r>
          </a:p>
        </p:txBody>
      </p:sp>
      <p:sp>
        <p:nvSpPr>
          <p:cNvPr id="54" name="AutoShape 15">
            <a:extLst>
              <a:ext uri="{FF2B5EF4-FFF2-40B4-BE49-F238E27FC236}">
                <a16:creationId xmlns:a16="http://schemas.microsoft.com/office/drawing/2014/main" id="{2207C1FC-52B8-AD42-5277-F4F404AE5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797" y="3784720"/>
            <a:ext cx="1505542" cy="333269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wrap="square" anchor="ctr"/>
          <a:lstStyle/>
          <a:p>
            <a:pPr algn="just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災害防救法</a:t>
            </a:r>
          </a:p>
        </p:txBody>
      </p:sp>
      <p:sp>
        <p:nvSpPr>
          <p:cNvPr id="55" name="箭號: 向右 54">
            <a:extLst>
              <a:ext uri="{FF2B5EF4-FFF2-40B4-BE49-F238E27FC236}">
                <a16:creationId xmlns:a16="http://schemas.microsoft.com/office/drawing/2014/main" id="{289B8DC2-8608-46BE-CDC0-554C128E1DB9}"/>
              </a:ext>
            </a:extLst>
          </p:cNvPr>
          <p:cNvSpPr/>
          <p:nvPr/>
        </p:nvSpPr>
        <p:spPr>
          <a:xfrm>
            <a:off x="5407216" y="3795400"/>
            <a:ext cx="221165" cy="2386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箭號: 向右 55">
            <a:extLst>
              <a:ext uri="{FF2B5EF4-FFF2-40B4-BE49-F238E27FC236}">
                <a16:creationId xmlns:a16="http://schemas.microsoft.com/office/drawing/2014/main" id="{AB6D7F2C-4CE7-2821-512B-7DD575FAB879}"/>
              </a:ext>
            </a:extLst>
          </p:cNvPr>
          <p:cNvSpPr/>
          <p:nvPr/>
        </p:nvSpPr>
        <p:spPr>
          <a:xfrm>
            <a:off x="9156582" y="2347913"/>
            <a:ext cx="221165" cy="2386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箭號: 向右 56">
            <a:extLst>
              <a:ext uri="{FF2B5EF4-FFF2-40B4-BE49-F238E27FC236}">
                <a16:creationId xmlns:a16="http://schemas.microsoft.com/office/drawing/2014/main" id="{EF3B9783-5E99-5536-7939-E3CAE5CBB538}"/>
              </a:ext>
            </a:extLst>
          </p:cNvPr>
          <p:cNvSpPr/>
          <p:nvPr/>
        </p:nvSpPr>
        <p:spPr>
          <a:xfrm>
            <a:off x="9156582" y="5759902"/>
            <a:ext cx="221165" cy="2386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AutoShape 14">
            <a:extLst>
              <a:ext uri="{FF2B5EF4-FFF2-40B4-BE49-F238E27FC236}">
                <a16:creationId xmlns:a16="http://schemas.microsoft.com/office/drawing/2014/main" id="{095DF5B6-FC0D-9A9C-DE5E-2FEE35DF3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5647976"/>
            <a:ext cx="2667000" cy="583491"/>
          </a:xfrm>
          <a:prstGeom prst="roundRect">
            <a:avLst>
              <a:gd name="adj" fmla="val 7542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8000" tIns="180000" rIns="18000"/>
          <a:lstStyle>
            <a:lvl1pPr marL="3429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001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573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71700" indent="-342900" algn="l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前瞻能源戰略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600" b="1" dirty="0"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地熱能</a:t>
            </a:r>
            <a:endParaRPr lang="en-US" altLang="zh-TW" sz="1600" b="1" dirty="0">
              <a:highlight>
                <a:srgbClr val="00FFFF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id="{E786972C-2F58-87C2-7925-A9B5E4BCA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8992" y="5438538"/>
            <a:ext cx="2656807" cy="333269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wrap="square" anchor="ctr"/>
          <a:lstStyle/>
          <a:p>
            <a:pPr algn="just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2050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淨零排放路徑</a:t>
            </a:r>
          </a:p>
        </p:txBody>
      </p:sp>
      <p:sp>
        <p:nvSpPr>
          <p:cNvPr id="4" name="箭號: 向右 3">
            <a:extLst>
              <a:ext uri="{FF2B5EF4-FFF2-40B4-BE49-F238E27FC236}">
                <a16:creationId xmlns:a16="http://schemas.microsoft.com/office/drawing/2014/main" id="{0FF331F6-E7EC-4BDF-02F3-7DEA08642996}"/>
              </a:ext>
            </a:extLst>
          </p:cNvPr>
          <p:cNvSpPr/>
          <p:nvPr/>
        </p:nvSpPr>
        <p:spPr>
          <a:xfrm>
            <a:off x="9156582" y="4451592"/>
            <a:ext cx="221165" cy="2386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6748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A0AD263-4CB5-193A-3FE8-D1F8B618A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38912"/>
            <a:ext cx="2743200" cy="365125"/>
          </a:xfrm>
        </p:spPr>
        <p:txBody>
          <a:bodyPr/>
          <a:lstStyle/>
          <a:p>
            <a:fld id="{B0ADBC26-8036-4049-9E57-A8D67474CA55}" type="slidenum">
              <a:rPr lang="zh-TW" altLang="en-US" smtClean="0"/>
              <a:pPr/>
              <a:t>3</a:t>
            </a:fld>
            <a:endParaRPr lang="zh-TW" altLang="en-US" b="1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3E4F3ECF-5539-12EB-6109-00044B71D7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893446" cy="158412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altLang="zh-TW" sz="3200" b="1" dirty="0"/>
              <a:t>Q</a:t>
            </a:r>
            <a:r>
              <a:rPr lang="zh-TW" altLang="en-US" sz="3200" b="1" dirty="0"/>
              <a:t>：我們在做甚麼？</a:t>
            </a:r>
            <a:endParaRPr lang="en-US" altLang="zh-TW" sz="3200" b="1" dirty="0"/>
          </a:p>
          <a:p>
            <a:pPr>
              <a:lnSpc>
                <a:spcPct val="170000"/>
              </a:lnSpc>
            </a:pPr>
            <a:r>
              <a:rPr lang="en-US" altLang="zh-TW" sz="3200" b="1" dirty="0"/>
              <a:t>Ans</a:t>
            </a:r>
            <a:r>
              <a:rPr lang="zh-TW" altLang="en-US" sz="3200" b="1" dirty="0"/>
              <a:t>：拯救地球的全方位守護者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17C327A-2F4B-7845-4B29-44FD69859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0" y="0"/>
            <a:ext cx="1828800" cy="2016660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A5C18EA7-C7B7-CD80-5C77-3602A38EBF2B}"/>
              </a:ext>
            </a:extLst>
          </p:cNvPr>
          <p:cNvSpPr txBox="1"/>
          <p:nvPr/>
        </p:nvSpPr>
        <p:spPr>
          <a:xfrm>
            <a:off x="1867876" y="5838451"/>
            <a:ext cx="9464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/>
              <a:t>AI</a:t>
            </a:r>
            <a:r>
              <a:rPr lang="zh-TW" altLang="en-US" sz="2400" b="1" dirty="0"/>
              <a:t>人工智慧輔助、</a:t>
            </a:r>
            <a:r>
              <a:rPr lang="en-US" altLang="zh-TW" sz="2400" b="1" dirty="0"/>
              <a:t>IA</a:t>
            </a:r>
            <a:r>
              <a:rPr lang="zh-TW" altLang="en-US" sz="2400" b="1" dirty="0"/>
              <a:t>工人專業製作：產出</a:t>
            </a:r>
            <a:r>
              <a:rPr lang="zh-TW" altLang="en-US" sz="2400" b="1" u="sng" dirty="0"/>
              <a:t>社會所需</a:t>
            </a:r>
            <a:r>
              <a:rPr lang="zh-TW" altLang="en-US" sz="2400" b="1" dirty="0"/>
              <a:t>的</a:t>
            </a:r>
            <a:r>
              <a:rPr lang="zh-TW" altLang="en-US" sz="2400" b="1" u="sng" dirty="0"/>
              <a:t>地質圖資</a:t>
            </a:r>
          </a:p>
        </p:txBody>
      </p:sp>
      <p:pic>
        <p:nvPicPr>
          <p:cNvPr id="13" name="Google Shape;110;p15" descr="image.png">
            <a:extLst>
              <a:ext uri="{FF2B5EF4-FFF2-40B4-BE49-F238E27FC236}">
                <a16:creationId xmlns:a16="http://schemas.microsoft.com/office/drawing/2014/main" id="{4A1F363C-AE37-0942-4D4C-728F73A091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0812" y="2098476"/>
            <a:ext cx="3492549" cy="3613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11;p15" descr="image.png">
            <a:extLst>
              <a:ext uri="{FF2B5EF4-FFF2-40B4-BE49-F238E27FC236}">
                <a16:creationId xmlns:a16="http://schemas.microsoft.com/office/drawing/2014/main" id="{5DB29182-04C3-A3E6-63CA-259E51264AC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212" y="2098476"/>
            <a:ext cx="3492549" cy="3613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12;p15" descr="image.png">
            <a:extLst>
              <a:ext uri="{FF2B5EF4-FFF2-40B4-BE49-F238E27FC236}">
                <a16:creationId xmlns:a16="http://schemas.microsoft.com/office/drawing/2014/main" id="{C809D8A8-9276-94C4-D0EE-2602230E015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2512" y="2105507"/>
            <a:ext cx="3492549" cy="361354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15;p15">
            <a:extLst>
              <a:ext uri="{FF2B5EF4-FFF2-40B4-BE49-F238E27FC236}">
                <a16:creationId xmlns:a16="http://schemas.microsoft.com/office/drawing/2014/main" id="{173B31AE-F791-76A4-A683-36396D4E16CC}"/>
              </a:ext>
            </a:extLst>
          </p:cNvPr>
          <p:cNvSpPr txBox="1"/>
          <p:nvPr/>
        </p:nvSpPr>
        <p:spPr>
          <a:xfrm>
            <a:off x="8916892" y="3498651"/>
            <a:ext cx="19202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1E293B"/>
                </a:solidFill>
                <a:latin typeface="Noto Sans TC"/>
                <a:ea typeface="Noto Sans TC"/>
                <a:cs typeface="Noto Sans TC"/>
                <a:sym typeface="Noto Sans TC"/>
              </a:rPr>
              <a:t>區域圖幅測製</a:t>
            </a:r>
            <a:endParaRPr/>
          </a:p>
        </p:txBody>
      </p:sp>
      <p:sp>
        <p:nvSpPr>
          <p:cNvPr id="17" name="Google Shape;116;p15">
            <a:extLst>
              <a:ext uri="{FF2B5EF4-FFF2-40B4-BE49-F238E27FC236}">
                <a16:creationId xmlns:a16="http://schemas.microsoft.com/office/drawing/2014/main" id="{C70E59B6-47B8-EB08-D1C1-00D97018C825}"/>
              </a:ext>
            </a:extLst>
          </p:cNvPr>
          <p:cNvSpPr txBox="1"/>
          <p:nvPr/>
        </p:nvSpPr>
        <p:spPr>
          <a:xfrm>
            <a:off x="8511812" y="4451151"/>
            <a:ext cx="2730549" cy="787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rgbClr val="475569"/>
                </a:solidFill>
                <a:latin typeface="Noto Sans TC"/>
                <a:ea typeface="Noto Sans TC"/>
                <a:cs typeface="Noto Sans TC"/>
                <a:sym typeface="Noto Sans TC"/>
              </a:rPr>
              <a:t>地質界的「Google</a:t>
            </a:r>
            <a:r>
              <a:rPr lang="en-US" sz="1600" b="1" i="0" u="none" strike="noStrike" cap="none" dirty="0">
                <a:solidFill>
                  <a:srgbClr val="475569"/>
                </a:solidFill>
                <a:latin typeface="Noto Sans TC"/>
                <a:ea typeface="Noto Sans TC"/>
                <a:cs typeface="Noto Sans TC"/>
                <a:sym typeface="Noto Sans TC"/>
              </a:rPr>
              <a:t> Maps」，</a:t>
            </a:r>
            <a:r>
              <a:rPr lang="zh-TW" altLang="en-US" sz="1600" b="1" i="0" u="none" strike="noStrike" cap="none" dirty="0">
                <a:solidFill>
                  <a:srgbClr val="475569"/>
                </a:solidFill>
                <a:latin typeface="Noto Sans TC"/>
                <a:ea typeface="Noto Sans TC"/>
                <a:cs typeface="Noto Sans TC"/>
                <a:sym typeface="Noto Sans TC"/>
              </a:rPr>
              <a:t>幫台灣畫地圖、寫履歷</a:t>
            </a:r>
            <a:r>
              <a:rPr lang="en-US" sz="1600" b="1" i="0" u="none" strike="noStrike" cap="none" dirty="0">
                <a:solidFill>
                  <a:srgbClr val="475569"/>
                </a:solidFill>
                <a:latin typeface="Noto Sans TC"/>
                <a:ea typeface="Noto Sans TC"/>
                <a:cs typeface="Noto Sans TC"/>
                <a:sym typeface="Noto Sans TC"/>
              </a:rPr>
              <a:t>！</a:t>
            </a:r>
            <a:endParaRPr b="1" dirty="0"/>
          </a:p>
        </p:txBody>
      </p:sp>
      <p:sp>
        <p:nvSpPr>
          <p:cNvPr id="18" name="Google Shape;117;p15">
            <a:extLst>
              <a:ext uri="{FF2B5EF4-FFF2-40B4-BE49-F238E27FC236}">
                <a16:creationId xmlns:a16="http://schemas.microsoft.com/office/drawing/2014/main" id="{718BF067-AE2B-0D90-A96D-63D4832FAEE5}"/>
              </a:ext>
            </a:extLst>
          </p:cNvPr>
          <p:cNvSpPr txBox="1"/>
          <p:nvPr/>
        </p:nvSpPr>
        <p:spPr>
          <a:xfrm>
            <a:off x="1360293" y="3498651"/>
            <a:ext cx="19202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1E293B"/>
                </a:solidFill>
                <a:latin typeface="Noto Sans TC"/>
                <a:ea typeface="Noto Sans TC"/>
                <a:cs typeface="Noto Sans TC"/>
                <a:sym typeface="Noto Sans TC"/>
              </a:rPr>
              <a:t>活動斷層監測</a:t>
            </a:r>
            <a:endParaRPr/>
          </a:p>
        </p:txBody>
      </p:sp>
      <p:sp>
        <p:nvSpPr>
          <p:cNvPr id="19" name="Google Shape;118;p15">
            <a:extLst>
              <a:ext uri="{FF2B5EF4-FFF2-40B4-BE49-F238E27FC236}">
                <a16:creationId xmlns:a16="http://schemas.microsoft.com/office/drawing/2014/main" id="{843685B3-621C-B746-15FB-658CB1F81CF6}"/>
              </a:ext>
            </a:extLst>
          </p:cNvPr>
          <p:cNvSpPr txBox="1"/>
          <p:nvPr/>
        </p:nvSpPr>
        <p:spPr>
          <a:xfrm>
            <a:off x="920851" y="4451151"/>
            <a:ext cx="2799272" cy="787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60000"/>
              </a:lnSpc>
            </a:pPr>
            <a:r>
              <a:rPr lang="zh-TW" altLang="en-US" sz="1600" b="1" i="0" u="none" strike="noStrike" cap="none" dirty="0">
                <a:solidFill>
                  <a:srgbClr val="475569"/>
                </a:solidFill>
                <a:latin typeface="Noto Sans TC"/>
                <a:ea typeface="Noto Sans TC"/>
                <a:cs typeface="Noto Sans TC"/>
                <a:sym typeface="Noto Sans TC"/>
              </a:rPr>
              <a:t>盯緊活動斷層與火山，</a:t>
            </a:r>
            <a:r>
              <a:rPr lang="en-US" altLang="zh-TW" sz="1600" b="1" dirty="0" err="1">
                <a:solidFill>
                  <a:srgbClr val="475569"/>
                </a:solidFill>
                <a:latin typeface="Noto Sans TC"/>
                <a:ea typeface="Noto Sans TC"/>
                <a:cs typeface="Noto Sans TC"/>
                <a:sym typeface="Noto Sans TC"/>
              </a:rPr>
              <a:t>預警</a:t>
            </a:r>
            <a:r>
              <a:rPr lang="en-US" altLang="zh-TW" sz="1600" b="1" dirty="0">
                <a:solidFill>
                  <a:srgbClr val="475569"/>
                </a:solidFill>
                <a:latin typeface="Noto Sans TC"/>
                <a:ea typeface="Noto Sans TC"/>
                <a:cs typeface="Noto Sans TC"/>
                <a:sym typeface="Noto Sans TC"/>
              </a:rPr>
              <a:t>(?)</a:t>
            </a:r>
            <a:r>
              <a:rPr lang="en-US" altLang="zh-TW" sz="1600" b="1" dirty="0" err="1">
                <a:solidFill>
                  <a:srgbClr val="475569"/>
                </a:solidFill>
                <a:latin typeface="Noto Sans TC"/>
                <a:ea typeface="Noto Sans TC"/>
                <a:cs typeface="Noto Sans TC"/>
                <a:sym typeface="Noto Sans TC"/>
              </a:rPr>
              <a:t>地震威脅</a:t>
            </a:r>
            <a:r>
              <a:rPr lang="zh-TW" altLang="en-US" sz="1600" b="1" dirty="0">
                <a:solidFill>
                  <a:srgbClr val="475569"/>
                </a:solidFill>
                <a:latin typeface="Noto Sans TC"/>
                <a:ea typeface="Noto Sans TC"/>
                <a:cs typeface="Noto Sans TC"/>
                <a:sym typeface="Noto Sans TC"/>
              </a:rPr>
              <a:t>，</a:t>
            </a:r>
            <a:r>
              <a:rPr lang="zh-TW" altLang="en-US" sz="1600" b="1" i="0" u="none" strike="noStrike" cap="none" dirty="0">
                <a:solidFill>
                  <a:srgbClr val="475569"/>
                </a:solidFill>
                <a:latin typeface="Noto Sans TC"/>
                <a:ea typeface="Noto Sans TC"/>
                <a:cs typeface="Noto Sans TC"/>
                <a:sym typeface="Noto Sans TC"/>
              </a:rPr>
              <a:t>守護你我的家</a:t>
            </a:r>
            <a:r>
              <a:rPr lang="en-US" sz="1600" b="1" i="0" u="none" strike="noStrike" cap="none" dirty="0">
                <a:solidFill>
                  <a:srgbClr val="475569"/>
                </a:solidFill>
                <a:latin typeface="Noto Sans TC"/>
                <a:ea typeface="Noto Sans TC"/>
                <a:cs typeface="Noto Sans TC"/>
                <a:sym typeface="Noto Sans TC"/>
              </a:rPr>
              <a:t>。</a:t>
            </a:r>
            <a:endParaRPr b="1" dirty="0"/>
          </a:p>
        </p:txBody>
      </p:sp>
      <p:sp>
        <p:nvSpPr>
          <p:cNvPr id="20" name="Google Shape;119;p15">
            <a:extLst>
              <a:ext uri="{FF2B5EF4-FFF2-40B4-BE49-F238E27FC236}">
                <a16:creationId xmlns:a16="http://schemas.microsoft.com/office/drawing/2014/main" id="{5DE7C330-FF82-7E01-C6C0-4C754D4E9F32}"/>
              </a:ext>
            </a:extLst>
          </p:cNvPr>
          <p:cNvSpPr txBox="1"/>
          <p:nvPr/>
        </p:nvSpPr>
        <p:spPr>
          <a:xfrm>
            <a:off x="5138592" y="3498651"/>
            <a:ext cx="19202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Noto Sans TC"/>
                <a:ea typeface="Noto Sans TC"/>
                <a:cs typeface="Noto Sans TC"/>
                <a:sym typeface="Noto Sans TC"/>
              </a:rPr>
              <a:t>地熱資源開發</a:t>
            </a:r>
            <a:endParaRPr/>
          </a:p>
        </p:txBody>
      </p:sp>
      <p:sp>
        <p:nvSpPr>
          <p:cNvPr id="21" name="Google Shape;120;p15">
            <a:extLst>
              <a:ext uri="{FF2B5EF4-FFF2-40B4-BE49-F238E27FC236}">
                <a16:creationId xmlns:a16="http://schemas.microsoft.com/office/drawing/2014/main" id="{36B30FCB-A7BB-2F3E-2C1B-73E9AD9EDCE8}"/>
              </a:ext>
            </a:extLst>
          </p:cNvPr>
          <p:cNvSpPr txBox="1"/>
          <p:nvPr/>
        </p:nvSpPr>
        <p:spPr>
          <a:xfrm>
            <a:off x="4733512" y="4451151"/>
            <a:ext cx="2730549" cy="787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 i="0" u="none" strike="noStrike" cap="none" dirty="0">
                <a:solidFill>
                  <a:srgbClr val="FFFFFF"/>
                </a:solidFill>
                <a:latin typeface="Noto Sans TC"/>
                <a:ea typeface="Noto Sans TC"/>
                <a:cs typeface="Noto Sans TC"/>
                <a:sym typeface="Noto Sans TC"/>
              </a:rPr>
              <a:t>讓地球深呼吸</a:t>
            </a:r>
            <a:r>
              <a:rPr lang="en-US" sz="1600" b="1" i="0" u="none" strike="noStrike" cap="none" dirty="0">
                <a:solidFill>
                  <a:srgbClr val="FFFFFF"/>
                </a:solidFill>
                <a:latin typeface="Noto Sans TC"/>
                <a:ea typeface="Noto Sans TC"/>
                <a:cs typeface="Noto Sans TC"/>
                <a:sym typeface="Noto Sans TC"/>
              </a:rPr>
              <a:t>，</a:t>
            </a:r>
            <a:r>
              <a:rPr lang="en-US" sz="1600" b="1" i="0" u="none" strike="noStrike" cap="none" dirty="0" err="1">
                <a:solidFill>
                  <a:srgbClr val="FFFFFF"/>
                </a:solidFill>
                <a:latin typeface="Noto Sans TC"/>
                <a:ea typeface="Noto Sans TC"/>
                <a:cs typeface="Noto Sans TC"/>
                <a:sym typeface="Noto Sans TC"/>
              </a:rPr>
              <a:t>助攻</a:t>
            </a:r>
            <a:r>
              <a:rPr lang="en-US" sz="1600" b="1" i="0" u="none" strike="noStrike" cap="none" dirty="0">
                <a:solidFill>
                  <a:srgbClr val="FFFFFF"/>
                </a:solidFill>
                <a:latin typeface="Noto Sans TC"/>
                <a:ea typeface="Noto Sans TC"/>
                <a:cs typeface="Noto Sans TC"/>
                <a:sym typeface="Noto Sans TC"/>
              </a:rPr>
              <a:t> 2050 </a:t>
            </a:r>
          </a:p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rgbClr val="FFFFFF"/>
                </a:solidFill>
                <a:latin typeface="Noto Sans TC"/>
                <a:ea typeface="Noto Sans TC"/>
                <a:cs typeface="Noto Sans TC"/>
                <a:sym typeface="Noto Sans TC"/>
              </a:rPr>
              <a:t>淨零路徑，我們</a:t>
            </a:r>
            <a:r>
              <a:rPr lang="zh-TW" altLang="en-US" sz="1600" b="1" i="0" u="none" strike="noStrike" cap="none" dirty="0">
                <a:solidFill>
                  <a:srgbClr val="FFFFFF"/>
                </a:solidFill>
                <a:latin typeface="Noto Sans TC"/>
                <a:ea typeface="Noto Sans TC"/>
                <a:cs typeface="Noto Sans TC"/>
                <a:sym typeface="Noto Sans TC"/>
              </a:rPr>
              <a:t>很潮</a:t>
            </a:r>
            <a:r>
              <a:rPr lang="en-US" sz="1600" b="1" i="0" u="none" strike="noStrike" cap="none" dirty="0">
                <a:solidFill>
                  <a:srgbClr val="FFFFFF"/>
                </a:solidFill>
                <a:latin typeface="Noto Sans TC"/>
                <a:ea typeface="Noto Sans TC"/>
                <a:cs typeface="Noto Sans TC"/>
                <a:sym typeface="Noto Sans TC"/>
              </a:rPr>
              <a:t>很</a:t>
            </a:r>
            <a:r>
              <a:rPr lang="zh-TW" altLang="en-US" sz="1600" b="1" i="0" u="none" strike="noStrike" cap="none" dirty="0">
                <a:solidFill>
                  <a:srgbClr val="FFFFFF"/>
                </a:solidFill>
                <a:latin typeface="Noto Sans TC"/>
                <a:ea typeface="Noto Sans TC"/>
                <a:cs typeface="Noto Sans TC"/>
                <a:sym typeface="Noto Sans TC"/>
              </a:rPr>
              <a:t>夯</a:t>
            </a:r>
            <a:r>
              <a:rPr lang="en-US" sz="1600" b="1" i="0" u="none" strike="noStrike" cap="none" dirty="0">
                <a:solidFill>
                  <a:srgbClr val="FFFFFF"/>
                </a:solidFill>
                <a:latin typeface="Noto Sans TC"/>
                <a:ea typeface="Noto Sans TC"/>
                <a:cs typeface="Noto Sans TC"/>
                <a:sym typeface="Noto Sans TC"/>
              </a:rPr>
              <a:t>！</a:t>
            </a:r>
            <a:endParaRPr b="1" dirty="0"/>
          </a:p>
        </p:txBody>
      </p:sp>
      <p:pic>
        <p:nvPicPr>
          <p:cNvPr id="22" name="Google Shape;121;p15" descr="image.png">
            <a:extLst>
              <a:ext uri="{FF2B5EF4-FFF2-40B4-BE49-F238E27FC236}">
                <a16:creationId xmlns:a16="http://schemas.microsoft.com/office/drawing/2014/main" id="{8530E809-221D-3045-CC51-81AF640CA84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53162" y="2650926"/>
            <a:ext cx="6477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22;p15" descr="image.png">
            <a:extLst>
              <a:ext uri="{FF2B5EF4-FFF2-40B4-BE49-F238E27FC236}">
                <a16:creationId xmlns:a16="http://schemas.microsoft.com/office/drawing/2014/main" id="{F8D1341C-F21F-7877-A3BA-88E65F23B27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96563" y="2650926"/>
            <a:ext cx="6477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3;p15" descr="image.png">
            <a:extLst>
              <a:ext uri="{FF2B5EF4-FFF2-40B4-BE49-F238E27FC236}">
                <a16:creationId xmlns:a16="http://schemas.microsoft.com/office/drawing/2014/main" id="{9C979F3D-BD38-0458-4394-0EA23D4D2C3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4400" y="2650926"/>
            <a:ext cx="42862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53D8D326-2B76-F742-D8BE-1E918C293925}"/>
              </a:ext>
            </a:extLst>
          </p:cNvPr>
          <p:cNvSpPr txBox="1"/>
          <p:nvPr/>
        </p:nvSpPr>
        <p:spPr>
          <a:xfrm>
            <a:off x="4845332" y="6257441"/>
            <a:ext cx="3874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altLang="zh-TW" sz="2400" b="1" dirty="0">
                <a:solidFill>
                  <a:schemeClr val="bg1"/>
                </a:solidFill>
              </a:rPr>
              <a:t>nnovative </a:t>
            </a:r>
            <a:r>
              <a:rPr lang="en-US" altLang="zh-TW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altLang="zh-TW" sz="2400" b="1" dirty="0">
                <a:solidFill>
                  <a:schemeClr val="bg1"/>
                </a:solidFill>
              </a:rPr>
              <a:t>uthor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75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C154D84-385D-4663-A59A-7354FA73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BC26-8036-4049-9E57-A8D67474CA55}" type="slidenum">
              <a:rPr lang="zh-TW" altLang="en-US" smtClean="0"/>
              <a:t>4</a:t>
            </a:fld>
            <a:endParaRPr lang="zh-TW" altLang="en-US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4DB9CCAD-A583-673E-CA80-41A6AE20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889291" cy="941969"/>
          </a:xfrm>
        </p:spPr>
        <p:txBody>
          <a:bodyPr>
            <a:normAutofit/>
          </a:bodyPr>
          <a:lstStyle/>
          <a:p>
            <a:r>
              <a:rPr lang="zh-TW" altLang="en-US" sz="3600" b="1" dirty="0"/>
              <a:t>二、業務主軸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89B0051E-6E12-CA72-33ED-9507248C1CD2}"/>
              </a:ext>
            </a:extLst>
          </p:cNvPr>
          <p:cNvGrpSpPr/>
          <p:nvPr/>
        </p:nvGrpSpPr>
        <p:grpSpPr>
          <a:xfrm>
            <a:off x="3780745" y="-8705"/>
            <a:ext cx="4579446" cy="6358506"/>
            <a:chOff x="3780745" y="-8705"/>
            <a:chExt cx="4579446" cy="6358506"/>
          </a:xfrm>
        </p:grpSpPr>
        <p:pic>
          <p:nvPicPr>
            <p:cNvPr id="2" name="Picture 5" descr="08-02">
              <a:extLst>
                <a:ext uri="{FF2B5EF4-FFF2-40B4-BE49-F238E27FC236}">
                  <a16:creationId xmlns:a16="http://schemas.microsoft.com/office/drawing/2014/main" id="{F3C5A5F6-E8CE-C5D4-35A5-8958C3AF46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380" y="-8705"/>
              <a:ext cx="2617030" cy="1879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E13822F6-0839-EA38-1C11-27BE338A1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4386773">
              <a:off x="4251943" y="1254661"/>
              <a:ext cx="3637049" cy="4579446"/>
            </a:xfrm>
            <a:prstGeom prst="rect">
              <a:avLst/>
            </a:prstGeom>
          </p:spPr>
        </p:pic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D4218717-E4BC-2CEE-F802-45960F922719}"/>
                </a:ext>
              </a:extLst>
            </p:cNvPr>
            <p:cNvSpPr txBox="1"/>
            <p:nvPr/>
          </p:nvSpPr>
          <p:spPr>
            <a:xfrm>
              <a:off x="4268436" y="5980469"/>
              <a:ext cx="3897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highlight>
                    <a:srgbClr val="FFFF00"/>
                  </a:highlight>
                </a:rPr>
                <a:t>地熱</a:t>
              </a:r>
              <a:r>
                <a:rPr lang="zh-TW" altLang="en-US" dirty="0"/>
                <a:t>潛能圖</a:t>
              </a:r>
              <a:r>
                <a:rPr lang="en-US" altLang="zh-TW" dirty="0"/>
                <a:t>-</a:t>
              </a:r>
              <a:r>
                <a:rPr lang="en-US" altLang="zh-TW" dirty="0">
                  <a:highlight>
                    <a:srgbClr val="00FF00"/>
                  </a:highlight>
                </a:rPr>
                <a:t>10</a:t>
              </a:r>
              <a:r>
                <a:rPr lang="zh-TW" altLang="en-US" dirty="0">
                  <a:highlight>
                    <a:srgbClr val="00FF00"/>
                  </a:highlight>
                </a:rPr>
                <a:t>大地熱潛能區</a:t>
              </a:r>
              <a:r>
                <a:rPr lang="en-US" altLang="zh-TW" dirty="0">
                  <a:highlight>
                    <a:srgbClr val="00FF00"/>
                  </a:highlight>
                </a:rPr>
                <a:t>(&amp;</a:t>
              </a:r>
              <a:r>
                <a:rPr lang="zh-TW" altLang="en-US" dirty="0">
                  <a:highlight>
                    <a:srgbClr val="00FF00"/>
                  </a:highlight>
                </a:rPr>
                <a:t>火山</a:t>
              </a:r>
              <a:r>
                <a:rPr lang="en-US" altLang="zh-TW" dirty="0">
                  <a:highlight>
                    <a:srgbClr val="00FF00"/>
                  </a:highlight>
                </a:rPr>
                <a:t>)</a:t>
              </a:r>
              <a:endParaRPr lang="zh-TW" altLang="en-US" dirty="0">
                <a:highlight>
                  <a:srgbClr val="00FF00"/>
                </a:highlight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E5C4893E-D7CC-0AA3-1A31-70577AA750CB}"/>
              </a:ext>
            </a:extLst>
          </p:cNvPr>
          <p:cNvGrpSpPr/>
          <p:nvPr/>
        </p:nvGrpSpPr>
        <p:grpSpPr>
          <a:xfrm>
            <a:off x="-1" y="887832"/>
            <a:ext cx="12192001" cy="5461969"/>
            <a:chOff x="-1" y="887832"/>
            <a:chExt cx="12192001" cy="5461969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5CB9418-83F1-397D-F55C-5E4B7C7B8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" y="887832"/>
              <a:ext cx="3793067" cy="5205019"/>
            </a:xfrm>
            <a:prstGeom prst="rect">
              <a:avLst/>
            </a:prstGeom>
          </p:spPr>
        </p:pic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8C1D9870-D51D-B1A3-5F00-0F0C0F6DE3FB}"/>
                </a:ext>
              </a:extLst>
            </p:cNvPr>
            <p:cNvSpPr txBox="1"/>
            <p:nvPr/>
          </p:nvSpPr>
          <p:spPr>
            <a:xfrm>
              <a:off x="184787" y="5980469"/>
              <a:ext cx="3320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highlight>
                    <a:srgbClr val="FFFF00"/>
                  </a:highlight>
                </a:rPr>
                <a:t>活動斷層</a:t>
              </a:r>
              <a:r>
                <a:rPr lang="zh-TW" altLang="en-US" dirty="0"/>
                <a:t>分布圖</a:t>
              </a:r>
              <a:r>
                <a:rPr lang="en-US" altLang="zh-TW" dirty="0"/>
                <a:t>-</a:t>
              </a:r>
              <a:r>
                <a:rPr lang="en-US" altLang="zh-TW" dirty="0">
                  <a:highlight>
                    <a:srgbClr val="00FF00"/>
                  </a:highlight>
                </a:rPr>
                <a:t>36</a:t>
              </a:r>
              <a:r>
                <a:rPr lang="zh-TW" altLang="en-US" dirty="0">
                  <a:highlight>
                    <a:srgbClr val="00FF00"/>
                  </a:highlight>
                </a:rPr>
                <a:t>條活動斷層</a:t>
              </a: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C7D467D0-FC26-1430-E769-CD8244C9BDE6}"/>
                </a:ext>
              </a:extLst>
            </p:cNvPr>
            <p:cNvSpPr txBox="1"/>
            <p:nvPr/>
          </p:nvSpPr>
          <p:spPr>
            <a:xfrm>
              <a:off x="8641028" y="5980469"/>
              <a:ext cx="35509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5</a:t>
              </a:r>
              <a:r>
                <a:rPr lang="zh-TW" altLang="en-US" dirty="0"/>
                <a:t>萬分之一地質</a:t>
              </a:r>
              <a:r>
                <a:rPr lang="zh-TW" altLang="en-US" dirty="0">
                  <a:highlight>
                    <a:srgbClr val="FFFF00"/>
                  </a:highlight>
                </a:rPr>
                <a:t>圖幅測製</a:t>
              </a:r>
              <a:r>
                <a:rPr lang="en-US" altLang="zh-TW" dirty="0"/>
                <a:t>-</a:t>
              </a:r>
              <a:r>
                <a:rPr lang="zh-TW" altLang="en-US" dirty="0">
                  <a:highlight>
                    <a:srgbClr val="00FF00"/>
                  </a:highlight>
                </a:rPr>
                <a:t>僅剩</a:t>
              </a:r>
              <a:r>
                <a:rPr lang="en-US" altLang="zh-TW" dirty="0">
                  <a:highlight>
                    <a:srgbClr val="00FF00"/>
                  </a:highlight>
                </a:rPr>
                <a:t>7</a:t>
              </a:r>
              <a:r>
                <a:rPr lang="zh-TW" altLang="en-US" dirty="0">
                  <a:highlight>
                    <a:srgbClr val="00FF00"/>
                  </a:highlight>
                </a:rPr>
                <a:t>幅</a:t>
              </a:r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2D3859A1-3FBF-3696-10E5-2C13C0AD774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08536" y="907135"/>
              <a:ext cx="3486097" cy="5081801"/>
              <a:chOff x="8328419" y="869063"/>
              <a:chExt cx="3512214" cy="5119873"/>
            </a:xfrm>
          </p:grpSpPr>
          <p:pic>
            <p:nvPicPr>
              <p:cNvPr id="11" name="圖片 10" descr="一張含有 文字, 圖表, 方案, 圖解 的圖片&#10;&#10;AI 產生的內容可能不正確。">
                <a:extLst>
                  <a:ext uri="{FF2B5EF4-FFF2-40B4-BE49-F238E27FC236}">
                    <a16:creationId xmlns:a16="http://schemas.microsoft.com/office/drawing/2014/main" id="{A57D5529-273F-28A3-E128-F8799D1F17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28419" y="869063"/>
                <a:ext cx="3512214" cy="5119873"/>
              </a:xfrm>
              <a:prstGeom prst="rect">
                <a:avLst/>
              </a:prstGeom>
            </p:spPr>
          </p:pic>
          <p:sp>
            <p:nvSpPr>
              <p:cNvPr id="18" name="手繪多邊形: 圖案 17">
                <a:extLst>
                  <a:ext uri="{FF2B5EF4-FFF2-40B4-BE49-F238E27FC236}">
                    <a16:creationId xmlns:a16="http://schemas.microsoft.com/office/drawing/2014/main" id="{07A27B00-D907-D8C8-8CAC-1AC89D13DB2B}"/>
                  </a:ext>
                </a:extLst>
              </p:cNvPr>
              <p:cNvSpPr/>
              <p:nvPr/>
            </p:nvSpPr>
            <p:spPr>
              <a:xfrm>
                <a:off x="10206566" y="3445933"/>
                <a:ext cx="579543" cy="1223434"/>
              </a:xfrm>
              <a:custGeom>
                <a:avLst/>
                <a:gdLst>
                  <a:gd name="csX0" fmla="*/ 546100 w 567266"/>
                  <a:gd name="csY0" fmla="*/ 0 h 1223434"/>
                  <a:gd name="csX1" fmla="*/ 292100 w 567266"/>
                  <a:gd name="csY1" fmla="*/ 0 h 1223434"/>
                  <a:gd name="csX2" fmla="*/ 292100 w 567266"/>
                  <a:gd name="csY2" fmla="*/ 292100 h 1223434"/>
                  <a:gd name="csX3" fmla="*/ 0 w 567266"/>
                  <a:gd name="csY3" fmla="*/ 292100 h 1223434"/>
                  <a:gd name="csX4" fmla="*/ 0 w 567266"/>
                  <a:gd name="csY4" fmla="*/ 1223434 h 1223434"/>
                  <a:gd name="csX5" fmla="*/ 283633 w 567266"/>
                  <a:gd name="csY5" fmla="*/ 1223434 h 1223434"/>
                  <a:gd name="csX6" fmla="*/ 283633 w 567266"/>
                  <a:gd name="csY6" fmla="*/ 905934 h 1223434"/>
                  <a:gd name="csX7" fmla="*/ 567266 w 567266"/>
                  <a:gd name="csY7" fmla="*/ 905934 h 1223434"/>
                  <a:gd name="csX8" fmla="*/ 546100 w 567266"/>
                  <a:gd name="csY8" fmla="*/ 0 h 12234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567266" h="1223434">
                    <a:moveTo>
                      <a:pt x="546100" y="0"/>
                    </a:moveTo>
                    <a:lnTo>
                      <a:pt x="292100" y="0"/>
                    </a:lnTo>
                    <a:lnTo>
                      <a:pt x="292100" y="292100"/>
                    </a:lnTo>
                    <a:lnTo>
                      <a:pt x="0" y="292100"/>
                    </a:lnTo>
                    <a:lnTo>
                      <a:pt x="0" y="1223434"/>
                    </a:lnTo>
                    <a:lnTo>
                      <a:pt x="283633" y="1223434"/>
                    </a:lnTo>
                    <a:lnTo>
                      <a:pt x="283633" y="905934"/>
                    </a:lnTo>
                    <a:lnTo>
                      <a:pt x="567266" y="905934"/>
                    </a:lnTo>
                    <a:lnTo>
                      <a:pt x="546100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1863F1B9-066F-C02E-EC8F-CBBEAACD768E}"/>
                  </a:ext>
                </a:extLst>
              </p:cNvPr>
              <p:cNvSpPr/>
              <p:nvPr/>
            </p:nvSpPr>
            <p:spPr>
              <a:xfrm>
                <a:off x="10773833" y="3136053"/>
                <a:ext cx="266700" cy="32173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7C1883F1-AAB6-9C6F-9DE6-8C8D729DF5C2}"/>
                  </a:ext>
                </a:extLst>
              </p:cNvPr>
              <p:cNvSpPr/>
              <p:nvPr/>
            </p:nvSpPr>
            <p:spPr>
              <a:xfrm>
                <a:off x="10790767" y="3156002"/>
                <a:ext cx="231564" cy="272997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98A3A7D4-39C4-FE54-1E12-C9446CE057E1}"/>
                  </a:ext>
                </a:extLst>
              </p:cNvPr>
              <p:cNvSpPr/>
              <p:nvPr/>
            </p:nvSpPr>
            <p:spPr>
              <a:xfrm>
                <a:off x="10517504" y="3457574"/>
                <a:ext cx="226695" cy="292409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EE95AA1-96C1-1CAF-3A39-83F6BFC17864}"/>
                  </a:ext>
                </a:extLst>
              </p:cNvPr>
              <p:cNvSpPr/>
              <p:nvPr/>
            </p:nvSpPr>
            <p:spPr>
              <a:xfrm>
                <a:off x="10499574" y="4064685"/>
                <a:ext cx="256056" cy="274905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12" name="圖片 11" descr="一張含有 文字, 螢幕擷取畫面, 電腦, 軟體 的圖片&#10;&#10;AI 產生的內容可能不正確。">
              <a:extLst>
                <a:ext uri="{FF2B5EF4-FFF2-40B4-BE49-F238E27FC236}">
                  <a16:creationId xmlns:a16="http://schemas.microsoft.com/office/drawing/2014/main" id="{4C35FE1B-BECD-B8D4-2971-6F2EE4146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709069" y="4512199"/>
              <a:ext cx="841332" cy="817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694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地圖, 文字, 地圖集 的圖片&#10;&#10;AI 產生的內容可能不正確。">
            <a:extLst>
              <a:ext uri="{FF2B5EF4-FFF2-40B4-BE49-F238E27FC236}">
                <a16:creationId xmlns:a16="http://schemas.microsoft.com/office/drawing/2014/main" id="{12757B05-06BD-018D-B1EA-D289D86EBC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6" t="2900" r="-115" b="6369"/>
          <a:stretch>
            <a:fillRect/>
          </a:stretch>
        </p:blipFill>
        <p:spPr>
          <a:xfrm>
            <a:off x="450376" y="918015"/>
            <a:ext cx="4720793" cy="5345003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605259C-05E9-3B5B-3D66-B52F14A27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BC26-8036-4049-9E57-A8D67474CA55}" type="slidenum">
              <a:rPr lang="zh-TW" altLang="en-US" smtClean="0"/>
              <a:t>5</a:t>
            </a:fld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4761DA9-0120-6CED-1933-9779616BC21D}"/>
              </a:ext>
            </a:extLst>
          </p:cNvPr>
          <p:cNvGrpSpPr>
            <a:grpSpLocks noChangeAspect="1"/>
          </p:cNvGrpSpPr>
          <p:nvPr/>
        </p:nvGrpSpPr>
        <p:grpSpPr>
          <a:xfrm>
            <a:off x="5290868" y="1692487"/>
            <a:ext cx="6779089" cy="3859186"/>
            <a:chOff x="2950590" y="921672"/>
            <a:chExt cx="9428630" cy="5367512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1434" y="1733368"/>
              <a:ext cx="3221140" cy="4555816"/>
            </a:xfrm>
            <a:prstGeom prst="rect">
              <a:avLst/>
            </a:prstGeom>
          </p:spPr>
        </p:pic>
        <p:pic>
          <p:nvPicPr>
            <p:cNvPr id="16" name="圖片 5" descr="圖形1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69543" y="1786934"/>
              <a:ext cx="2776018" cy="450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 descr="Fault_rat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6082" y="1760151"/>
              <a:ext cx="3025917" cy="445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1434" y="1706585"/>
              <a:ext cx="3221140" cy="4555816"/>
            </a:xfrm>
            <a:prstGeom prst="rect">
              <a:avLst/>
            </a:prstGeom>
          </p:spPr>
        </p:pic>
        <p:pic>
          <p:nvPicPr>
            <p:cNvPr id="20" name="圖片 5" descr="圖形1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69543" y="1760151"/>
              <a:ext cx="2776018" cy="450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文字方塊 21"/>
            <p:cNvSpPr txBox="1"/>
            <p:nvPr/>
          </p:nvSpPr>
          <p:spPr>
            <a:xfrm>
              <a:off x="2950590" y="927804"/>
              <a:ext cx="3568466" cy="984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/>
                <a:t>測製活動斷層</a:t>
              </a:r>
              <a:r>
                <a:rPr lang="en-US" altLang="zh-TW" sz="2000" dirty="0"/>
                <a:t/>
              </a:r>
              <a:br>
                <a:rPr lang="en-US" altLang="zh-TW" sz="2000" dirty="0"/>
              </a:br>
              <a:r>
                <a:rPr lang="zh-TW" altLang="en-US" sz="2000" dirty="0"/>
                <a:t>條帶地質圖</a:t>
              </a: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5990320" y="921672"/>
              <a:ext cx="3252693" cy="984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/>
                <a:t>哪些地區</a:t>
              </a:r>
              <a:r>
                <a:rPr lang="en-US" altLang="zh-TW" sz="2000" dirty="0"/>
                <a:t/>
              </a:r>
              <a:br>
                <a:rPr lang="en-US" altLang="zh-TW" sz="2000" dirty="0"/>
              </a:br>
              <a:r>
                <a:rPr lang="zh-TW" altLang="en-US" sz="2000" dirty="0"/>
                <a:t>變動較劇烈</a:t>
              </a:r>
              <a:r>
                <a:rPr lang="en-US" altLang="zh-TW" sz="2000" dirty="0"/>
                <a:t>?</a:t>
              </a:r>
              <a:endParaRPr lang="zh-TW" altLang="en-US" sz="2000" dirty="0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8978859" y="924737"/>
              <a:ext cx="3400361" cy="984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/>
                <a:t>哪些斷層</a:t>
              </a:r>
              <a:r>
                <a:rPr lang="en-US" altLang="zh-TW" sz="2000" dirty="0"/>
                <a:t/>
              </a:r>
              <a:br>
                <a:rPr lang="en-US" altLang="zh-TW" sz="2000" dirty="0"/>
              </a:br>
              <a:r>
                <a:rPr lang="zh-TW" altLang="en-US" sz="2000" dirty="0"/>
                <a:t>活動機率較高</a:t>
              </a:r>
              <a:r>
                <a:rPr lang="en-US" altLang="zh-TW" sz="2000" dirty="0"/>
                <a:t>?</a:t>
              </a:r>
              <a:endParaRPr lang="zh-TW" altLang="en-US" sz="2000" dirty="0"/>
            </a:p>
          </p:txBody>
        </p: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C74D3D8B-621D-2010-B31C-9E41CE56D1A5}"/>
              </a:ext>
            </a:extLst>
          </p:cNvPr>
          <p:cNvSpPr txBox="1"/>
          <p:nvPr/>
        </p:nvSpPr>
        <p:spPr>
          <a:xfrm>
            <a:off x="5096712" y="929393"/>
            <a:ext cx="3071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調查活動斷層分布</a:t>
            </a: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6CA92C30-D20F-C8DA-9E5E-2DB0305BD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889291" cy="941969"/>
          </a:xfrm>
        </p:spPr>
        <p:txBody>
          <a:bodyPr>
            <a:normAutofit/>
          </a:bodyPr>
          <a:lstStyle/>
          <a:p>
            <a:r>
              <a:rPr lang="en-US" altLang="zh-TW" sz="3600" b="1" dirty="0"/>
              <a:t>(1)</a:t>
            </a:r>
            <a:r>
              <a:rPr lang="zh-TW" altLang="en-US" sz="3600" b="1" dirty="0"/>
              <a:t>活動斷層</a:t>
            </a:r>
            <a:r>
              <a:rPr lang="en-US" altLang="zh-TW" sz="3600" b="1" dirty="0"/>
              <a:t>-1</a:t>
            </a:r>
            <a:endParaRPr lang="zh-TW" altLang="en-US" sz="3600" b="1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3D356-9057-4A12-35CC-19D0018F57FD}"/>
              </a:ext>
            </a:extLst>
          </p:cNvPr>
          <p:cNvSpPr txBox="1"/>
          <p:nvPr/>
        </p:nvSpPr>
        <p:spPr>
          <a:xfrm>
            <a:off x="5889291" y="58918"/>
            <a:ext cx="618066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b="1" dirty="0"/>
              <a:t>更新世晚期</a:t>
            </a:r>
            <a:r>
              <a:rPr lang="en-US" altLang="zh-TW" b="1" dirty="0"/>
              <a:t>(</a:t>
            </a:r>
            <a:r>
              <a:rPr lang="zh-TW" altLang="en-US" b="1" dirty="0"/>
              <a:t>距今約十萬年</a:t>
            </a:r>
            <a:r>
              <a:rPr lang="en-US" altLang="zh-TW" b="1" dirty="0"/>
              <a:t>)</a:t>
            </a:r>
            <a:r>
              <a:rPr lang="zh-TW" altLang="en-US" b="1" dirty="0"/>
              <a:t>以來曾經活動過，未來很可能會再度活動的斷層。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07C0DA6-69E9-AF60-9CFA-0C714015B4EF}"/>
              </a:ext>
            </a:extLst>
          </p:cNvPr>
          <p:cNvSpPr txBox="1"/>
          <p:nvPr/>
        </p:nvSpPr>
        <p:spPr>
          <a:xfrm>
            <a:off x="4628045" y="6032750"/>
            <a:ext cx="468667" cy="20005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r"/>
            <a:r>
              <a:rPr lang="zh-TW" altLang="en-US" sz="700" dirty="0"/>
              <a:t>李錦發提供</a:t>
            </a:r>
          </a:p>
        </p:txBody>
      </p:sp>
    </p:spTree>
    <p:extLst>
      <p:ext uri="{BB962C8B-B14F-4D97-AF65-F5344CB8AC3E}">
        <p14:creationId xmlns:p14="http://schemas.microsoft.com/office/powerpoint/2010/main" val="517082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https://geotex.geologycloud.tw/main/files/carousel/index_BN0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99202" y="1144495"/>
            <a:ext cx="2475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活動斷層調查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234181" y="1144495"/>
            <a:ext cx="1802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活動斷層觀測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9493351" y="1171129"/>
            <a:ext cx="2412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重大地震地質調查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155575" y="4621523"/>
            <a:ext cx="26225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目前公布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</a:t>
            </a:r>
            <a:r>
              <a:rPr lang="zh-TW" altLang="en-US" dirty="0"/>
              <a:t>條活動斷層</a:t>
            </a:r>
            <a:endParaRPr lang="en-US" altLang="zh-TW" dirty="0"/>
          </a:p>
          <a:p>
            <a:r>
              <a:rPr lang="zh-TW" altLang="en-US" dirty="0"/>
              <a:t>持續進行調查及更新</a:t>
            </a:r>
            <a:endParaRPr lang="en-US" altLang="zh-TW" dirty="0"/>
          </a:p>
          <a:p>
            <a:r>
              <a:rPr lang="zh-TW" altLang="en-US" dirty="0"/>
              <a:t>最近更新：</a:t>
            </a:r>
            <a:r>
              <a:rPr lang="en-US" altLang="zh-TW" dirty="0"/>
              <a:t>2021</a:t>
            </a:r>
            <a:r>
              <a:rPr lang="zh-TW" altLang="en-US" dirty="0"/>
              <a:t>年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5971145" y="4621523"/>
            <a:ext cx="32488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已公布</a:t>
            </a:r>
            <a:r>
              <a:rPr lang="en-US" altLang="zh-TW" dirty="0">
                <a:solidFill>
                  <a:srgbClr val="FF0000"/>
                </a:solidFill>
              </a:rPr>
              <a:t>25</a:t>
            </a:r>
            <a:r>
              <a:rPr lang="zh-TW" altLang="en-US" dirty="0"/>
              <a:t>條</a:t>
            </a:r>
            <a:endParaRPr lang="en-US" altLang="zh-TW" dirty="0"/>
          </a:p>
          <a:p>
            <a:r>
              <a:rPr lang="zh-TW" altLang="en-US" dirty="0"/>
              <a:t>寬度各約</a:t>
            </a:r>
            <a:r>
              <a:rPr lang="en-US" altLang="zh-TW" dirty="0">
                <a:solidFill>
                  <a:srgbClr val="FF0000"/>
                </a:solidFill>
              </a:rPr>
              <a:t>300</a:t>
            </a:r>
            <a:r>
              <a:rPr lang="zh-TW" altLang="en-US" dirty="0"/>
              <a:t>公尺。</a:t>
            </a:r>
            <a:endParaRPr lang="en-US" altLang="zh-TW" dirty="0"/>
          </a:p>
          <a:p>
            <a:r>
              <a:rPr lang="zh-TW" altLang="en-US" dirty="0"/>
              <a:t>活動斷層地質敏感區內</a:t>
            </a:r>
            <a:r>
              <a:rPr lang="zh-TW" altLang="en-US" dirty="0">
                <a:solidFill>
                  <a:srgbClr val="FF0000"/>
                </a:solidFill>
              </a:rPr>
              <a:t>無禁限建</a:t>
            </a:r>
            <a:r>
              <a:rPr lang="zh-TW" altLang="en-US" dirty="0"/>
              <a:t>，開發需進行</a:t>
            </a:r>
            <a:r>
              <a:rPr lang="zh-TW" altLang="en-US" dirty="0">
                <a:solidFill>
                  <a:srgbClr val="FF0000"/>
                </a:solidFill>
              </a:rPr>
              <a:t>基地地質調查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FF0000"/>
                </a:solidFill>
              </a:rPr>
              <a:t>地質安全評估</a:t>
            </a:r>
            <a:r>
              <a:rPr lang="zh-TW" altLang="en-US" dirty="0"/>
              <a:t>。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3063143" y="4559739"/>
            <a:ext cx="30250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衛星遙測</a:t>
            </a:r>
            <a:endParaRPr lang="en-US" altLang="zh-TW" dirty="0"/>
          </a:p>
          <a:p>
            <a:r>
              <a:rPr lang="zh-TW" altLang="en-US" dirty="0"/>
              <a:t>地面</a:t>
            </a:r>
            <a:r>
              <a:rPr lang="en-US" altLang="zh-TW" dirty="0"/>
              <a:t>GPS</a:t>
            </a:r>
            <a:r>
              <a:rPr lang="zh-TW" altLang="en-US" dirty="0"/>
              <a:t>連續追蹤</a:t>
            </a:r>
            <a:endParaRPr lang="en-US" altLang="zh-TW" dirty="0"/>
          </a:p>
          <a:p>
            <a:r>
              <a:rPr lang="zh-TW" altLang="en-US" dirty="0"/>
              <a:t>地表精密水準測量</a:t>
            </a:r>
            <a:endParaRPr lang="en-US" altLang="zh-TW" dirty="0"/>
          </a:p>
          <a:p>
            <a:r>
              <a:rPr lang="zh-TW" altLang="en-US" dirty="0"/>
              <a:t>觀測活動斷層兩側地表變形</a:t>
            </a:r>
            <a:endParaRPr lang="en-US" altLang="zh-TW" dirty="0"/>
          </a:p>
          <a:p>
            <a:r>
              <a:rPr lang="zh-TW" altLang="en-US" dirty="0"/>
              <a:t>評估</a:t>
            </a:r>
            <a:r>
              <a:rPr lang="zh-TW" altLang="en-US" dirty="0">
                <a:solidFill>
                  <a:srgbClr val="FF0000"/>
                </a:solidFill>
              </a:rPr>
              <a:t>斷層活動潛勢</a:t>
            </a:r>
            <a:endParaRPr lang="en-US" altLang="zh-TW" dirty="0">
              <a:solidFill>
                <a:srgbClr val="FF0000"/>
              </a:solidFill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51" y="1559568"/>
            <a:ext cx="2012605" cy="2885234"/>
          </a:xfrm>
          <a:prstGeom prst="rect">
            <a:avLst/>
          </a:prstGeom>
        </p:spPr>
      </p:pic>
      <p:sp>
        <p:nvSpPr>
          <p:cNvPr id="22" name="文字方塊 21"/>
          <p:cNvSpPr txBox="1"/>
          <p:nvPr/>
        </p:nvSpPr>
        <p:spPr>
          <a:xfrm>
            <a:off x="6160860" y="854806"/>
            <a:ext cx="2686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活動斷層地質敏感區</a:t>
            </a:r>
            <a:r>
              <a:rPr lang="en-US" altLang="zh-TW" sz="2000" dirty="0"/>
              <a:t>-</a:t>
            </a:r>
          </a:p>
          <a:p>
            <a:r>
              <a:rPr lang="zh-TW" altLang="en-US" sz="2000" dirty="0"/>
              <a:t>劃定、變更</a:t>
            </a: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7740" y="1501540"/>
            <a:ext cx="2087663" cy="2951630"/>
          </a:xfrm>
          <a:prstGeom prst="rect">
            <a:avLst/>
          </a:prstGeom>
        </p:spPr>
      </p:pic>
      <p:sp>
        <p:nvSpPr>
          <p:cNvPr id="24" name="AutoShape 4" descr="臺灣33條活動斷層50年內發生規模6.5以上的活動機率圖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686" y="1559237"/>
            <a:ext cx="1997940" cy="2893933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3351" y="1558781"/>
            <a:ext cx="2184300" cy="2897325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9387814" y="4559739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2018_0206</a:t>
            </a:r>
            <a:r>
              <a:rPr lang="zh-TW" altLang="en-US" dirty="0"/>
              <a:t>花蓮地震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2023_0918</a:t>
            </a:r>
            <a:r>
              <a:rPr lang="zh-TW" altLang="en-US" dirty="0"/>
              <a:t>池上地震</a:t>
            </a:r>
            <a:endParaRPr lang="en-US" altLang="zh-TW" dirty="0"/>
          </a:p>
          <a:p>
            <a:r>
              <a:rPr lang="en-US" altLang="zh-TW" dirty="0"/>
              <a:t>2024_0403</a:t>
            </a:r>
            <a:r>
              <a:rPr lang="zh-TW" altLang="en-US" dirty="0"/>
              <a:t>花蓮地震</a:t>
            </a:r>
            <a:endParaRPr lang="en-US" altLang="zh-TW" dirty="0"/>
          </a:p>
          <a:p>
            <a:r>
              <a:rPr lang="en-US" altLang="zh-TW" dirty="0"/>
              <a:t>2025_0121</a:t>
            </a:r>
            <a:r>
              <a:rPr lang="zh-TW" altLang="en-US" dirty="0"/>
              <a:t>大埔地震</a:t>
            </a:r>
            <a:endParaRPr lang="en-US" altLang="zh-TW" dirty="0"/>
          </a:p>
          <a:p>
            <a:r>
              <a:rPr lang="en-US" altLang="zh-TW" dirty="0">
                <a:solidFill>
                  <a:srgbClr val="FF0000"/>
                </a:solidFill>
              </a:rPr>
              <a:t>2025_1224</a:t>
            </a:r>
            <a:r>
              <a:rPr lang="zh-TW" altLang="en-US" dirty="0">
                <a:solidFill>
                  <a:srgbClr val="FF0000"/>
                </a:solidFill>
              </a:rPr>
              <a:t>卑南地震</a:t>
            </a:r>
            <a:r>
              <a:rPr lang="en-US" altLang="zh-TW" sz="1100" dirty="0">
                <a:solidFill>
                  <a:srgbClr val="FF0000"/>
                </a:solidFill>
              </a:rPr>
              <a:t>(</a:t>
            </a:r>
            <a:r>
              <a:rPr lang="zh-TW" altLang="en-US" sz="1100" dirty="0">
                <a:solidFill>
                  <a:srgbClr val="FF0000"/>
                </a:solidFill>
              </a:rPr>
              <a:t>調查中</a:t>
            </a:r>
            <a:r>
              <a:rPr lang="en-US" altLang="zh-TW" sz="1100" dirty="0">
                <a:solidFill>
                  <a:srgbClr val="FF0000"/>
                </a:solidFill>
              </a:rPr>
              <a:t>)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/>
              <a:t>地表調查、地表變形測量</a:t>
            </a: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ECD0082-5B00-8792-2F4C-046BC1F40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38912"/>
            <a:ext cx="2743200" cy="365125"/>
          </a:xfrm>
        </p:spPr>
        <p:txBody>
          <a:bodyPr/>
          <a:lstStyle/>
          <a:p>
            <a:fld id="{B0ADBC26-8036-4049-9E57-A8D67474CA55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FB41C3A7-5FE7-6EB7-1294-4EA9C1239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889291" cy="941969"/>
          </a:xfrm>
        </p:spPr>
        <p:txBody>
          <a:bodyPr>
            <a:normAutofit/>
          </a:bodyPr>
          <a:lstStyle/>
          <a:p>
            <a:r>
              <a:rPr lang="en-US" altLang="zh-TW" sz="3600" b="1" dirty="0"/>
              <a:t>(1)</a:t>
            </a:r>
            <a:r>
              <a:rPr lang="zh-TW" altLang="en-US" sz="3600" b="1" dirty="0"/>
              <a:t>活動斷層</a:t>
            </a:r>
            <a:r>
              <a:rPr lang="en-US" altLang="zh-TW" sz="3600" b="1" dirty="0"/>
              <a:t>-2</a:t>
            </a:r>
            <a:endParaRPr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33397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98D0A8C-B9A5-C1BC-3AB2-5EA1191EE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BC26-8036-4049-9E57-A8D67474CA55}" type="slidenum">
              <a:rPr lang="zh-TW" altLang="en-US" smtClean="0"/>
              <a:pPr/>
              <a:t>7</a:t>
            </a:fld>
            <a:endParaRPr lang="zh-TW" altLang="en-US" b="1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8757F45-CE92-0714-2BD8-5BE45E155A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830" y="1181629"/>
            <a:ext cx="3541603" cy="4575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16D5424-B899-6BE6-0BD7-7B5EAFEF8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747" y="1318592"/>
            <a:ext cx="2850709" cy="4131926"/>
          </a:xfrm>
          <a:prstGeom prst="rect">
            <a:avLst/>
          </a:prstGeom>
          <a:solidFill>
            <a:schemeClr val="bg1">
              <a:tint val="95000"/>
              <a:satMod val="170000"/>
            </a:schemeClr>
          </a:solidFill>
          <a:ln w="25400">
            <a:solidFill>
              <a:schemeClr val="accent1"/>
            </a:solidFill>
          </a:ln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FA259C3-5B48-EF88-3217-27E0821B3A8B}"/>
              </a:ext>
            </a:extLst>
          </p:cNvPr>
          <p:cNvSpPr txBox="1"/>
          <p:nvPr/>
        </p:nvSpPr>
        <p:spPr>
          <a:xfrm>
            <a:off x="1743351" y="5680515"/>
            <a:ext cx="1281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latin typeface="+mn-lt"/>
              </a:rPr>
              <a:t>(ITRI, 1994)</a:t>
            </a:r>
            <a:endParaRPr lang="zh-TW" altLang="en-US" sz="1600" b="1" dirty="0">
              <a:latin typeface="+mn-lt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15582FF-CEBF-B958-51BA-CDCA0E9E13F1}"/>
              </a:ext>
            </a:extLst>
          </p:cNvPr>
          <p:cNvSpPr txBox="1"/>
          <p:nvPr/>
        </p:nvSpPr>
        <p:spPr>
          <a:xfrm>
            <a:off x="993461" y="5480878"/>
            <a:ext cx="2016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latin typeface="+mn-lt"/>
              </a:rPr>
              <a:t>26 sites: ~986 MWe</a:t>
            </a:r>
            <a:endParaRPr lang="zh-TW" altLang="en-US" sz="1600" dirty="0">
              <a:latin typeface="+mn-lt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23C0D63-CB60-317A-F32C-A59638CF37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1"/>
          <a:stretch/>
        </p:blipFill>
        <p:spPr bwMode="auto">
          <a:xfrm>
            <a:off x="3038393" y="1519235"/>
            <a:ext cx="2147782" cy="4098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箭號: 向右 9">
            <a:extLst>
              <a:ext uri="{FF2B5EF4-FFF2-40B4-BE49-F238E27FC236}">
                <a16:creationId xmlns:a16="http://schemas.microsoft.com/office/drawing/2014/main" id="{B059D266-1171-62CA-460E-F629ACD14680}"/>
              </a:ext>
            </a:extLst>
          </p:cNvPr>
          <p:cNvSpPr/>
          <p:nvPr/>
        </p:nvSpPr>
        <p:spPr>
          <a:xfrm>
            <a:off x="5062330" y="3384555"/>
            <a:ext cx="412239" cy="488614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C019278-BD3B-0A5A-F638-BAC614782AF9}"/>
              </a:ext>
            </a:extLst>
          </p:cNvPr>
          <p:cNvSpPr txBox="1"/>
          <p:nvPr/>
        </p:nvSpPr>
        <p:spPr>
          <a:xfrm>
            <a:off x="3324126" y="5519165"/>
            <a:ext cx="1253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00" dirty="0">
                <a:solidFill>
                  <a:srgbClr val="FF0000"/>
                </a:solidFill>
                <a:latin typeface="+mn-lt"/>
              </a:rPr>
              <a:t>●    </a:t>
            </a:r>
            <a:r>
              <a:rPr lang="en-US" altLang="zh-TW" sz="1600" dirty="0" err="1">
                <a:latin typeface="+mn-lt"/>
              </a:rPr>
              <a:t>Hotspring</a:t>
            </a:r>
            <a:endParaRPr lang="zh-TW" altLang="en-US" sz="1600" dirty="0">
              <a:latin typeface="+mn-lt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81D2D1A-7650-E8FE-6B95-4E1231F2B1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4144" y="1231283"/>
            <a:ext cx="3117856" cy="4496418"/>
          </a:xfrm>
          <a:prstGeom prst="rect">
            <a:avLst/>
          </a:prstGeom>
        </p:spPr>
      </p:pic>
      <p:sp>
        <p:nvSpPr>
          <p:cNvPr id="14" name="標題 1">
            <a:extLst>
              <a:ext uri="{FF2B5EF4-FFF2-40B4-BE49-F238E27FC236}">
                <a16:creationId xmlns:a16="http://schemas.microsoft.com/office/drawing/2014/main" id="{3A37FA32-035A-71A6-806A-36155F3A199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889291" cy="941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(2)</a:t>
            </a:r>
            <a:r>
              <a:rPr lang="zh-TW" altLang="en-US" dirty="0"/>
              <a:t>地熱地質</a:t>
            </a:r>
            <a:r>
              <a:rPr lang="en-US" altLang="zh-TW" dirty="0"/>
              <a:t>-1</a:t>
            </a:r>
            <a:endParaRPr lang="zh-TW" altLang="en-US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6DAD507-AFB0-47DE-126C-14742E84EEB7}"/>
              </a:ext>
            </a:extLst>
          </p:cNvPr>
          <p:cNvSpPr txBox="1"/>
          <p:nvPr/>
        </p:nvSpPr>
        <p:spPr>
          <a:xfrm>
            <a:off x="8279584" y="5697384"/>
            <a:ext cx="1542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latin typeface="+mn-lt"/>
              </a:rPr>
              <a:t>GSMMA, 2024</a:t>
            </a:r>
            <a:endParaRPr lang="zh-TW" altLang="en-US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4204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4A3A225-C955-51D8-2742-D2B67A3A3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BC26-8036-4049-9E57-A8D67474CA55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9182E45A-D343-5111-83ED-32E8D45FD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889291" cy="9419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600" b="1" dirty="0"/>
              <a:t>(2)</a:t>
            </a:r>
            <a:r>
              <a:rPr lang="zh-TW" altLang="en-US" sz="3600" b="1" dirty="0"/>
              <a:t>地熱地質</a:t>
            </a:r>
            <a:r>
              <a:rPr lang="en-US" altLang="zh-TW" sz="3600" b="1" dirty="0"/>
              <a:t>-2</a:t>
            </a:r>
            <a:endParaRPr lang="zh-TW" altLang="en-US" sz="3600" b="1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1B7999F-21E5-8C9B-F341-E0F9C212D5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57" r="-1581"/>
          <a:stretch>
            <a:fillRect/>
          </a:stretch>
        </p:blipFill>
        <p:spPr>
          <a:xfrm>
            <a:off x="0" y="1252551"/>
            <a:ext cx="8551569" cy="43528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916B090A-EDDA-3FC3-D49E-7B48A7AB8544}"/>
              </a:ext>
            </a:extLst>
          </p:cNvPr>
          <p:cNvGrpSpPr>
            <a:grpSpLocks noChangeAspect="1"/>
          </p:cNvGrpSpPr>
          <p:nvPr/>
        </p:nvGrpSpPr>
        <p:grpSpPr>
          <a:xfrm>
            <a:off x="8639482" y="977557"/>
            <a:ext cx="2648999" cy="1433494"/>
            <a:chOff x="5448930" y="1266561"/>
            <a:chExt cx="2610271" cy="1412536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89254559-81A4-2F59-03AD-5D5DF09CE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8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647976" y="1274052"/>
              <a:ext cx="1411225" cy="1405045"/>
            </a:xfrm>
            <a:custGeom>
              <a:avLst/>
              <a:gdLst>
                <a:gd name="connsiteX0" fmla="*/ 3406909 w 4444934"/>
                <a:gd name="connsiteY0" fmla="*/ 0 h 4425467"/>
                <a:gd name="connsiteX1" fmla="*/ 4444934 w 4444934"/>
                <a:gd name="connsiteY1" fmla="*/ 4425467 h 4425467"/>
                <a:gd name="connsiteX2" fmla="*/ 0 w 4444934"/>
                <a:gd name="connsiteY2" fmla="*/ 4425467 h 4425467"/>
                <a:gd name="connsiteX3" fmla="*/ 0 w 4444934"/>
                <a:gd name="connsiteY3" fmla="*/ 1054529 h 442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4934" h="4425467">
                  <a:moveTo>
                    <a:pt x="3406909" y="0"/>
                  </a:moveTo>
                  <a:lnTo>
                    <a:pt x="4444934" y="4425467"/>
                  </a:lnTo>
                  <a:lnTo>
                    <a:pt x="0" y="4425467"/>
                  </a:lnTo>
                  <a:lnTo>
                    <a:pt x="0" y="1054529"/>
                  </a:lnTo>
                  <a:close/>
                </a:path>
              </a:pathLst>
            </a:custGeom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CAAFF7B3-9FD3-323C-2D2A-667DF43A0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6495" y="1266561"/>
              <a:ext cx="1624121" cy="1274440"/>
            </a:xfrm>
            <a:prstGeom prst="rect">
              <a:avLst/>
            </a:prstGeom>
          </p:spPr>
        </p:pic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4DD4997E-62B8-9CF7-2D7C-474255488186}"/>
                </a:ext>
              </a:extLst>
            </p:cNvPr>
            <p:cNvSpPr txBox="1"/>
            <p:nvPr/>
          </p:nvSpPr>
          <p:spPr>
            <a:xfrm>
              <a:off x="5448930" y="1440458"/>
              <a:ext cx="24288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2025.8</a:t>
              </a:r>
              <a:r>
                <a:rPr lang="zh-TW" altLang="en-US" sz="1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加拿大空載大地電磁在宜蘭施測</a:t>
              </a: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42B49F2-70AF-F09A-727C-D5B059AD9012}"/>
              </a:ext>
            </a:extLst>
          </p:cNvPr>
          <p:cNvGrpSpPr/>
          <p:nvPr/>
        </p:nvGrpSpPr>
        <p:grpSpPr>
          <a:xfrm>
            <a:off x="9155129" y="859507"/>
            <a:ext cx="1911051" cy="307777"/>
            <a:chOff x="5509306" y="849903"/>
            <a:chExt cx="1911051" cy="307777"/>
          </a:xfrm>
        </p:grpSpPr>
        <p:sp>
          <p:nvSpPr>
            <p:cNvPr id="10" name="矩形: 圓角 5">
              <a:extLst>
                <a:ext uri="{FF2B5EF4-FFF2-40B4-BE49-F238E27FC236}">
                  <a16:creationId xmlns:a16="http://schemas.microsoft.com/office/drawing/2014/main" id="{B5AF7E09-7F14-32CC-0B54-F8A563002B39}"/>
                </a:ext>
              </a:extLst>
            </p:cNvPr>
            <p:cNvSpPr/>
            <p:nvPr/>
          </p:nvSpPr>
          <p:spPr>
            <a:xfrm>
              <a:off x="5532695" y="881544"/>
              <a:ext cx="1635468" cy="23418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F6137D03-C5E6-835A-30D1-D9CEAD55D9A3}"/>
                </a:ext>
              </a:extLst>
            </p:cNvPr>
            <p:cNvSpPr txBox="1"/>
            <p:nvPr/>
          </p:nvSpPr>
          <p:spPr>
            <a:xfrm>
              <a:off x="5509306" y="849903"/>
              <a:ext cx="191105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400" b="1" kern="1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國際合作  技術升級</a:t>
              </a:r>
              <a:endPara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A3758151-C077-9627-9F0D-372F2EE68BC5}"/>
              </a:ext>
            </a:extLst>
          </p:cNvPr>
          <p:cNvGrpSpPr/>
          <p:nvPr/>
        </p:nvGrpSpPr>
        <p:grpSpPr>
          <a:xfrm>
            <a:off x="8624035" y="2224285"/>
            <a:ext cx="1728000" cy="1377290"/>
            <a:chOff x="6884838" y="2120627"/>
            <a:chExt cx="1728000" cy="1377290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097D5616-08AD-297A-AE20-30CB5B8D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5221" y="2309917"/>
              <a:ext cx="1617880" cy="1188000"/>
            </a:xfrm>
            <a:prstGeom prst="rect">
              <a:avLst/>
            </a:prstGeom>
          </p:spPr>
        </p:pic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F53554F8-4267-BB07-758A-CF9F3CCC2794}"/>
                </a:ext>
              </a:extLst>
            </p:cNvPr>
            <p:cNvSpPr txBox="1"/>
            <p:nvPr/>
          </p:nvSpPr>
          <p:spPr>
            <a:xfrm>
              <a:off x="6884838" y="2120627"/>
              <a:ext cx="1728000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1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與紐西蘭</a:t>
              </a:r>
              <a:r>
                <a:rPr lang="en-US" altLang="zh-TW" sz="1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GNS</a:t>
              </a:r>
              <a:r>
                <a:rPr lang="zh-TW" altLang="en-US" sz="1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簽署合作意向書</a:t>
              </a: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AED78F2F-5C6D-C823-D87B-2BB29A0AD46B}"/>
              </a:ext>
            </a:extLst>
          </p:cNvPr>
          <p:cNvGrpSpPr>
            <a:grpSpLocks noChangeAspect="1"/>
          </p:cNvGrpSpPr>
          <p:nvPr/>
        </p:nvGrpSpPr>
        <p:grpSpPr>
          <a:xfrm>
            <a:off x="10383880" y="986174"/>
            <a:ext cx="1808120" cy="2601988"/>
            <a:chOff x="5011225" y="763352"/>
            <a:chExt cx="1918881" cy="2761378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FAC231BD-C62D-E4BB-2494-C4873FE52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4610" y="763352"/>
              <a:ext cx="1026232" cy="1368001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F0EC06E2-1261-7B96-C3BF-7D85D8E08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1225" y="2156730"/>
              <a:ext cx="1808020" cy="1368000"/>
            </a:xfrm>
            <a:prstGeom prst="rect">
              <a:avLst/>
            </a:prstGeom>
          </p:spPr>
        </p:pic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E06A0606-A816-F4D3-CFED-4F537C667A69}"/>
                </a:ext>
              </a:extLst>
            </p:cNvPr>
            <p:cNvSpPr txBox="1"/>
            <p:nvPr/>
          </p:nvSpPr>
          <p:spPr>
            <a:xfrm>
              <a:off x="5469962" y="1896246"/>
              <a:ext cx="1460144" cy="3919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9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攜手土耳其，國內首次鑽探逾</a:t>
              </a:r>
              <a:r>
                <a:rPr lang="en-US" altLang="zh-TW" sz="9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2000M</a:t>
              </a:r>
              <a:r>
                <a:rPr lang="zh-TW" altLang="en-US" sz="9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岩心取樣</a:t>
              </a:r>
            </a:p>
          </p:txBody>
        </p:sp>
      </p:grpSp>
      <p:sp>
        <p:nvSpPr>
          <p:cNvPr id="20" name="矩形: 圓角 6">
            <a:extLst>
              <a:ext uri="{FF2B5EF4-FFF2-40B4-BE49-F238E27FC236}">
                <a16:creationId xmlns:a16="http://schemas.microsoft.com/office/drawing/2014/main" id="{9B6C2684-BDE6-D2EB-A169-6E24B6C503D4}"/>
              </a:ext>
            </a:extLst>
          </p:cNvPr>
          <p:cNvSpPr/>
          <p:nvPr/>
        </p:nvSpPr>
        <p:spPr>
          <a:xfrm>
            <a:off x="9423328" y="3640671"/>
            <a:ext cx="1635468" cy="23418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167B5DA-5BB3-6CB8-E862-9340D7D3CD07}"/>
              </a:ext>
            </a:extLst>
          </p:cNvPr>
          <p:cNvSpPr txBox="1"/>
          <p:nvPr/>
        </p:nvSpPr>
        <p:spPr>
          <a:xfrm>
            <a:off x="9429269" y="3601575"/>
            <a:ext cx="1779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1400" b="1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資訊</a:t>
            </a:r>
            <a:r>
              <a:rPr lang="zh-TW" altLang="en-US" sz="1400" b="1" kern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公開 降險引資</a:t>
            </a:r>
            <a:endParaRPr lang="zh-TW" altLang="en-US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76FDEFAC-7658-0619-D673-5FCDFC5AD745}"/>
              </a:ext>
            </a:extLst>
          </p:cNvPr>
          <p:cNvGrpSpPr>
            <a:grpSpLocks noChangeAspect="1"/>
          </p:cNvGrpSpPr>
          <p:nvPr/>
        </p:nvGrpSpPr>
        <p:grpSpPr>
          <a:xfrm>
            <a:off x="8737995" y="3918235"/>
            <a:ext cx="2020703" cy="2395255"/>
            <a:chOff x="303211" y="1035761"/>
            <a:chExt cx="4487223" cy="5671363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07065889-0983-9D12-ABD7-4BB99831D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3211" y="1377947"/>
              <a:ext cx="4487223" cy="5329177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A58BBA24-15BF-ED11-87B8-A3CF1BF66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3211" y="1035761"/>
              <a:ext cx="4487223" cy="345881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F880114D-F972-7712-9E03-481EFCD3AF1E}"/>
                </a:ext>
              </a:extLst>
            </p:cNvPr>
            <p:cNvSpPr/>
            <p:nvPr/>
          </p:nvSpPr>
          <p:spPr bwMode="auto">
            <a:xfrm>
              <a:off x="303211" y="1035761"/>
              <a:ext cx="4487223" cy="5671363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ea typeface="新細明體" pitchFamily="18" charset="-120"/>
              </a:endParaRPr>
            </a:p>
          </p:txBody>
        </p:sp>
      </p:grpSp>
      <p:pic>
        <p:nvPicPr>
          <p:cNvPr id="26" name="圖片 25">
            <a:extLst>
              <a:ext uri="{FF2B5EF4-FFF2-40B4-BE49-F238E27FC236}">
                <a16:creationId xmlns:a16="http://schemas.microsoft.com/office/drawing/2014/main" id="{2F506F5D-0F23-0713-5172-7457F31972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7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55820" y="4782373"/>
            <a:ext cx="1195895" cy="1511939"/>
          </a:xfrm>
          <a:custGeom>
            <a:avLst/>
            <a:gdLst>
              <a:gd name="connsiteX0" fmla="*/ 0 w 4435445"/>
              <a:gd name="connsiteY0" fmla="*/ 0 h 5614289"/>
              <a:gd name="connsiteX1" fmla="*/ 4435445 w 4435445"/>
              <a:gd name="connsiteY1" fmla="*/ 0 h 5614289"/>
              <a:gd name="connsiteX2" fmla="*/ 4435445 w 4435445"/>
              <a:gd name="connsiteY2" fmla="*/ 5614289 h 5614289"/>
              <a:gd name="connsiteX3" fmla="*/ 0 w 4435445"/>
              <a:gd name="connsiteY3" fmla="*/ 5614289 h 5614289"/>
              <a:gd name="connsiteX4" fmla="*/ 0 w 4435445"/>
              <a:gd name="connsiteY4" fmla="*/ 0 h 561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445" h="5614289">
                <a:moveTo>
                  <a:pt x="0" y="0"/>
                </a:moveTo>
                <a:lnTo>
                  <a:pt x="4435445" y="0"/>
                </a:lnTo>
                <a:lnTo>
                  <a:pt x="4435445" y="5614289"/>
                </a:lnTo>
                <a:lnTo>
                  <a:pt x="0" y="56142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BCFCCF04-4BD7-FD8B-20C6-03C2161A6AA6}"/>
              </a:ext>
            </a:extLst>
          </p:cNvPr>
          <p:cNvSpPr txBox="1"/>
          <p:nvPr/>
        </p:nvSpPr>
        <p:spPr>
          <a:xfrm>
            <a:off x="10652900" y="4466762"/>
            <a:ext cx="146044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sz="800" b="1" i="0" dirty="0">
                <a:solidFill>
                  <a:srgbClr val="D5901C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地熱探勘資訊平臺資料提供及使用作業要點</a:t>
            </a:r>
            <a:endParaRPr lang="zh-TW" altLang="en-US" sz="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B1D6CB6-20B6-8BE1-D108-6D027357EE81}"/>
              </a:ext>
            </a:extLst>
          </p:cNvPr>
          <p:cNvSpPr txBox="1"/>
          <p:nvPr/>
        </p:nvSpPr>
        <p:spPr>
          <a:xfrm>
            <a:off x="10739661" y="3998876"/>
            <a:ext cx="1452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千餘孔鑽井溫度資料</a:t>
            </a:r>
            <a:endParaRPr lang="en-US" altLang="zh-TW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彙整地熱地質模型</a:t>
            </a:r>
          </a:p>
        </p:txBody>
      </p:sp>
    </p:spTree>
    <p:extLst>
      <p:ext uri="{BB962C8B-B14F-4D97-AF65-F5344CB8AC3E}">
        <p14:creationId xmlns:p14="http://schemas.microsoft.com/office/powerpoint/2010/main" val="2415895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AD77BF5-45C7-1E38-E5ED-99C642ED5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BC26-8036-4049-9E57-A8D67474CA55}" type="slidenum">
              <a:rPr lang="zh-TW" altLang="en-US" smtClean="0"/>
              <a:pPr/>
              <a:t>9</a:t>
            </a:fld>
            <a:endParaRPr lang="zh-TW" altLang="en-US" b="1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EBE9DE3E-80B0-BB47-C1EC-4FCAE2D9FF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889291" cy="941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/>
              <a:t>(3)</a:t>
            </a:r>
            <a:r>
              <a:rPr lang="zh-TW" altLang="en-US" sz="3600" b="1" dirty="0"/>
              <a:t>圖幅測製</a:t>
            </a:r>
          </a:p>
        </p:txBody>
      </p:sp>
      <p:pic>
        <p:nvPicPr>
          <p:cNvPr id="5" name="圖片 4" descr="一張含有 戶外, 大自然, 水, 登山 的圖片&#10;&#10;AI 產生的內容可能不正確。">
            <a:extLst>
              <a:ext uri="{FF2B5EF4-FFF2-40B4-BE49-F238E27FC236}">
                <a16:creationId xmlns:a16="http://schemas.microsoft.com/office/drawing/2014/main" id="{66BA2F94-6F5B-D6C2-EFC3-F35AF7D3A8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96434"/>
            <a:ext cx="5080103" cy="5126566"/>
          </a:xfrm>
          <a:prstGeom prst="rect">
            <a:avLst/>
          </a:prstGeom>
        </p:spPr>
      </p:pic>
      <p:pic>
        <p:nvPicPr>
          <p:cNvPr id="9" name="圖片 8" descr="一張含有 文字, 圖表, 寫生 的圖片&#10;&#10;AI 產生的內容可能不正確。">
            <a:extLst>
              <a:ext uri="{FF2B5EF4-FFF2-40B4-BE49-F238E27FC236}">
                <a16:creationId xmlns:a16="http://schemas.microsoft.com/office/drawing/2014/main" id="{8DA0F01F-D2CB-CAEE-0678-9BC8938D5A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85163" y="896434"/>
            <a:ext cx="806494" cy="524684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8F12B28-6D3D-A590-8837-D294C8917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8869" y="0"/>
            <a:ext cx="3903131" cy="370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985532D2-FD4F-74FD-316B-DECF82B79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4458" y="3705563"/>
            <a:ext cx="3268808" cy="216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14" descr="一張含有 圖畫, 文字, 圖表, 寫生 的圖片&#10;&#10;AI 產生的內容可能不正確。">
            <a:extLst>
              <a:ext uri="{FF2B5EF4-FFF2-40B4-BE49-F238E27FC236}">
                <a16:creationId xmlns:a16="http://schemas.microsoft.com/office/drawing/2014/main" id="{8D41D1B9-9045-49C5-6F58-B3DA9262DD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216" y="4131616"/>
            <a:ext cx="2400093" cy="1446875"/>
          </a:xfrm>
          <a:prstGeom prst="rect">
            <a:avLst/>
          </a:prstGeom>
        </p:spPr>
      </p:pic>
      <p:pic>
        <p:nvPicPr>
          <p:cNvPr id="17" name="圖片 16" descr="一張含有 寫生, 圖表, 行, 樣式 的圖片&#10;&#10;AI 產生的內容可能不正確。">
            <a:extLst>
              <a:ext uri="{FF2B5EF4-FFF2-40B4-BE49-F238E27FC236}">
                <a16:creationId xmlns:a16="http://schemas.microsoft.com/office/drawing/2014/main" id="{8113AAE3-D53F-F2A3-E79C-751DF617C4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739" y="1631829"/>
            <a:ext cx="2142780" cy="2073734"/>
          </a:xfrm>
          <a:prstGeom prst="rect">
            <a:avLst/>
          </a:prstGeom>
        </p:spPr>
      </p:pic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08E6DB7F-BFF2-3387-491E-2676CE87EA20}"/>
              </a:ext>
            </a:extLst>
          </p:cNvPr>
          <p:cNvSpPr/>
          <p:nvPr/>
        </p:nvSpPr>
        <p:spPr>
          <a:xfrm>
            <a:off x="5581033" y="3437604"/>
            <a:ext cx="221165" cy="2386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BFA4E9B9-35C3-B167-C103-FA314D2082C0}"/>
              </a:ext>
            </a:extLst>
          </p:cNvPr>
          <p:cNvSpPr/>
          <p:nvPr/>
        </p:nvSpPr>
        <p:spPr>
          <a:xfrm>
            <a:off x="7959683" y="3400520"/>
            <a:ext cx="221165" cy="2386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F2ABECB-869F-459D-462E-0EB18F36F095}"/>
              </a:ext>
            </a:extLst>
          </p:cNvPr>
          <p:cNvSpPr txBox="1"/>
          <p:nvPr/>
        </p:nvSpPr>
        <p:spPr>
          <a:xfrm>
            <a:off x="0" y="6066365"/>
            <a:ext cx="516466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altLang="zh-TW" sz="700" dirty="0"/>
              <a:t>(</a:t>
            </a:r>
            <a:r>
              <a:rPr lang="zh-TW" altLang="en-US" sz="700" dirty="0"/>
              <a:t>周稟珊提供</a:t>
            </a:r>
            <a:r>
              <a:rPr lang="en-US" altLang="zh-TW" sz="700" dirty="0"/>
              <a:t>)</a:t>
            </a:r>
            <a:endParaRPr lang="zh-TW" altLang="en-US" sz="700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42AB4B4-6AA0-E1E2-07CB-A323BFCBAE70}"/>
              </a:ext>
            </a:extLst>
          </p:cNvPr>
          <p:cNvSpPr txBox="1"/>
          <p:nvPr/>
        </p:nvSpPr>
        <p:spPr>
          <a:xfrm>
            <a:off x="1594818" y="602300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latin typeface="+mn-lt"/>
              </a:rPr>
              <a:t>露頭</a:t>
            </a:r>
            <a:r>
              <a:rPr lang="zh-TW" altLang="en-US" sz="1600" b="1" dirty="0">
                <a:highlight>
                  <a:srgbClr val="FFFF00"/>
                </a:highlight>
                <a:latin typeface="+mn-lt"/>
              </a:rPr>
              <a:t>點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589D086-5FFE-FC56-6383-D9C1E4E7BBC9}"/>
              </a:ext>
            </a:extLst>
          </p:cNvPr>
          <p:cNvSpPr txBox="1"/>
          <p:nvPr/>
        </p:nvSpPr>
        <p:spPr>
          <a:xfrm>
            <a:off x="6558565" y="6004544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latin typeface="+mn-lt"/>
              </a:rPr>
              <a:t>剖面</a:t>
            </a:r>
            <a:r>
              <a:rPr lang="zh-TW" altLang="en-US" sz="1600" b="1" dirty="0">
                <a:highlight>
                  <a:srgbClr val="FFFF00"/>
                </a:highlight>
                <a:latin typeface="+mn-lt"/>
              </a:rPr>
              <a:t>線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2E3EC14-1A3F-8EE4-2732-96CDE05978FD}"/>
              </a:ext>
            </a:extLst>
          </p:cNvPr>
          <p:cNvSpPr txBox="1"/>
          <p:nvPr/>
        </p:nvSpPr>
        <p:spPr>
          <a:xfrm>
            <a:off x="9448800" y="5983620"/>
            <a:ext cx="1970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/>
              <a:t>地質</a:t>
            </a:r>
            <a:r>
              <a:rPr lang="zh-TW" altLang="en-US" sz="1600" b="1" dirty="0">
                <a:highlight>
                  <a:srgbClr val="FFFF00"/>
                </a:highlight>
              </a:rPr>
              <a:t>圖</a:t>
            </a:r>
            <a:r>
              <a:rPr lang="en-US" altLang="zh-TW" sz="1600" b="1" dirty="0"/>
              <a:t>(</a:t>
            </a:r>
            <a:r>
              <a:rPr lang="zh-TW" altLang="en-US" sz="1600" b="1" dirty="0"/>
              <a:t>平面、</a:t>
            </a:r>
            <a:r>
              <a:rPr lang="zh-TW" altLang="en-US" sz="1600" b="1" dirty="0">
                <a:latin typeface="+mn-lt"/>
              </a:rPr>
              <a:t>剖面</a:t>
            </a:r>
            <a:r>
              <a:rPr lang="en-US" altLang="zh-TW" sz="1600" b="1" dirty="0">
                <a:latin typeface="+mn-lt"/>
              </a:rPr>
              <a:t>)</a:t>
            </a:r>
            <a:endParaRPr lang="zh-TW" altLang="en-US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1243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微軟正黑體">
      <a:majorFont>
        <a:latin typeface="微軟正黑體"/>
        <a:ea typeface="微軟正黑體"/>
        <a:cs typeface=""/>
      </a:majorFont>
      <a:minorFont>
        <a:latin typeface="微軟正黑體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5681</TotalTime>
  <Words>932</Words>
  <Application>Microsoft Office PowerPoint</Application>
  <PresentationFormat>寬螢幕</PresentationFormat>
  <Paragraphs>153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21" baseType="lpstr">
      <vt:lpstr>Microsoft YaHei</vt:lpstr>
      <vt:lpstr>Noto Sans TC</vt:lpstr>
      <vt:lpstr>微軟正黑體</vt:lpstr>
      <vt:lpstr>新細明體</vt:lpstr>
      <vt:lpstr>Arial</vt:lpstr>
      <vt:lpstr>Calibri</vt:lpstr>
      <vt:lpstr>Times New Roman</vt:lpstr>
      <vt:lpstr>Wingdings</vt:lpstr>
      <vt:lpstr>Office 佈景主題</vt:lpstr>
      <vt:lpstr>區域地質組 業務簡介</vt:lpstr>
      <vt:lpstr>一、任務</vt:lpstr>
      <vt:lpstr>PowerPoint 簡報</vt:lpstr>
      <vt:lpstr>二、業務主軸</vt:lpstr>
      <vt:lpstr>(1)活動斷層-1</vt:lpstr>
      <vt:lpstr>(1)活動斷層-2</vt:lpstr>
      <vt:lpstr>PowerPoint 簡報</vt:lpstr>
      <vt:lpstr>(2)地熱地質-2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李佩玲</dc:creator>
  <cp:lastModifiedBy>李光曜</cp:lastModifiedBy>
  <cp:revision>164</cp:revision>
  <cp:lastPrinted>2024-04-29T03:10:20Z</cp:lastPrinted>
  <dcterms:created xsi:type="dcterms:W3CDTF">2024-03-06T01:16:50Z</dcterms:created>
  <dcterms:modified xsi:type="dcterms:W3CDTF">2026-01-07T00:47:46Z</dcterms:modified>
</cp:coreProperties>
</file>