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5" r:id="rId2"/>
    <p:sldId id="309" r:id="rId3"/>
    <p:sldId id="277" r:id="rId4"/>
    <p:sldId id="287" r:id="rId5"/>
    <p:sldId id="288" r:id="rId6"/>
    <p:sldId id="289" r:id="rId7"/>
    <p:sldId id="290" r:id="rId8"/>
    <p:sldId id="291" r:id="rId9"/>
    <p:sldId id="310" r:id="rId10"/>
    <p:sldId id="306" r:id="rId11"/>
    <p:sldId id="307" r:id="rId12"/>
    <p:sldId id="308" r:id="rId13"/>
    <p:sldId id="286" r:id="rId14"/>
    <p:sldId id="303" r:id="rId15"/>
    <p:sldId id="304" r:id="rId16"/>
    <p:sldId id="305" r:id="rId17"/>
    <p:sldId id="278" r:id="rId18"/>
    <p:sldId id="285" r:id="rId19"/>
  </p:sldIdLst>
  <p:sldSz cx="12192000" cy="6858000"/>
  <p:notesSz cx="7104063" cy="102346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F4FDD7"/>
    <a:srgbClr val="F1FCCC"/>
    <a:srgbClr val="D0FBCD"/>
    <a:srgbClr val="FBDACD"/>
    <a:srgbClr val="CAAAA8"/>
    <a:srgbClr val="FBEAD7"/>
    <a:srgbClr val="B37975"/>
    <a:srgbClr val="D1AEAB"/>
    <a:srgbClr val="36AF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5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ochi\Desktop\0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ochi\Desktop\0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ochi\Desktop\0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ochi\Desktop\01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paochi\Desktop\0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20529801324524"/>
          <c:y val="2.3148148148148147E-3"/>
          <c:w val="0.77630610743193529"/>
          <c:h val="0.97685185185185264"/>
        </c:manualLayout>
      </c:layout>
      <c:doughnutChart>
        <c:varyColors val="1"/>
        <c:dLbls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  <c:holeSize val="64"/>
      </c:doughnut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4BACC6">
                  <a:lumMod val="75000"/>
                  <a:alpha val="46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0-DFC9-4164-B7BA-4091A718A21E}"/>
              </c:ext>
            </c:extLst>
          </c:dPt>
          <c:dPt>
            <c:idx val="1"/>
            <c:bubble3D val="0"/>
            <c:spPr>
              <a:solidFill>
                <a:srgbClr val="C0504D">
                  <a:alpha val="6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1-DFC9-4164-B7BA-4091A718A21E}"/>
              </c:ext>
            </c:extLst>
          </c:dPt>
          <c:dPt>
            <c:idx val="2"/>
            <c:bubble3D val="0"/>
            <c:spPr>
              <a:solidFill>
                <a:srgbClr val="FFC000">
                  <a:alpha val="47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2-DFC9-4164-B7BA-4091A718A21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zh-TW" altLang="en-US" sz="1400" b="1">
                        <a:latin typeface="微軟正黑體" pitchFamily="34" charset="-120"/>
                        <a:ea typeface="微軟正黑體" pitchFamily="34" charset="-120"/>
                      </a:rPr>
                      <a:t>爆炸物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FC9-4164-B7BA-4091A718A21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zh-TW" altLang="en-US"/>
                      <a:t>火藥庫</a:t>
                    </a:r>
                    <a:endParaRPr lang="zh-TW" alt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FC9-4164-B7BA-4091A718A2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微軟正黑體" pitchFamily="34" charset="-120"/>
                    <a:ea typeface="微軟正黑體" pitchFamily="34" charset="-120"/>
                  </a:defRPr>
                </a:pPr>
                <a:endParaRPr lang="zh-TW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Sheet1!$D$2:$D$4</c:f>
              <c:strCache>
                <c:ptCount val="3"/>
                <c:pt idx="0">
                  <c:v>火藥庫</c:v>
                </c:pt>
                <c:pt idx="1">
                  <c:v>爆炸物</c:v>
                </c:pt>
                <c:pt idx="2">
                  <c:v>人員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33.300000000000004</c:v>
                </c:pt>
                <c:pt idx="1">
                  <c:v>33.300000000000004</c:v>
                </c:pt>
                <c:pt idx="2">
                  <c:v>33.300000000000004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FC9-4164-B7BA-4091A718A21E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307"/>
        <c:holeSize val="41"/>
      </c:doughnutChart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080757151708074E-2"/>
          <c:y val="1.2227021054656681E-3"/>
          <c:w val="0.91852239371063926"/>
          <c:h val="0.9307693589601157"/>
        </c:manualLayout>
      </c:layout>
      <c:doughnut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rgbClr val="4BACC6">
                  <a:alpha val="47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0-F7BA-46EB-9F0F-E445AD8C67BB}"/>
              </c:ext>
            </c:extLst>
          </c:dPt>
          <c:dPt>
            <c:idx val="1"/>
            <c:bubble3D val="0"/>
            <c:spPr>
              <a:solidFill>
                <a:srgbClr val="4BACC6">
                  <a:alpha val="47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1-F7BA-46EB-9F0F-E445AD8C67BB}"/>
              </c:ext>
            </c:extLst>
          </c:dPt>
          <c:dPt>
            <c:idx val="2"/>
            <c:bubble3D val="0"/>
            <c:spPr>
              <a:solidFill>
                <a:srgbClr val="4F81BD">
                  <a:lumMod val="20000"/>
                  <a:lumOff val="8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2-F7BA-46EB-9F0F-E445AD8C67BB}"/>
              </c:ext>
            </c:extLst>
          </c:dPt>
          <c:dPt>
            <c:idx val="3"/>
            <c:bubble3D val="0"/>
            <c:spPr>
              <a:solidFill>
                <a:srgbClr val="F79646">
                  <a:alpha val="7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3-F7BA-46EB-9F0F-E445AD8C67BB}"/>
              </c:ext>
            </c:extLst>
          </c:dPt>
          <c:dPt>
            <c:idx val="4"/>
            <c:bubble3D val="0"/>
            <c:spPr>
              <a:solidFill>
                <a:srgbClr val="F79646">
                  <a:alpha val="7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4-F7BA-46EB-9F0F-E445AD8C67BB}"/>
              </c:ext>
            </c:extLst>
          </c:dPt>
          <c:dPt>
            <c:idx val="5"/>
            <c:bubble3D val="0"/>
            <c:spPr>
              <a:solidFill>
                <a:srgbClr val="F79646">
                  <a:alpha val="7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5-F7BA-46EB-9F0F-E445AD8C67BB}"/>
              </c:ext>
            </c:extLst>
          </c:dPt>
          <c:dPt>
            <c:idx val="6"/>
            <c:bubble3D val="0"/>
            <c:spPr>
              <a:solidFill>
                <a:srgbClr val="F79646">
                  <a:alpha val="7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6-F7BA-46EB-9F0F-E445AD8C67BB}"/>
              </c:ext>
            </c:extLst>
          </c:dPt>
          <c:dPt>
            <c:idx val="7"/>
            <c:bubble3D val="0"/>
            <c:spPr>
              <a:solidFill>
                <a:srgbClr val="CAAAA8"/>
              </a:solidFill>
            </c:spPr>
            <c:extLst>
              <c:ext xmlns:c16="http://schemas.microsoft.com/office/drawing/2014/chart" uri="{C3380CC4-5D6E-409C-BE32-E72D297353CC}">
                <c16:uniqueId val="{00000007-F7BA-46EB-9F0F-E445AD8C67BB}"/>
              </c:ext>
            </c:extLst>
          </c:dPt>
          <c:dPt>
            <c:idx val="8"/>
            <c:bubble3D val="0"/>
            <c:spPr>
              <a:solidFill>
                <a:srgbClr val="B37975">
                  <a:alpha val="54902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8-F7BA-46EB-9F0F-E445AD8C67BB}"/>
              </c:ext>
            </c:extLst>
          </c:dPt>
          <c:dPt>
            <c:idx val="9"/>
            <c:bubble3D val="0"/>
            <c:spPr>
              <a:solidFill>
                <a:srgbClr val="FFCE33">
                  <a:alpha val="6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9-F7BA-46EB-9F0F-E445AD8C67BB}"/>
              </c:ext>
            </c:extLst>
          </c:dPt>
          <c:dPt>
            <c:idx val="10"/>
            <c:bubble3D val="0"/>
            <c:spPr>
              <a:solidFill>
                <a:srgbClr val="36AFCE">
                  <a:alpha val="6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A-F7BA-46EB-9F0F-E445AD8C67BB}"/>
              </c:ext>
            </c:extLst>
          </c:dPt>
          <c:dPt>
            <c:idx val="11"/>
            <c:bubble3D val="0"/>
            <c:spPr>
              <a:solidFill>
                <a:srgbClr val="9BBB59">
                  <a:alpha val="6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B-F7BA-46EB-9F0F-E445AD8C67BB}"/>
              </c:ext>
            </c:extLst>
          </c:dPt>
          <c:dPt>
            <c:idx val="12"/>
            <c:bubble3D val="0"/>
            <c:spPr>
              <a:solidFill>
                <a:srgbClr val="9BBB59">
                  <a:alpha val="6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C-F7BA-46EB-9F0F-E445AD8C67BB}"/>
              </c:ext>
            </c:extLst>
          </c:dPt>
          <c:dPt>
            <c:idx val="13"/>
            <c:bubble3D val="0"/>
            <c:spPr>
              <a:solidFill>
                <a:srgbClr val="8064A2">
                  <a:alpha val="5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D-F7BA-46EB-9F0F-E445AD8C67BB}"/>
              </c:ext>
            </c:extLst>
          </c:dPt>
          <c:dPt>
            <c:idx val="14"/>
            <c:bubble3D val="0"/>
            <c:spPr>
              <a:solidFill>
                <a:srgbClr val="8064A2">
                  <a:alpha val="5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E-F7BA-46EB-9F0F-E445AD8C67BB}"/>
              </c:ext>
            </c:extLst>
          </c:dPt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BA-46EB-9F0F-E445AD8C67BB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7BA-46EB-9F0F-E445AD8C67BB}"/>
                </c:ext>
              </c:extLst>
            </c:dLbl>
            <c:dLbl>
              <c:idx val="8"/>
              <c:layout>
                <c:manualLayout>
                  <c:x val="-1.1603242914529958E-2"/>
                  <c:y val="2.3515905640114097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7BA-46EB-9F0F-E445AD8C67BB}"/>
                </c:ext>
              </c:extLst>
            </c:dLbl>
            <c:dLbl>
              <c:idx val="9"/>
              <c:layout>
                <c:manualLayout>
                  <c:x val="-1.7387170656251883E-2"/>
                  <c:y val="6.7739156677450426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7BA-46EB-9F0F-E445AD8C67BB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7BA-46EB-9F0F-E445AD8C67BB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7BA-46EB-9F0F-E445AD8C67BB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7BA-46EB-9F0F-E445AD8C67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微軟正黑體" pitchFamily="34" charset="-120"/>
                    <a:ea typeface="微軟正黑體" pitchFamily="34" charset="-120"/>
                  </a:defRPr>
                </a:pPr>
                <a:endParaRPr lang="zh-TW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Sheet1!$A$2:$A$16</c:f>
              <c:strCache>
                <c:ptCount val="15"/>
                <c:pt idx="0">
                  <c:v>進口</c:v>
                </c:pt>
                <c:pt idx="1">
                  <c:v>核配</c:v>
                </c:pt>
                <c:pt idx="2">
                  <c:v>運輸</c:v>
                </c:pt>
                <c:pt idx="3">
                  <c:v>設置</c:v>
                </c:pt>
                <c:pt idx="4">
                  <c:v>展延</c:v>
                </c:pt>
                <c:pt idx="5">
                  <c:v>變更</c:v>
                </c:pt>
                <c:pt idx="6">
                  <c:v>註銷</c:v>
                </c:pt>
                <c:pt idx="7">
                  <c:v>申請證件(請、換、補)</c:v>
                </c:pt>
                <c:pt idx="8">
                  <c:v>訓練班</c:v>
                </c:pt>
                <c:pt idx="9">
                  <c:v>調訓</c:v>
                </c:pt>
                <c:pt idx="10">
                  <c:v>申請證件(請、換、補)</c:v>
                </c:pt>
                <c:pt idx="11">
                  <c:v>訓練班</c:v>
                </c:pt>
                <c:pt idx="12">
                  <c:v>申報爆破人員名冊</c:v>
                </c:pt>
                <c:pt idx="13">
                  <c:v>賸餘</c:v>
                </c:pt>
                <c:pt idx="14">
                  <c:v>廢棄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7.5</c:v>
                </c:pt>
                <c:pt idx="1">
                  <c:v>7</c:v>
                </c:pt>
                <c:pt idx="2">
                  <c:v>6.3</c:v>
                </c:pt>
                <c:pt idx="3">
                  <c:v>7.3</c:v>
                </c:pt>
                <c:pt idx="4">
                  <c:v>7.3</c:v>
                </c:pt>
                <c:pt idx="5">
                  <c:v>4.5</c:v>
                </c:pt>
                <c:pt idx="6">
                  <c:v>4.5</c:v>
                </c:pt>
                <c:pt idx="7">
                  <c:v>9</c:v>
                </c:pt>
                <c:pt idx="8">
                  <c:v>9</c:v>
                </c:pt>
                <c:pt idx="9">
                  <c:v>6.6</c:v>
                </c:pt>
                <c:pt idx="10">
                  <c:v>6.6</c:v>
                </c:pt>
                <c:pt idx="11">
                  <c:v>6.6</c:v>
                </c:pt>
                <c:pt idx="12">
                  <c:v>6.6</c:v>
                </c:pt>
                <c:pt idx="13">
                  <c:v>4.4000000000000004</c:v>
                </c:pt>
                <c:pt idx="14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F7BA-46EB-9F0F-E445AD8C67BB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  <c:holeSize val="67"/>
      </c:doughnutChart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622964166684037"/>
          <c:y val="1.8094243333464263E-2"/>
          <c:w val="0.6563876132852634"/>
          <c:h val="0.93643542644411093"/>
        </c:manualLayout>
      </c:layout>
      <c:doughnutChart>
        <c:varyColors val="1"/>
        <c:ser>
          <c:idx val="0"/>
          <c:order val="0"/>
          <c:spPr>
            <a:noFill/>
          </c:spPr>
          <c:explosion val="4"/>
          <c:dPt>
            <c:idx val="2"/>
            <c:bubble3D val="0"/>
            <c:spPr>
              <a:solidFill>
                <a:srgbClr val="C0504D">
                  <a:alpha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0-34C7-4DAA-98CD-0449B07ED0CB}"/>
              </c:ext>
            </c:extLst>
          </c:dPt>
          <c:dPt>
            <c:idx val="3"/>
            <c:bubble3D val="0"/>
            <c:spPr>
              <a:solidFill>
                <a:srgbClr val="429475">
                  <a:alpha val="74902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1-34C7-4DAA-98CD-0449B07ED0CB}"/>
              </c:ext>
            </c:extLst>
          </c:dPt>
          <c:dLbls>
            <c:delete val="1"/>
          </c:dLbls>
          <c:cat>
            <c:strRef>
              <c:f>Sheet1!$A$19:$A$23</c:f>
              <c:strCache>
                <c:ptCount val="5"/>
                <c:pt idx="0">
                  <c:v>取得</c:v>
                </c:pt>
                <c:pt idx="1">
                  <c:v>運輸</c:v>
                </c:pt>
                <c:pt idx="2">
                  <c:v>爆破專業人員</c:v>
                </c:pt>
                <c:pt idx="3">
                  <c:v>爆炸物管理員</c:v>
                </c:pt>
                <c:pt idx="4">
                  <c:v>儲存</c:v>
                </c:pt>
              </c:strCache>
            </c:strRef>
          </c:cat>
          <c:val>
            <c:numRef>
              <c:f>Sheet1!$B$19:$B$23</c:f>
              <c:numCache>
                <c:formatCode>General</c:formatCode>
                <c:ptCount val="5"/>
                <c:pt idx="0">
                  <c:v>15.5</c:v>
                </c:pt>
                <c:pt idx="1">
                  <c:v>14</c:v>
                </c:pt>
                <c:pt idx="2">
                  <c:v>21</c:v>
                </c:pt>
                <c:pt idx="3">
                  <c:v>22</c:v>
                </c:pt>
                <c:pt idx="4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C7-4DAA-98CD-0449B07ED0CB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53"/>
        <c:holeSize val="87"/>
      </c:doughnutChart>
    </c:plotArea>
    <c:plotVisOnly val="1"/>
    <c:dispBlanksAs val="gap"/>
    <c:showDLblsOverMax val="0"/>
  </c:chart>
  <c:txPr>
    <a:bodyPr/>
    <a:lstStyle/>
    <a:p>
      <a:pPr>
        <a:defRPr b="1"/>
      </a:pPr>
      <a:endParaRPr lang="zh-TW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20529801324524"/>
          <c:y val="2.3148148148148147E-3"/>
          <c:w val="0.77630610743193529"/>
          <c:h val="0.9768518518518526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36AFCE"/>
              </a:solidFill>
            </c:spPr>
            <c:extLst>
              <c:ext xmlns:c16="http://schemas.microsoft.com/office/drawing/2014/chart" uri="{C3380CC4-5D6E-409C-BE32-E72D297353CC}">
                <c16:uniqueId val="{00000001-F9E6-4906-B5BF-78A098E468F2}"/>
              </c:ext>
            </c:extLst>
          </c:dPt>
          <c:dPt>
            <c:idx val="1"/>
            <c:bubble3D val="0"/>
            <c:spPr>
              <a:solidFill>
                <a:srgbClr val="4472C4"/>
              </a:solidFill>
            </c:spPr>
            <c:extLst>
              <c:ext xmlns:c16="http://schemas.microsoft.com/office/drawing/2014/chart" uri="{C3380CC4-5D6E-409C-BE32-E72D297353CC}">
                <c16:uniqueId val="{00000003-F9E6-4906-B5BF-78A098E468F2}"/>
              </c:ext>
            </c:extLst>
          </c:dPt>
          <c:dPt>
            <c:idx val="2"/>
            <c:bubble3D val="0"/>
            <c:spPr>
              <a:solidFill>
                <a:srgbClr val="E2AC00"/>
              </a:solidFill>
            </c:spPr>
            <c:extLst>
              <c:ext xmlns:c16="http://schemas.microsoft.com/office/drawing/2014/chart" uri="{C3380CC4-5D6E-409C-BE32-E72D297353CC}">
                <c16:uniqueId val="{00000005-F9E6-4906-B5BF-78A098E468F2}"/>
              </c:ext>
            </c:extLst>
          </c:dPt>
          <c:dPt>
            <c:idx val="3"/>
            <c:bubble3D val="0"/>
            <c:spPr>
              <a:solidFill>
                <a:srgbClr val="BE4946"/>
              </a:solidFill>
            </c:spPr>
            <c:extLst>
              <c:ext xmlns:c16="http://schemas.microsoft.com/office/drawing/2014/chart" uri="{C3380CC4-5D6E-409C-BE32-E72D297353CC}">
                <c16:uniqueId val="{00000007-F9E6-4906-B5BF-78A098E468F2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9-F9E6-4906-B5BF-78A098E468F2}"/>
              </c:ext>
            </c:extLst>
          </c:dPt>
          <c:dPt>
            <c:idx val="5"/>
            <c:bubble3D val="0"/>
            <c:spPr>
              <a:solidFill>
                <a:srgbClr val="8064A2"/>
              </a:solidFill>
            </c:spPr>
            <c:extLst>
              <c:ext xmlns:c16="http://schemas.microsoft.com/office/drawing/2014/chart" uri="{C3380CC4-5D6E-409C-BE32-E72D297353CC}">
                <c16:uniqueId val="{0000000B-F9E6-4906-B5BF-78A098E468F2}"/>
              </c:ext>
            </c:extLst>
          </c:dPt>
          <c:dLbls>
            <c:delete val="1"/>
          </c:dLbls>
          <c:cat>
            <c:strRef>
              <c:f>Sheet1!$C$3:$C$8</c:f>
              <c:strCache>
                <c:ptCount val="6"/>
                <c:pt idx="0">
                  <c:v>取得</c:v>
                </c:pt>
                <c:pt idx="1">
                  <c:v>運輸</c:v>
                </c:pt>
                <c:pt idx="2">
                  <c:v>儲存</c:v>
                </c:pt>
                <c:pt idx="3">
                  <c:v>管理</c:v>
                </c:pt>
                <c:pt idx="4">
                  <c:v>使用</c:v>
                </c:pt>
                <c:pt idx="5">
                  <c:v>處理</c:v>
                </c:pt>
              </c:strCache>
            </c:strRef>
          </c:cat>
          <c:val>
            <c:numRef>
              <c:f>Sheet1!$D$3:$D$8</c:f>
              <c:numCache>
                <c:formatCode>General</c:formatCode>
                <c:ptCount val="6"/>
                <c:pt idx="0">
                  <c:v>14</c:v>
                </c:pt>
                <c:pt idx="1">
                  <c:v>6</c:v>
                </c:pt>
                <c:pt idx="2">
                  <c:v>20</c:v>
                </c:pt>
                <c:pt idx="3">
                  <c:v>23</c:v>
                </c:pt>
                <c:pt idx="4">
                  <c:v>22</c:v>
                </c:pt>
                <c:pt idx="5">
                  <c:v>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9E6-4906-B5BF-78A098E468F2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  <c:holeSize val="64"/>
      </c:doughnutChart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73198368347447"/>
          <c:y val="1.4252934597467629E-2"/>
          <c:w val="0.80542665036883065"/>
          <c:h val="0.98574706540253232"/>
        </c:manualLayout>
      </c:layout>
      <c:doughnut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rgbClr val="4BACC6">
                  <a:lumMod val="40000"/>
                  <a:lumOff val="60000"/>
                  <a:alpha val="72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0-D5B9-4913-BD93-9CF12F2F5C01}"/>
              </c:ext>
            </c:extLst>
          </c:dPt>
          <c:dPt>
            <c:idx val="1"/>
            <c:bubble3D val="0"/>
            <c:explosion val="7"/>
            <c:spPr>
              <a:solidFill>
                <a:srgbClr val="4BACC6">
                  <a:lumMod val="40000"/>
                  <a:lumOff val="60000"/>
                  <a:alpha val="72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1-D5B9-4913-BD93-9CF12F2F5C01}"/>
              </c:ext>
            </c:extLst>
          </c:dPt>
          <c:dPt>
            <c:idx val="2"/>
            <c:bubble3D val="0"/>
            <c:explosion val="7"/>
            <c:spPr>
              <a:solidFill>
                <a:srgbClr val="4BACC6">
                  <a:lumMod val="40000"/>
                  <a:lumOff val="60000"/>
                  <a:alpha val="72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2-D5B9-4913-BD93-9CF12F2F5C01}"/>
              </c:ext>
            </c:extLst>
          </c:dPt>
          <c:dPt>
            <c:idx val="3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D5B9-4913-BD93-9CF12F2F5C01}"/>
              </c:ext>
            </c:extLst>
          </c:dPt>
          <c:dPt>
            <c:idx val="4"/>
            <c:bubble3D val="0"/>
            <c:explosion val="9"/>
            <c:spPr>
              <a:solidFill>
                <a:srgbClr val="FBEAD7"/>
              </a:solidFill>
            </c:spPr>
            <c:extLst>
              <c:ext xmlns:c16="http://schemas.microsoft.com/office/drawing/2014/chart" uri="{C3380CC4-5D6E-409C-BE32-E72D297353CC}">
                <c16:uniqueId val="{00000004-D5B9-4913-BD93-9CF12F2F5C01}"/>
              </c:ext>
            </c:extLst>
          </c:dPt>
          <c:dPt>
            <c:idx val="5"/>
            <c:bubble3D val="0"/>
            <c:explosion val="22"/>
            <c:spPr>
              <a:solidFill>
                <a:srgbClr val="FBDACD"/>
              </a:solidFill>
            </c:spPr>
            <c:extLst>
              <c:ext xmlns:c16="http://schemas.microsoft.com/office/drawing/2014/chart" uri="{C3380CC4-5D6E-409C-BE32-E72D297353CC}">
                <c16:uniqueId val="{00000005-D5B9-4913-BD93-9CF12F2F5C01}"/>
              </c:ext>
            </c:extLst>
          </c:dPt>
          <c:dPt>
            <c:idx val="6"/>
            <c:bubble3D val="0"/>
            <c:spPr>
              <a:solidFill>
                <a:srgbClr val="F4FDD7"/>
              </a:solidFill>
            </c:spPr>
            <c:extLst>
              <c:ext xmlns:c16="http://schemas.microsoft.com/office/drawing/2014/chart" uri="{C3380CC4-5D6E-409C-BE32-E72D297353CC}">
                <c16:uniqueId val="{00000006-D5B9-4913-BD93-9CF12F2F5C01}"/>
              </c:ext>
            </c:extLst>
          </c:dPt>
          <c:dPt>
            <c:idx val="7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7-D5B9-4913-BD93-9CF12F2F5C01}"/>
              </c:ext>
            </c:extLst>
          </c:dPt>
          <c:dPt>
            <c:idx val="8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8-D5B9-4913-BD93-9CF12F2F5C01}"/>
              </c:ext>
            </c:extLst>
          </c:dPt>
          <c:dPt>
            <c:idx val="9"/>
            <c:bubble3D val="0"/>
            <c:explosion val="7"/>
            <c:spPr>
              <a:solidFill>
                <a:srgbClr val="9BBB59">
                  <a:lumMod val="20000"/>
                  <a:lumOff val="8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9-D5B9-4913-BD93-9CF12F2F5C01}"/>
              </c:ext>
            </c:extLst>
          </c:dPt>
          <c:dPt>
            <c:idx val="10"/>
            <c:bubble3D val="0"/>
            <c:explosion val="7"/>
            <c:spPr>
              <a:solidFill>
                <a:srgbClr val="9BBB59">
                  <a:lumMod val="20000"/>
                  <a:lumOff val="8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A-D5B9-4913-BD93-9CF12F2F5C01}"/>
              </c:ext>
            </c:extLst>
          </c:dPt>
          <c:dPt>
            <c:idx val="11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0B-D5B9-4913-BD93-9CF12F2F5C01}"/>
              </c:ext>
            </c:extLst>
          </c:dPt>
          <c:dLbls>
            <c:dLbl>
              <c:idx val="0"/>
              <c:layout>
                <c:manualLayout>
                  <c:x val="-9.1387669227296388E-3"/>
                  <c:y val="1.0898301512581273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5B9-4913-BD93-9CF12F2F5C0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5B9-4913-BD93-9CF12F2F5C0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5B9-4913-BD93-9CF12F2F5C0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5B9-4913-BD93-9CF12F2F5C0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5B9-4913-BD93-9CF12F2F5C01}"/>
                </c:ext>
              </c:extLst>
            </c:dLbl>
            <c:dLbl>
              <c:idx val="5"/>
              <c:spPr/>
              <c:txPr>
                <a:bodyPr/>
                <a:lstStyle/>
                <a:p>
                  <a:pPr>
                    <a:defRPr sz="1400">
                      <a:solidFill>
                        <a:srgbClr val="C00000"/>
                      </a:solidFill>
                      <a:latin typeface="微軟正黑體" pitchFamily="34" charset="-120"/>
                      <a:ea typeface="微軟正黑體" pitchFamily="34" charset="-120"/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D5B9-4913-BD93-9CF12F2F5C01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5B9-4913-BD93-9CF12F2F5C01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5B9-4913-BD93-9CF12F2F5C01}"/>
                </c:ext>
              </c:extLst>
            </c:dLbl>
            <c:dLbl>
              <c:idx val="9"/>
              <c:spPr/>
              <c:txPr>
                <a:bodyPr/>
                <a:lstStyle/>
                <a:p>
                  <a:pPr>
                    <a:defRPr sz="1400">
                      <a:solidFill>
                        <a:srgbClr val="C00000"/>
                      </a:solidFill>
                      <a:latin typeface="微軟正黑體" pitchFamily="34" charset="-120"/>
                      <a:ea typeface="微軟正黑體" pitchFamily="34" charset="-120"/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D5B9-4913-BD93-9CF12F2F5C01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5B9-4913-BD93-9CF12F2F5C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微軟正黑體" pitchFamily="34" charset="-120"/>
                    <a:ea typeface="微軟正黑體" pitchFamily="34" charset="-120"/>
                  </a:defRPr>
                </a:pPr>
                <a:endParaRPr lang="zh-TW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Sheet1!$A$28:$A$39</c:f>
              <c:strCache>
                <c:ptCount val="11"/>
                <c:pt idx="0">
                  <c:v>關務署</c:v>
                </c:pt>
                <c:pt idx="1">
                  <c:v>工程委辦單位</c:v>
                </c:pt>
                <c:pt idx="2">
                  <c:v>礦政、保安、輔導</c:v>
                </c:pt>
                <c:pt idx="3">
                  <c:v>公路局監理單位、警察機關</c:v>
                </c:pt>
                <c:pt idx="4">
                  <c:v>縣(市)政府、警消單位、土地管理機關、工程委辦(及監造)單位 </c:v>
                </c:pt>
                <c:pt idx="5">
                  <c:v>礦政、保安</c:v>
                </c:pt>
                <c:pt idx="6">
                  <c:v>刑事警察局、戶政事務所、教學醫院</c:v>
                </c:pt>
                <c:pt idx="8">
                  <c:v>刑事警察局、戶政事務所、教學醫院</c:v>
                </c:pt>
                <c:pt idx="9">
                  <c:v>保安</c:v>
                </c:pt>
                <c:pt idx="10">
                  <c:v>工程委辦單位、警察機關</c:v>
                </c:pt>
              </c:strCache>
            </c:strRef>
          </c:cat>
          <c:val>
            <c:numRef>
              <c:f>Sheet1!$B$28:$B$39</c:f>
              <c:numCache>
                <c:formatCode>General</c:formatCode>
                <c:ptCount val="12"/>
                <c:pt idx="0">
                  <c:v>6.2</c:v>
                </c:pt>
                <c:pt idx="1">
                  <c:v>2.8</c:v>
                </c:pt>
                <c:pt idx="2">
                  <c:v>2.8</c:v>
                </c:pt>
                <c:pt idx="3">
                  <c:v>5</c:v>
                </c:pt>
                <c:pt idx="4">
                  <c:v>15</c:v>
                </c:pt>
                <c:pt idx="5">
                  <c:v>5</c:v>
                </c:pt>
                <c:pt idx="6">
                  <c:v>15</c:v>
                </c:pt>
                <c:pt idx="7">
                  <c:v>5</c:v>
                </c:pt>
                <c:pt idx="8">
                  <c:v>11</c:v>
                </c:pt>
                <c:pt idx="9">
                  <c:v>2</c:v>
                </c:pt>
                <c:pt idx="10">
                  <c:v>4</c:v>
                </c:pt>
                <c:pt idx="1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5B9-4913-BD93-9CF12F2F5C01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  <c:holeSize val="69"/>
      </c:doughnut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948E3A-7830-4B7B-9A3C-F1DDF66A01D1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zh-TW" altLang="en-US"/>
        </a:p>
      </dgm:t>
    </dgm:pt>
    <dgm:pt modelId="{C0FF37EB-1E08-4891-9E04-C4E8AC6B804F}">
      <dgm:prSet custT="1"/>
      <dgm:spPr/>
      <dgm:t>
        <a:bodyPr/>
        <a:lstStyle/>
        <a:p>
          <a:pPr rtl="0">
            <a:lnSpc>
              <a:spcPts val="2000"/>
            </a:lnSpc>
            <a:spcAft>
              <a:spcPts val="300"/>
            </a:spcAft>
          </a:pPr>
          <a:r>
            <a:rPr lang="zh-TW" altLang="en-US" sz="1800" b="1" u="sng" dirty="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砂石開發供應政策環境影響評估</a:t>
          </a:r>
          <a:endParaRPr lang="zh-TW" altLang="en-US" sz="1800" b="1" u="sng" dirty="0">
            <a:solidFill>
              <a:schemeClr val="accent4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A3ED4FAD-AA6B-4460-81C5-6CED64107A2D}" type="parTrans" cxnId="{16B0E03D-13A8-4366-A306-DC1EBC243CD8}">
      <dgm:prSet/>
      <dgm:spPr/>
      <dgm:t>
        <a:bodyPr/>
        <a:lstStyle/>
        <a:p>
          <a:endParaRPr lang="zh-TW" altLang="en-US" sz="360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C16B5F9B-6AAB-49D7-B58C-D5C11B94F698}" type="sibTrans" cxnId="{16B0E03D-13A8-4366-A306-DC1EBC243CD8}">
      <dgm:prSet/>
      <dgm:spPr/>
      <dgm:t>
        <a:bodyPr/>
        <a:lstStyle/>
        <a:p>
          <a:endParaRPr lang="zh-TW" altLang="en-US" sz="360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D7062D13-49A2-4690-9BD6-32FB1DB43A69}">
      <dgm:prSet custT="1"/>
      <dgm:spPr/>
      <dgm:t>
        <a:bodyPr/>
        <a:lstStyle/>
        <a:p>
          <a:pPr rtl="0">
            <a:lnSpc>
              <a:spcPts val="2000"/>
            </a:lnSpc>
            <a:spcAft>
              <a:spcPts val="300"/>
            </a:spcAft>
          </a:pPr>
          <a:r>
            <a:rPr lang="zh-TW" altLang="en-US" sz="1400" b="1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砂石以自主供應為原則，優先善用國內既有砂石資源，並</a:t>
          </a:r>
          <a:r>
            <a:rPr lang="zh-TW" altLang="en-US" sz="14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規劃陸上砂石資源</a:t>
          </a:r>
          <a:r>
            <a:rPr lang="zh-TW" altLang="en-US" sz="1400" b="1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作為供應</a:t>
          </a:r>
          <a:r>
            <a:rPr lang="zh-TW" altLang="en-US" sz="14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短缺</a:t>
          </a:r>
          <a:r>
            <a:rPr lang="zh-TW" altLang="en-US" sz="1400" b="1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時之</a:t>
          </a:r>
          <a:r>
            <a:rPr lang="zh-TW" altLang="en-US" sz="14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因應</a:t>
          </a:r>
          <a:r>
            <a:rPr lang="zh-TW" altLang="en-US" sz="1400" b="1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。</a:t>
          </a:r>
          <a:endParaRPr lang="zh-TW" altLang="en-US" sz="1400" b="1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CD90E323-8262-451F-BD07-71DA453D5089}" type="parTrans" cxnId="{62BFA91B-C38A-4599-8BB1-93A7FEC6D4DA}">
      <dgm:prSet/>
      <dgm:spPr/>
      <dgm:t>
        <a:bodyPr/>
        <a:lstStyle/>
        <a:p>
          <a:endParaRPr lang="zh-TW" altLang="en-US" sz="360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8DA31CCE-AC8A-4E9B-B51F-09845D2EC7B2}" type="sibTrans" cxnId="{62BFA91B-C38A-4599-8BB1-93A7FEC6D4DA}">
      <dgm:prSet/>
      <dgm:spPr/>
      <dgm:t>
        <a:bodyPr/>
        <a:lstStyle/>
        <a:p>
          <a:endParaRPr lang="zh-TW" altLang="en-US" sz="360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5A5F4992-B6AC-4392-8256-29B59BD2E444}">
      <dgm:prSet custT="1"/>
      <dgm:spPr/>
      <dgm:t>
        <a:bodyPr/>
        <a:lstStyle/>
        <a:p>
          <a:pPr rtl="0">
            <a:lnSpc>
              <a:spcPts val="2000"/>
            </a:lnSpc>
            <a:spcBef>
              <a:spcPts val="1200"/>
            </a:spcBef>
            <a:spcAft>
              <a:spcPts val="300"/>
            </a:spcAft>
          </a:pPr>
          <a:r>
            <a:rPr lang="zh-TW" altLang="en-US" sz="1800" b="1" u="sng" dirty="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砂石穩定供應推動方案</a:t>
          </a:r>
          <a:endParaRPr lang="zh-TW" altLang="en-US" sz="1800" b="1" u="sng" dirty="0">
            <a:solidFill>
              <a:schemeClr val="accent4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187D94EA-AB53-45F5-8DE8-9AC200D277F7}" type="parTrans" cxnId="{8DB7F41C-81A3-4E9D-B488-BCC96EED7C15}">
      <dgm:prSet/>
      <dgm:spPr/>
      <dgm:t>
        <a:bodyPr/>
        <a:lstStyle/>
        <a:p>
          <a:endParaRPr lang="zh-TW" altLang="en-US" sz="360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1FDDC760-3F5F-451C-B252-FEE1FCE4224F}" type="sibTrans" cxnId="{8DB7F41C-81A3-4E9D-B488-BCC96EED7C15}">
      <dgm:prSet/>
      <dgm:spPr/>
      <dgm:t>
        <a:bodyPr/>
        <a:lstStyle/>
        <a:p>
          <a:endParaRPr lang="zh-TW" altLang="en-US" sz="360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26451A01-557B-4A23-9053-A86BF8B6B9A8}">
      <dgm:prSet custT="1"/>
      <dgm:spPr/>
      <dgm:t>
        <a:bodyPr/>
        <a:lstStyle/>
        <a:p>
          <a:pPr rtl="0">
            <a:lnSpc>
              <a:spcPts val="2000"/>
            </a:lnSpc>
            <a:spcAft>
              <a:spcPts val="300"/>
            </a:spcAft>
          </a:pPr>
          <a:r>
            <a:rPr lang="zh-TW" sz="1800" b="1" u="sng" dirty="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國家發展計畫</a:t>
          </a:r>
          <a:r>
            <a:rPr lang="en-US" sz="1800" b="1" u="sng" dirty="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(110</a:t>
          </a:r>
          <a:r>
            <a:rPr lang="zh-TW" sz="1800" b="1" u="sng" dirty="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年至</a:t>
          </a:r>
          <a:r>
            <a:rPr lang="en-US" sz="1800" b="1" u="sng" dirty="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113</a:t>
          </a:r>
          <a:r>
            <a:rPr lang="zh-TW" sz="1800" b="1" u="sng" dirty="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年</a:t>
          </a:r>
          <a:r>
            <a:rPr lang="en-US" sz="1800" b="1" u="sng" dirty="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)</a:t>
          </a:r>
          <a:endParaRPr lang="zh-TW" sz="1800" b="1" u="sng" dirty="0">
            <a:solidFill>
              <a:schemeClr val="accent4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131FC30C-8766-42A6-B8FE-7B6791013BA7}" type="parTrans" cxnId="{8BCD546B-754A-4D2A-BE3B-84DCD3D453A1}">
      <dgm:prSet/>
      <dgm:spPr/>
      <dgm:t>
        <a:bodyPr/>
        <a:lstStyle/>
        <a:p>
          <a:endParaRPr lang="zh-TW" altLang="en-US" sz="360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9FF6420A-7F98-415F-80EB-281227F0A47A}" type="sibTrans" cxnId="{8BCD546B-754A-4D2A-BE3B-84DCD3D453A1}">
      <dgm:prSet/>
      <dgm:spPr/>
      <dgm:t>
        <a:bodyPr/>
        <a:lstStyle/>
        <a:p>
          <a:endParaRPr lang="zh-TW" altLang="en-US" sz="360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C2FE23D6-5FD6-4828-9845-48F0FF36653E}">
      <dgm:prSet custT="1"/>
      <dgm:spPr/>
      <dgm:t>
        <a:bodyPr/>
        <a:lstStyle/>
        <a:p>
          <a:pPr rtl="0">
            <a:lnSpc>
              <a:spcPts val="2000"/>
            </a:lnSpc>
            <a:spcAft>
              <a:spcPts val="300"/>
            </a:spcAft>
          </a:pPr>
          <a:r>
            <a:rPr lang="zh-TW" sz="1400" b="1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「</a:t>
          </a:r>
          <a:r>
            <a:rPr lang="zh-TW" altLang="en-US" sz="1400" b="1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不倚賴進口砂石</a:t>
          </a:r>
          <a:r>
            <a:rPr lang="zh-TW" sz="1400" b="1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」</a:t>
          </a:r>
          <a:r>
            <a:rPr lang="zh-TW" altLang="en-US" sz="1400" b="1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、</a:t>
          </a:r>
          <a:r>
            <a:rPr lang="zh-TW" sz="1400" b="1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「</a:t>
          </a:r>
          <a:r>
            <a:rPr lang="zh-TW" sz="14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推動陸上土石採取專區</a:t>
          </a:r>
          <a:r>
            <a:rPr lang="zh-TW" sz="1400" b="1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」</a:t>
          </a:r>
          <a:r>
            <a:rPr lang="en-US" sz="1400" b="1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 </a:t>
          </a:r>
          <a:endParaRPr lang="zh-TW" sz="1400" b="1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B6E5C69A-6377-4480-A938-10595A7C9912}" type="parTrans" cxnId="{40C58B2B-CDF0-4CF7-866C-7C67026A84DA}">
      <dgm:prSet/>
      <dgm:spPr/>
      <dgm:t>
        <a:bodyPr/>
        <a:lstStyle/>
        <a:p>
          <a:endParaRPr lang="zh-TW" altLang="en-US" sz="360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35A94250-230A-46B3-A02B-F7EE5BA90809}" type="sibTrans" cxnId="{40C58B2B-CDF0-4CF7-866C-7C67026A84DA}">
      <dgm:prSet/>
      <dgm:spPr/>
      <dgm:t>
        <a:bodyPr/>
        <a:lstStyle/>
        <a:p>
          <a:endParaRPr lang="zh-TW" altLang="en-US" sz="360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24DCC7BB-6E04-477C-B924-EDB4CB4E9FD4}">
      <dgm:prSet custT="1"/>
      <dgm:spPr/>
      <dgm:t>
        <a:bodyPr/>
        <a:lstStyle/>
        <a:p>
          <a:pPr>
            <a:lnSpc>
              <a:spcPts val="2000"/>
            </a:lnSpc>
            <a:spcAft>
              <a:spcPts val="300"/>
            </a:spcAft>
          </a:pPr>
          <a:r>
            <a:rPr lang="en-US" sz="1400" b="1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107</a:t>
          </a:r>
          <a:r>
            <a:rPr lang="zh-TW" sz="1400" b="1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年</a:t>
          </a:r>
          <a:r>
            <a:rPr lang="en-US" sz="1400" b="1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3</a:t>
          </a:r>
          <a:r>
            <a:rPr lang="zh-TW" sz="1400" b="1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月取得環保署徵詢意見</a:t>
          </a:r>
          <a:endParaRPr lang="zh-TW" sz="1400" b="1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9983E874-3EDB-4A7C-BA24-EBA47D155831}" type="parTrans" cxnId="{41345D57-0ED8-4DBB-ADBE-509D587683FF}">
      <dgm:prSet/>
      <dgm:spPr/>
      <dgm:t>
        <a:bodyPr/>
        <a:lstStyle/>
        <a:p>
          <a:endParaRPr lang="zh-TW" altLang="en-US" sz="360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93A8D2EE-66B5-4E0D-B49A-CD8F063628AF}" type="sibTrans" cxnId="{41345D57-0ED8-4DBB-ADBE-509D587683FF}">
      <dgm:prSet/>
      <dgm:spPr/>
      <dgm:t>
        <a:bodyPr/>
        <a:lstStyle/>
        <a:p>
          <a:endParaRPr lang="zh-TW" altLang="en-US" sz="360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AFB55E33-328E-46CB-9D21-A363E036D733}">
      <dgm:prSet custT="1"/>
      <dgm:spPr/>
      <dgm:t>
        <a:bodyPr/>
        <a:lstStyle/>
        <a:p>
          <a:pPr rtl="0">
            <a:lnSpc>
              <a:spcPts val="2000"/>
            </a:lnSpc>
            <a:spcBef>
              <a:spcPts val="0"/>
            </a:spcBef>
            <a:spcAft>
              <a:spcPts val="300"/>
            </a:spcAft>
          </a:pPr>
          <a:r>
            <a:rPr lang="zh-TW" altLang="en-US" sz="1400" b="1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建立砂石資源多元有序供應，</a:t>
          </a:r>
          <a:r>
            <a:rPr lang="zh-TW" altLang="en-US" sz="14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推動陸上土石採取供應</a:t>
          </a:r>
          <a:r>
            <a:rPr lang="zh-TW" altLang="en-US" sz="1400" b="1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。</a:t>
          </a:r>
          <a:endParaRPr lang="zh-TW" altLang="en-US" sz="1400" b="1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76AF8CB6-CACF-4078-94A3-8F434AD288AE}" type="parTrans" cxnId="{A067754E-DE9E-4E29-B526-D7F1FB9B162D}">
      <dgm:prSet/>
      <dgm:spPr/>
      <dgm:t>
        <a:bodyPr/>
        <a:lstStyle/>
        <a:p>
          <a:endParaRPr lang="zh-TW" altLang="en-US" sz="360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52807D08-A1A2-4C0A-BFBE-DE0C2811880A}" type="sibTrans" cxnId="{A067754E-DE9E-4E29-B526-D7F1FB9B162D}">
      <dgm:prSet/>
      <dgm:spPr/>
      <dgm:t>
        <a:bodyPr/>
        <a:lstStyle/>
        <a:p>
          <a:endParaRPr lang="zh-TW" altLang="en-US" sz="360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F76CE650-69C4-4E49-8DE1-E8479431DF55}">
      <dgm:prSet custT="1"/>
      <dgm:spPr/>
      <dgm:t>
        <a:bodyPr/>
        <a:lstStyle/>
        <a:p>
          <a:pPr rtl="0">
            <a:lnSpc>
              <a:spcPts val="2000"/>
            </a:lnSpc>
            <a:spcBef>
              <a:spcPts val="0"/>
            </a:spcBef>
            <a:spcAft>
              <a:spcPts val="300"/>
            </a:spcAft>
          </a:pPr>
          <a:r>
            <a:rPr lang="zh-TW" sz="1400" b="1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行政院</a:t>
          </a:r>
          <a:r>
            <a:rPr lang="en-US" sz="1400" b="1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108</a:t>
          </a:r>
          <a:r>
            <a:rPr lang="zh-TW" sz="1400" b="1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年</a:t>
          </a:r>
          <a:r>
            <a:rPr lang="en-US" sz="1400" b="1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3</a:t>
          </a:r>
          <a:r>
            <a:rPr lang="zh-TW" sz="1400" b="1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月核定</a:t>
          </a:r>
          <a:endParaRPr lang="zh-TW" sz="1400" b="1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C137ACB5-859F-4103-9B32-3130915B5B22}" type="parTrans" cxnId="{7A7374EF-E3B5-47F2-9BA4-E5735585F90C}">
      <dgm:prSet/>
      <dgm:spPr/>
      <dgm:t>
        <a:bodyPr/>
        <a:lstStyle/>
        <a:p>
          <a:endParaRPr lang="zh-TW" altLang="en-US" sz="360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0295CF48-4CC5-44BE-AB1F-E52D28C677BB}" type="sibTrans" cxnId="{7A7374EF-E3B5-47F2-9BA4-E5735585F90C}">
      <dgm:prSet/>
      <dgm:spPr/>
      <dgm:t>
        <a:bodyPr/>
        <a:lstStyle/>
        <a:p>
          <a:endParaRPr lang="zh-TW" altLang="en-US" sz="360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405BA83B-D8CF-48C9-A5DF-68635A4FA386}">
      <dgm:prSet custT="1"/>
      <dgm:spPr/>
      <dgm:t>
        <a:bodyPr/>
        <a:lstStyle/>
        <a:p>
          <a:pPr rtl="0">
            <a:lnSpc>
              <a:spcPts val="2000"/>
            </a:lnSpc>
            <a:spcAft>
              <a:spcPts val="300"/>
            </a:spcAft>
          </a:pPr>
          <a:r>
            <a:rPr lang="zh-TW" sz="1400" b="1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行政院</a:t>
          </a:r>
          <a:r>
            <a:rPr lang="en-US" sz="1400" b="1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109</a:t>
          </a:r>
          <a:r>
            <a:rPr lang="zh-TW" sz="1400" b="1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年</a:t>
          </a:r>
          <a:r>
            <a:rPr lang="en-US" sz="1400" b="1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7</a:t>
          </a:r>
          <a:r>
            <a:rPr lang="zh-TW" sz="1400" b="1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月</a:t>
          </a:r>
          <a:r>
            <a:rPr lang="en-US" sz="1400" b="1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16</a:t>
          </a:r>
          <a:r>
            <a:rPr lang="zh-TW" sz="1400" b="1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日討論通過</a:t>
          </a:r>
          <a:endParaRPr lang="zh-TW" sz="1400" b="1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BA299F94-E4E6-435F-A377-641E3874BDF2}" type="parTrans" cxnId="{E3EFBCE7-A43D-4623-A480-6B51A228A106}">
      <dgm:prSet/>
      <dgm:spPr/>
      <dgm:t>
        <a:bodyPr/>
        <a:lstStyle/>
        <a:p>
          <a:endParaRPr lang="zh-TW" altLang="en-US" sz="360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BE15AF1B-7C6E-4419-8FC9-78A10D94C31A}" type="sibTrans" cxnId="{E3EFBCE7-A43D-4623-A480-6B51A228A106}">
      <dgm:prSet/>
      <dgm:spPr/>
      <dgm:t>
        <a:bodyPr/>
        <a:lstStyle/>
        <a:p>
          <a:endParaRPr lang="zh-TW" altLang="en-US" sz="360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CEADD192-5B42-4EB0-BFFB-9A2A37172093}">
      <dgm:prSet custT="1"/>
      <dgm:spPr/>
      <dgm:t>
        <a:bodyPr/>
        <a:lstStyle/>
        <a:p>
          <a:pPr rtl="0">
            <a:lnSpc>
              <a:spcPts val="2000"/>
            </a:lnSpc>
            <a:spcAft>
              <a:spcPts val="300"/>
            </a:spcAft>
          </a:pPr>
          <a:r>
            <a:rPr lang="zh-TW" altLang="en-US" sz="1400" b="1" u="sng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砂石</a:t>
          </a:r>
          <a:r>
            <a:rPr lang="zh-TW" altLang="en-US" sz="1400" b="1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列為民生及戰備產業，屬</a:t>
          </a:r>
          <a:r>
            <a:rPr lang="zh-TW" altLang="en-US" sz="1400" b="1" u="sng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六大核心戰略產業</a:t>
          </a:r>
          <a:r>
            <a:rPr lang="zh-TW" altLang="en-US" sz="1400" b="1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之一</a:t>
          </a:r>
          <a:endParaRPr lang="zh-TW" altLang="en-US" sz="1400" b="1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213AD381-60C6-424F-B411-01BB8B985E17}" type="parTrans" cxnId="{579913BC-0CC4-402C-BE75-E60E1C0F5160}">
      <dgm:prSet/>
      <dgm:spPr/>
      <dgm:t>
        <a:bodyPr/>
        <a:lstStyle/>
        <a:p>
          <a:endParaRPr lang="zh-TW" altLang="en-US" sz="360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FD2CF742-AE2B-40A8-9E85-D531D9ED851D}" type="sibTrans" cxnId="{579913BC-0CC4-402C-BE75-E60E1C0F5160}">
      <dgm:prSet/>
      <dgm:spPr/>
      <dgm:t>
        <a:bodyPr/>
        <a:lstStyle/>
        <a:p>
          <a:endParaRPr lang="zh-TW" altLang="en-US" sz="360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F876C7E1-FAC1-4E0C-8E90-728D7E14B20C}" type="pres">
      <dgm:prSet presAssocID="{DD948E3A-7830-4B7B-9A3C-F1DDF66A01D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EDA2D11C-F976-4248-8CA5-8FFFFA2200BE}" type="pres">
      <dgm:prSet presAssocID="{DD948E3A-7830-4B7B-9A3C-F1DDF66A01D1}" presName="Name1" presStyleCnt="0"/>
      <dgm:spPr/>
    </dgm:pt>
    <dgm:pt modelId="{C4D11AAA-3F82-4981-BEB9-356B8E819F73}" type="pres">
      <dgm:prSet presAssocID="{DD948E3A-7830-4B7B-9A3C-F1DDF66A01D1}" presName="cycle" presStyleCnt="0"/>
      <dgm:spPr/>
    </dgm:pt>
    <dgm:pt modelId="{B07F3E58-87CA-40EE-9FB7-951DB1C12B19}" type="pres">
      <dgm:prSet presAssocID="{DD948E3A-7830-4B7B-9A3C-F1DDF66A01D1}" presName="srcNode" presStyleLbl="node1" presStyleIdx="0" presStyleCnt="3"/>
      <dgm:spPr/>
    </dgm:pt>
    <dgm:pt modelId="{A02BB332-A949-4F79-85A5-13317A88DA64}" type="pres">
      <dgm:prSet presAssocID="{DD948E3A-7830-4B7B-9A3C-F1DDF66A01D1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7C2D6888-39C0-4CD4-8FAF-E461BF999269}" type="pres">
      <dgm:prSet presAssocID="{DD948E3A-7830-4B7B-9A3C-F1DDF66A01D1}" presName="extraNode" presStyleLbl="node1" presStyleIdx="0" presStyleCnt="3"/>
      <dgm:spPr/>
    </dgm:pt>
    <dgm:pt modelId="{5F8930B5-00DC-4442-BBB4-1B8C8C6FF333}" type="pres">
      <dgm:prSet presAssocID="{DD948E3A-7830-4B7B-9A3C-F1DDF66A01D1}" presName="dstNode" presStyleLbl="node1" presStyleIdx="0" presStyleCnt="3"/>
      <dgm:spPr/>
    </dgm:pt>
    <dgm:pt modelId="{3E527189-2837-4FC0-B498-4B5636D679F1}" type="pres">
      <dgm:prSet presAssocID="{C0FF37EB-1E08-4891-9E04-C4E8AC6B804F}" presName="text_1" presStyleLbl="node1" presStyleIdx="0" presStyleCnt="3" custScaleY="11530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543A076-8634-4C70-9ED7-94B0F5E3FC5F}" type="pres">
      <dgm:prSet presAssocID="{C0FF37EB-1E08-4891-9E04-C4E8AC6B804F}" presName="accent_1" presStyleCnt="0"/>
      <dgm:spPr/>
    </dgm:pt>
    <dgm:pt modelId="{7D0E233A-F801-4552-A064-AE99FD636E3B}" type="pres">
      <dgm:prSet presAssocID="{C0FF37EB-1E08-4891-9E04-C4E8AC6B804F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8F01BDF-CDF3-49CB-8FFF-AD8CA566A607}" type="pres">
      <dgm:prSet presAssocID="{5A5F4992-B6AC-4392-8256-29B59BD2E444}" presName="text_2" presStyleLbl="node1" presStyleIdx="1" presStyleCnt="3" custScaleY="11245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EBEA7F3-802B-4A63-8991-107390583CE9}" type="pres">
      <dgm:prSet presAssocID="{5A5F4992-B6AC-4392-8256-29B59BD2E444}" presName="accent_2" presStyleCnt="0"/>
      <dgm:spPr/>
    </dgm:pt>
    <dgm:pt modelId="{36B63697-22B2-4E1F-AF55-57CB2BE9F119}" type="pres">
      <dgm:prSet presAssocID="{5A5F4992-B6AC-4392-8256-29B59BD2E444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B4C21ED-0562-4BF3-A368-D193AE375660}" type="pres">
      <dgm:prSet presAssocID="{26451A01-557B-4A23-9053-A86BF8B6B9A8}" presName="text_3" presStyleLbl="node1" presStyleIdx="2" presStyleCnt="3" custScaleY="11774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22C21F-939D-42E7-BFF6-6D1F75398524}" type="pres">
      <dgm:prSet presAssocID="{26451A01-557B-4A23-9053-A86BF8B6B9A8}" presName="accent_3" presStyleCnt="0"/>
      <dgm:spPr/>
    </dgm:pt>
    <dgm:pt modelId="{3A07D0B4-8E72-443D-AA45-CE3BD8352F5B}" type="pres">
      <dgm:prSet presAssocID="{26451A01-557B-4A23-9053-A86BF8B6B9A8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810FCEE0-9E97-4E57-B4F9-D1126C9114C9}" type="presOf" srcId="{26451A01-557B-4A23-9053-A86BF8B6B9A8}" destId="{3B4C21ED-0562-4BF3-A368-D193AE375660}" srcOrd="0" destOrd="0" presId="urn:microsoft.com/office/officeart/2008/layout/VerticalCurvedList"/>
    <dgm:cxn modelId="{949968E0-C95C-4490-8489-D05480A1EB3D}" type="presOf" srcId="{93A8D2EE-66B5-4E0D-B49A-CD8F063628AF}" destId="{A02BB332-A949-4F79-85A5-13317A88DA64}" srcOrd="0" destOrd="0" presId="urn:microsoft.com/office/officeart/2008/layout/VerticalCurvedList"/>
    <dgm:cxn modelId="{8DB7F41C-81A3-4E9D-B488-BCC96EED7C15}" srcId="{DD948E3A-7830-4B7B-9A3C-F1DDF66A01D1}" destId="{5A5F4992-B6AC-4392-8256-29B59BD2E444}" srcOrd="1" destOrd="0" parTransId="{187D94EA-AB53-45F5-8DE8-9AC200D277F7}" sibTransId="{1FDDC760-3F5F-451C-B252-FEE1FCE4224F}"/>
    <dgm:cxn modelId="{7A7374EF-E3B5-47F2-9BA4-E5735585F90C}" srcId="{5A5F4992-B6AC-4392-8256-29B59BD2E444}" destId="{F76CE650-69C4-4E49-8DE1-E8479431DF55}" srcOrd="0" destOrd="0" parTransId="{C137ACB5-859F-4103-9B32-3130915B5B22}" sibTransId="{0295CF48-4CC5-44BE-AB1F-E52D28C677BB}"/>
    <dgm:cxn modelId="{A067754E-DE9E-4E29-B526-D7F1FB9B162D}" srcId="{5A5F4992-B6AC-4392-8256-29B59BD2E444}" destId="{AFB55E33-328E-46CB-9D21-A363E036D733}" srcOrd="1" destOrd="0" parTransId="{76AF8CB6-CACF-4078-94A3-8F434AD288AE}" sibTransId="{52807D08-A1A2-4C0A-BFBE-DE0C2811880A}"/>
    <dgm:cxn modelId="{1D4AA970-D3F9-45E4-A5FA-010D2DEE2061}" type="presOf" srcId="{AFB55E33-328E-46CB-9D21-A363E036D733}" destId="{28F01BDF-CDF3-49CB-8FFF-AD8CA566A607}" srcOrd="0" destOrd="2" presId="urn:microsoft.com/office/officeart/2008/layout/VerticalCurvedList"/>
    <dgm:cxn modelId="{16B0E03D-13A8-4366-A306-DC1EBC243CD8}" srcId="{DD948E3A-7830-4B7B-9A3C-F1DDF66A01D1}" destId="{C0FF37EB-1E08-4891-9E04-C4E8AC6B804F}" srcOrd="0" destOrd="0" parTransId="{A3ED4FAD-AA6B-4460-81C5-6CED64107A2D}" sibTransId="{C16B5F9B-6AAB-49D7-B58C-D5C11B94F698}"/>
    <dgm:cxn modelId="{62BFA91B-C38A-4599-8BB1-93A7FEC6D4DA}" srcId="{C0FF37EB-1E08-4891-9E04-C4E8AC6B804F}" destId="{D7062D13-49A2-4690-9BD6-32FB1DB43A69}" srcOrd="1" destOrd="0" parTransId="{CD90E323-8262-451F-BD07-71DA453D5089}" sibTransId="{8DA31CCE-AC8A-4E9B-B51F-09845D2EC7B2}"/>
    <dgm:cxn modelId="{1580AF13-DE4C-4FD3-B924-07C074E783F3}" type="presOf" srcId="{CEADD192-5B42-4EB0-BFFB-9A2A37172093}" destId="{3B4C21ED-0562-4BF3-A368-D193AE375660}" srcOrd="0" destOrd="2" presId="urn:microsoft.com/office/officeart/2008/layout/VerticalCurvedList"/>
    <dgm:cxn modelId="{41345D57-0ED8-4DBB-ADBE-509D587683FF}" srcId="{C0FF37EB-1E08-4891-9E04-C4E8AC6B804F}" destId="{24DCC7BB-6E04-477C-B924-EDB4CB4E9FD4}" srcOrd="0" destOrd="0" parTransId="{9983E874-3EDB-4A7C-BA24-EBA47D155831}" sibTransId="{93A8D2EE-66B5-4E0D-B49A-CD8F063628AF}"/>
    <dgm:cxn modelId="{7518D681-28FC-4FDC-81A3-D74FD81D1B57}" type="presOf" srcId="{DD948E3A-7830-4B7B-9A3C-F1DDF66A01D1}" destId="{F876C7E1-FAC1-4E0C-8E90-728D7E14B20C}" srcOrd="0" destOrd="0" presId="urn:microsoft.com/office/officeart/2008/layout/VerticalCurvedList"/>
    <dgm:cxn modelId="{579913BC-0CC4-402C-BE75-E60E1C0F5160}" srcId="{26451A01-557B-4A23-9053-A86BF8B6B9A8}" destId="{CEADD192-5B42-4EB0-BFFB-9A2A37172093}" srcOrd="1" destOrd="0" parTransId="{213AD381-60C6-424F-B411-01BB8B985E17}" sibTransId="{FD2CF742-AE2B-40A8-9E85-D531D9ED851D}"/>
    <dgm:cxn modelId="{A5FD59D1-7880-46E2-B565-196D74C2F230}" type="presOf" srcId="{D7062D13-49A2-4690-9BD6-32FB1DB43A69}" destId="{3E527189-2837-4FC0-B498-4B5636D679F1}" srcOrd="0" destOrd="2" presId="urn:microsoft.com/office/officeart/2008/layout/VerticalCurvedList"/>
    <dgm:cxn modelId="{69793E20-9A9F-48A4-A34E-DFCF882F2949}" type="presOf" srcId="{24DCC7BB-6E04-477C-B924-EDB4CB4E9FD4}" destId="{3E527189-2837-4FC0-B498-4B5636D679F1}" srcOrd="0" destOrd="1" presId="urn:microsoft.com/office/officeart/2008/layout/VerticalCurvedList"/>
    <dgm:cxn modelId="{D12DB74F-8FCE-4C93-AED0-23C6D8F0CD21}" type="presOf" srcId="{F76CE650-69C4-4E49-8DE1-E8479431DF55}" destId="{28F01BDF-CDF3-49CB-8FFF-AD8CA566A607}" srcOrd="0" destOrd="1" presId="urn:microsoft.com/office/officeart/2008/layout/VerticalCurvedList"/>
    <dgm:cxn modelId="{E3EFBCE7-A43D-4623-A480-6B51A228A106}" srcId="{26451A01-557B-4A23-9053-A86BF8B6B9A8}" destId="{405BA83B-D8CF-48C9-A5DF-68635A4FA386}" srcOrd="0" destOrd="0" parTransId="{BA299F94-E4E6-435F-A377-641E3874BDF2}" sibTransId="{BE15AF1B-7C6E-4419-8FC9-78A10D94C31A}"/>
    <dgm:cxn modelId="{D295F50B-E8C0-41DA-9266-D8C3A8B997E7}" type="presOf" srcId="{5A5F4992-B6AC-4392-8256-29B59BD2E444}" destId="{28F01BDF-CDF3-49CB-8FFF-AD8CA566A607}" srcOrd="0" destOrd="0" presId="urn:microsoft.com/office/officeart/2008/layout/VerticalCurvedList"/>
    <dgm:cxn modelId="{4A9999BE-8B4E-42CF-BC15-FFF7DB33A4DF}" type="presOf" srcId="{C2FE23D6-5FD6-4828-9845-48F0FF36653E}" destId="{3B4C21ED-0562-4BF3-A368-D193AE375660}" srcOrd="0" destOrd="3" presId="urn:microsoft.com/office/officeart/2008/layout/VerticalCurvedList"/>
    <dgm:cxn modelId="{8BCD546B-754A-4D2A-BE3B-84DCD3D453A1}" srcId="{DD948E3A-7830-4B7B-9A3C-F1DDF66A01D1}" destId="{26451A01-557B-4A23-9053-A86BF8B6B9A8}" srcOrd="2" destOrd="0" parTransId="{131FC30C-8766-42A6-B8FE-7B6791013BA7}" sibTransId="{9FF6420A-7F98-415F-80EB-281227F0A47A}"/>
    <dgm:cxn modelId="{B8868E5F-FFAD-4131-8DA6-A944A71D512E}" type="presOf" srcId="{405BA83B-D8CF-48C9-A5DF-68635A4FA386}" destId="{3B4C21ED-0562-4BF3-A368-D193AE375660}" srcOrd="0" destOrd="1" presId="urn:microsoft.com/office/officeart/2008/layout/VerticalCurvedList"/>
    <dgm:cxn modelId="{40C58B2B-CDF0-4CF7-866C-7C67026A84DA}" srcId="{26451A01-557B-4A23-9053-A86BF8B6B9A8}" destId="{C2FE23D6-5FD6-4828-9845-48F0FF36653E}" srcOrd="2" destOrd="0" parTransId="{B6E5C69A-6377-4480-A938-10595A7C9912}" sibTransId="{35A94250-230A-46B3-A02B-F7EE5BA90809}"/>
    <dgm:cxn modelId="{B1E315F8-7FBE-4806-9776-9EB5FEB1995B}" type="presOf" srcId="{C0FF37EB-1E08-4891-9E04-C4E8AC6B804F}" destId="{3E527189-2837-4FC0-B498-4B5636D679F1}" srcOrd="0" destOrd="0" presId="urn:microsoft.com/office/officeart/2008/layout/VerticalCurvedList"/>
    <dgm:cxn modelId="{4BA6E3FD-1A1A-4073-95DF-59E46554CE02}" type="presParOf" srcId="{F876C7E1-FAC1-4E0C-8E90-728D7E14B20C}" destId="{EDA2D11C-F976-4248-8CA5-8FFFFA2200BE}" srcOrd="0" destOrd="0" presId="urn:microsoft.com/office/officeart/2008/layout/VerticalCurvedList"/>
    <dgm:cxn modelId="{1E61ED0F-BE7D-41A4-8D8C-285C316739F7}" type="presParOf" srcId="{EDA2D11C-F976-4248-8CA5-8FFFFA2200BE}" destId="{C4D11AAA-3F82-4981-BEB9-356B8E819F73}" srcOrd="0" destOrd="0" presId="urn:microsoft.com/office/officeart/2008/layout/VerticalCurvedList"/>
    <dgm:cxn modelId="{FA7E2B69-8645-4C18-A238-05109EDABB4B}" type="presParOf" srcId="{C4D11AAA-3F82-4981-BEB9-356B8E819F73}" destId="{B07F3E58-87CA-40EE-9FB7-951DB1C12B19}" srcOrd="0" destOrd="0" presId="urn:microsoft.com/office/officeart/2008/layout/VerticalCurvedList"/>
    <dgm:cxn modelId="{5D3DA849-F792-4A4A-B17E-EB6B80EDA623}" type="presParOf" srcId="{C4D11AAA-3F82-4981-BEB9-356B8E819F73}" destId="{A02BB332-A949-4F79-85A5-13317A88DA64}" srcOrd="1" destOrd="0" presId="urn:microsoft.com/office/officeart/2008/layout/VerticalCurvedList"/>
    <dgm:cxn modelId="{D27A4516-832B-46E9-9896-64DAB42FBAF3}" type="presParOf" srcId="{C4D11AAA-3F82-4981-BEB9-356B8E819F73}" destId="{7C2D6888-39C0-4CD4-8FAF-E461BF999269}" srcOrd="2" destOrd="0" presId="urn:microsoft.com/office/officeart/2008/layout/VerticalCurvedList"/>
    <dgm:cxn modelId="{4CC7687A-DC24-46B2-8C9C-7B7AF52246A6}" type="presParOf" srcId="{C4D11AAA-3F82-4981-BEB9-356B8E819F73}" destId="{5F8930B5-00DC-4442-BBB4-1B8C8C6FF333}" srcOrd="3" destOrd="0" presId="urn:microsoft.com/office/officeart/2008/layout/VerticalCurvedList"/>
    <dgm:cxn modelId="{BF4F86B8-5F94-4E23-84A5-0DBA85612409}" type="presParOf" srcId="{EDA2D11C-F976-4248-8CA5-8FFFFA2200BE}" destId="{3E527189-2837-4FC0-B498-4B5636D679F1}" srcOrd="1" destOrd="0" presId="urn:microsoft.com/office/officeart/2008/layout/VerticalCurvedList"/>
    <dgm:cxn modelId="{C960E821-FDFA-4D25-B84E-6516DADBD407}" type="presParOf" srcId="{EDA2D11C-F976-4248-8CA5-8FFFFA2200BE}" destId="{5543A076-8634-4C70-9ED7-94B0F5E3FC5F}" srcOrd="2" destOrd="0" presId="urn:microsoft.com/office/officeart/2008/layout/VerticalCurvedList"/>
    <dgm:cxn modelId="{5AE8C096-C10E-4C4D-9645-1C53FF516D94}" type="presParOf" srcId="{5543A076-8634-4C70-9ED7-94B0F5E3FC5F}" destId="{7D0E233A-F801-4552-A064-AE99FD636E3B}" srcOrd="0" destOrd="0" presId="urn:microsoft.com/office/officeart/2008/layout/VerticalCurvedList"/>
    <dgm:cxn modelId="{CD8DB99E-BDF6-4E0A-A2E5-744FD26F569D}" type="presParOf" srcId="{EDA2D11C-F976-4248-8CA5-8FFFFA2200BE}" destId="{28F01BDF-CDF3-49CB-8FFF-AD8CA566A607}" srcOrd="3" destOrd="0" presId="urn:microsoft.com/office/officeart/2008/layout/VerticalCurvedList"/>
    <dgm:cxn modelId="{95AA25EF-F8A0-46F2-86A9-C14269EE85BA}" type="presParOf" srcId="{EDA2D11C-F976-4248-8CA5-8FFFFA2200BE}" destId="{6EBEA7F3-802B-4A63-8991-107390583CE9}" srcOrd="4" destOrd="0" presId="urn:microsoft.com/office/officeart/2008/layout/VerticalCurvedList"/>
    <dgm:cxn modelId="{82960CFE-66D2-471D-AC94-025FA83E3BDA}" type="presParOf" srcId="{6EBEA7F3-802B-4A63-8991-107390583CE9}" destId="{36B63697-22B2-4E1F-AF55-57CB2BE9F119}" srcOrd="0" destOrd="0" presId="urn:microsoft.com/office/officeart/2008/layout/VerticalCurvedList"/>
    <dgm:cxn modelId="{94EE9EFB-2254-4629-B6BE-A846B5F41E50}" type="presParOf" srcId="{EDA2D11C-F976-4248-8CA5-8FFFFA2200BE}" destId="{3B4C21ED-0562-4BF3-A368-D193AE375660}" srcOrd="5" destOrd="0" presId="urn:microsoft.com/office/officeart/2008/layout/VerticalCurvedList"/>
    <dgm:cxn modelId="{FD529536-4D5D-4B34-9666-5C6D4BAA4B46}" type="presParOf" srcId="{EDA2D11C-F976-4248-8CA5-8FFFFA2200BE}" destId="{1F22C21F-939D-42E7-BFF6-6D1F75398524}" srcOrd="6" destOrd="0" presId="urn:microsoft.com/office/officeart/2008/layout/VerticalCurvedList"/>
    <dgm:cxn modelId="{5ACECE69-9976-47EC-84C9-B48045EA684F}" type="presParOf" srcId="{1F22C21F-939D-42E7-BFF6-6D1F75398524}" destId="{3A07D0B4-8E72-443D-AA45-CE3BD8352F5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2BB332-A949-4F79-85A5-13317A88DA64}">
      <dsp:nvSpPr>
        <dsp:cNvPr id="0" name=""/>
        <dsp:cNvSpPr/>
      </dsp:nvSpPr>
      <dsp:spPr>
        <a:xfrm>
          <a:off x="-5783463" y="-885369"/>
          <a:ext cx="6886841" cy="6886841"/>
        </a:xfrm>
        <a:prstGeom prst="blockArc">
          <a:avLst>
            <a:gd name="adj1" fmla="val 18900000"/>
            <a:gd name="adj2" fmla="val 2700000"/>
            <a:gd name="adj3" fmla="val 314"/>
          </a:avLst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527189-2837-4FC0-B498-4B5636D679F1}">
      <dsp:nvSpPr>
        <dsp:cNvPr id="0" name=""/>
        <dsp:cNvSpPr/>
      </dsp:nvSpPr>
      <dsp:spPr>
        <a:xfrm>
          <a:off x="710114" y="433287"/>
          <a:ext cx="5232593" cy="117986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181" tIns="45720" rIns="45720" bIns="45720" numCol="1" spcCol="1270" anchor="t" anchorCtr="0">
          <a:noAutofit/>
        </a:bodyPr>
        <a:lstStyle/>
        <a:p>
          <a:pPr lvl="0" algn="l" defTabSz="800100" rtl="0">
            <a:lnSpc>
              <a:spcPts val="2000"/>
            </a:lnSpc>
            <a:spcBef>
              <a:spcPct val="0"/>
            </a:spcBef>
            <a:spcAft>
              <a:spcPts val="300"/>
            </a:spcAft>
          </a:pPr>
          <a:r>
            <a:rPr lang="zh-TW" altLang="en-US" sz="1800" b="1" u="sng" kern="1200" dirty="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砂石開發供應政策環境影響評估</a:t>
          </a:r>
          <a:endParaRPr lang="zh-TW" altLang="en-US" sz="1800" b="1" u="sng" kern="1200" dirty="0">
            <a:solidFill>
              <a:schemeClr val="accent4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ts val="2000"/>
            </a:lnSpc>
            <a:spcBef>
              <a:spcPct val="0"/>
            </a:spcBef>
            <a:spcAft>
              <a:spcPts val="300"/>
            </a:spcAft>
            <a:buChar char="••"/>
          </a:pPr>
          <a:r>
            <a:rPr lang="en-US" sz="1400" b="1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107</a:t>
          </a:r>
          <a:r>
            <a:rPr lang="zh-TW" sz="1400" b="1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年</a:t>
          </a:r>
          <a:r>
            <a:rPr lang="en-US" sz="1400" b="1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3</a:t>
          </a:r>
          <a:r>
            <a:rPr lang="zh-TW" sz="1400" b="1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月取得環保署徵詢意見</a:t>
          </a:r>
          <a:endParaRPr lang="zh-TW" sz="1400" b="1" kern="120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622300" rtl="0">
            <a:lnSpc>
              <a:spcPts val="2000"/>
            </a:lnSpc>
            <a:spcBef>
              <a:spcPct val="0"/>
            </a:spcBef>
            <a:spcAft>
              <a:spcPts val="300"/>
            </a:spcAft>
            <a:buChar char="••"/>
          </a:pPr>
          <a:r>
            <a:rPr lang="zh-TW" altLang="en-US" sz="1400" b="1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砂石以自主供應為原則，優先善用國內既有砂石資源，並</a:t>
          </a:r>
          <a:r>
            <a:rPr lang="zh-TW" altLang="en-US" sz="1400" b="1" kern="12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規劃陸上砂石資源</a:t>
          </a:r>
          <a:r>
            <a:rPr lang="zh-TW" altLang="en-US" sz="1400" b="1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作為供應</a:t>
          </a:r>
          <a:r>
            <a:rPr lang="zh-TW" altLang="en-US" sz="1400" b="1" kern="12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短缺</a:t>
          </a:r>
          <a:r>
            <a:rPr lang="zh-TW" altLang="en-US" sz="1400" b="1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時之</a:t>
          </a:r>
          <a:r>
            <a:rPr lang="zh-TW" altLang="en-US" sz="1400" b="1" kern="12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因應</a:t>
          </a:r>
          <a:r>
            <a:rPr lang="zh-TW" altLang="en-US" sz="1400" b="1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。</a:t>
          </a:r>
          <a:endParaRPr lang="zh-TW" altLang="en-US" sz="1400" b="1" kern="120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sp:txBody>
      <dsp:txXfrm>
        <a:off x="710114" y="433287"/>
        <a:ext cx="5232593" cy="1179865"/>
      </dsp:txXfrm>
    </dsp:sp>
    <dsp:sp modelId="{7D0E233A-F801-4552-A064-AE99FD636E3B}">
      <dsp:nvSpPr>
        <dsp:cNvPr id="0" name=""/>
        <dsp:cNvSpPr/>
      </dsp:nvSpPr>
      <dsp:spPr>
        <a:xfrm>
          <a:off x="70602" y="383707"/>
          <a:ext cx="1279025" cy="127902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F01BDF-CDF3-49CB-8FFF-AD8CA566A607}">
      <dsp:nvSpPr>
        <dsp:cNvPr id="0" name=""/>
        <dsp:cNvSpPr/>
      </dsp:nvSpPr>
      <dsp:spPr>
        <a:xfrm>
          <a:off x="1082055" y="1982714"/>
          <a:ext cx="4860653" cy="11506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181" tIns="45720" rIns="45720" bIns="45720" numCol="1" spcCol="1270" anchor="t" anchorCtr="0">
          <a:noAutofit/>
        </a:bodyPr>
        <a:lstStyle/>
        <a:p>
          <a:pPr lvl="0" algn="l" defTabSz="800100" rtl="0">
            <a:lnSpc>
              <a:spcPts val="2000"/>
            </a:lnSpc>
            <a:spcBef>
              <a:spcPct val="0"/>
            </a:spcBef>
            <a:spcAft>
              <a:spcPts val="300"/>
            </a:spcAft>
          </a:pPr>
          <a:r>
            <a:rPr lang="zh-TW" altLang="en-US" sz="1800" b="1" u="sng" kern="1200" dirty="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砂石穩定供應推動方案</a:t>
          </a:r>
          <a:endParaRPr lang="zh-TW" altLang="en-US" sz="1800" b="1" u="sng" kern="1200" dirty="0">
            <a:solidFill>
              <a:schemeClr val="accent4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622300" rtl="0">
            <a:lnSpc>
              <a:spcPts val="2000"/>
            </a:lnSpc>
            <a:spcBef>
              <a:spcPct val="0"/>
            </a:spcBef>
            <a:spcAft>
              <a:spcPts val="300"/>
            </a:spcAft>
            <a:buChar char="••"/>
          </a:pPr>
          <a:r>
            <a:rPr lang="zh-TW" sz="1400" b="1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行政院</a:t>
          </a:r>
          <a:r>
            <a:rPr lang="en-US" sz="1400" b="1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108</a:t>
          </a:r>
          <a:r>
            <a:rPr lang="zh-TW" sz="1400" b="1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年</a:t>
          </a:r>
          <a:r>
            <a:rPr lang="en-US" sz="1400" b="1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3</a:t>
          </a:r>
          <a:r>
            <a:rPr lang="zh-TW" sz="1400" b="1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月核定</a:t>
          </a:r>
          <a:endParaRPr lang="zh-TW" sz="1400" b="1" kern="120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622300" rtl="0">
            <a:lnSpc>
              <a:spcPts val="2000"/>
            </a:lnSpc>
            <a:spcBef>
              <a:spcPct val="0"/>
            </a:spcBef>
            <a:spcAft>
              <a:spcPts val="300"/>
            </a:spcAft>
            <a:buChar char="••"/>
          </a:pPr>
          <a:r>
            <a:rPr lang="zh-TW" altLang="en-US" sz="1400" b="1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建立砂石資源多元有序供應，</a:t>
          </a:r>
          <a:r>
            <a:rPr lang="zh-TW" altLang="en-US" sz="1400" b="1" kern="12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推動陸上土石採取供應</a:t>
          </a:r>
          <a:r>
            <a:rPr lang="zh-TW" altLang="en-US" sz="1400" b="1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。</a:t>
          </a:r>
          <a:endParaRPr lang="zh-TW" altLang="en-US" sz="1400" b="1" kern="120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sp:txBody>
      <dsp:txXfrm>
        <a:off x="1082055" y="1982714"/>
        <a:ext cx="4860653" cy="1150672"/>
      </dsp:txXfrm>
    </dsp:sp>
    <dsp:sp modelId="{36B63697-22B2-4E1F-AF55-57CB2BE9F119}">
      <dsp:nvSpPr>
        <dsp:cNvPr id="0" name=""/>
        <dsp:cNvSpPr/>
      </dsp:nvSpPr>
      <dsp:spPr>
        <a:xfrm>
          <a:off x="442542" y="1918538"/>
          <a:ext cx="1279025" cy="127902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4C21ED-0562-4BF3-A368-D193AE375660}">
      <dsp:nvSpPr>
        <dsp:cNvPr id="0" name=""/>
        <dsp:cNvSpPr/>
      </dsp:nvSpPr>
      <dsp:spPr>
        <a:xfrm>
          <a:off x="710114" y="3490496"/>
          <a:ext cx="5232593" cy="120477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181" tIns="45720" rIns="45720" bIns="45720" numCol="1" spcCol="1270" anchor="t" anchorCtr="0">
          <a:noAutofit/>
        </a:bodyPr>
        <a:lstStyle/>
        <a:p>
          <a:pPr lvl="0" algn="l" defTabSz="800100" rtl="0">
            <a:lnSpc>
              <a:spcPts val="2000"/>
            </a:lnSpc>
            <a:spcBef>
              <a:spcPct val="0"/>
            </a:spcBef>
            <a:spcAft>
              <a:spcPts val="300"/>
            </a:spcAft>
          </a:pPr>
          <a:r>
            <a:rPr lang="zh-TW" sz="1800" b="1" u="sng" kern="1200" dirty="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國家發展計畫</a:t>
          </a:r>
          <a:r>
            <a:rPr lang="en-US" sz="1800" b="1" u="sng" kern="1200" dirty="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(110</a:t>
          </a:r>
          <a:r>
            <a:rPr lang="zh-TW" sz="1800" b="1" u="sng" kern="1200" dirty="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年至</a:t>
          </a:r>
          <a:r>
            <a:rPr lang="en-US" sz="1800" b="1" u="sng" kern="1200" dirty="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113</a:t>
          </a:r>
          <a:r>
            <a:rPr lang="zh-TW" sz="1800" b="1" u="sng" kern="1200" dirty="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年</a:t>
          </a:r>
          <a:r>
            <a:rPr lang="en-US" sz="1800" b="1" u="sng" kern="1200" dirty="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)</a:t>
          </a:r>
          <a:endParaRPr lang="zh-TW" sz="1800" b="1" u="sng" kern="1200" dirty="0">
            <a:solidFill>
              <a:schemeClr val="accent4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622300" rtl="0">
            <a:lnSpc>
              <a:spcPts val="2000"/>
            </a:lnSpc>
            <a:spcBef>
              <a:spcPct val="0"/>
            </a:spcBef>
            <a:spcAft>
              <a:spcPts val="300"/>
            </a:spcAft>
            <a:buChar char="••"/>
          </a:pPr>
          <a:r>
            <a:rPr lang="zh-TW" sz="1400" b="1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行政院</a:t>
          </a:r>
          <a:r>
            <a:rPr lang="en-US" sz="1400" b="1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109</a:t>
          </a:r>
          <a:r>
            <a:rPr lang="zh-TW" sz="1400" b="1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年</a:t>
          </a:r>
          <a:r>
            <a:rPr lang="en-US" sz="1400" b="1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7</a:t>
          </a:r>
          <a:r>
            <a:rPr lang="zh-TW" sz="1400" b="1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月</a:t>
          </a:r>
          <a:r>
            <a:rPr lang="en-US" sz="1400" b="1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16</a:t>
          </a:r>
          <a:r>
            <a:rPr lang="zh-TW" sz="1400" b="1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日討論通過</a:t>
          </a:r>
          <a:endParaRPr lang="zh-TW" sz="1400" b="1" kern="120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622300" rtl="0">
            <a:lnSpc>
              <a:spcPts val="2000"/>
            </a:lnSpc>
            <a:spcBef>
              <a:spcPct val="0"/>
            </a:spcBef>
            <a:spcAft>
              <a:spcPts val="300"/>
            </a:spcAft>
            <a:buChar char="••"/>
          </a:pPr>
          <a:r>
            <a:rPr lang="zh-TW" altLang="en-US" sz="1400" b="1" u="sng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砂石</a:t>
          </a:r>
          <a:r>
            <a:rPr lang="zh-TW" altLang="en-US" sz="1400" b="1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列為民生及戰備產業，屬</a:t>
          </a:r>
          <a:r>
            <a:rPr lang="zh-TW" altLang="en-US" sz="1400" b="1" u="sng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六大核心戰略產業</a:t>
          </a:r>
          <a:r>
            <a:rPr lang="zh-TW" altLang="en-US" sz="1400" b="1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之一</a:t>
          </a:r>
          <a:endParaRPr lang="zh-TW" altLang="en-US" sz="1400" b="1" kern="120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622300" rtl="0">
            <a:lnSpc>
              <a:spcPts val="2000"/>
            </a:lnSpc>
            <a:spcBef>
              <a:spcPct val="0"/>
            </a:spcBef>
            <a:spcAft>
              <a:spcPts val="300"/>
            </a:spcAft>
            <a:buChar char="••"/>
          </a:pPr>
          <a:r>
            <a:rPr lang="zh-TW" sz="1400" b="1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「</a:t>
          </a:r>
          <a:r>
            <a:rPr lang="zh-TW" altLang="en-US" sz="1400" b="1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不倚賴進口砂石</a:t>
          </a:r>
          <a:r>
            <a:rPr lang="zh-TW" sz="1400" b="1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」</a:t>
          </a:r>
          <a:r>
            <a:rPr lang="zh-TW" altLang="en-US" sz="1400" b="1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、</a:t>
          </a:r>
          <a:r>
            <a:rPr lang="zh-TW" sz="1400" b="1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「</a:t>
          </a:r>
          <a:r>
            <a:rPr lang="zh-TW" sz="1400" b="1" kern="12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推動陸上土石採取專區</a:t>
          </a:r>
          <a:r>
            <a:rPr lang="zh-TW" sz="1400" b="1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」</a:t>
          </a:r>
          <a:r>
            <a:rPr lang="en-US" sz="1400" b="1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 </a:t>
          </a:r>
          <a:endParaRPr lang="zh-TW" sz="1400" b="1" kern="120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sp:txBody>
      <dsp:txXfrm>
        <a:off x="710114" y="3490496"/>
        <a:ext cx="5232593" cy="1204770"/>
      </dsp:txXfrm>
    </dsp:sp>
    <dsp:sp modelId="{3A07D0B4-8E72-443D-AA45-CE3BD8352F5B}">
      <dsp:nvSpPr>
        <dsp:cNvPr id="0" name=""/>
        <dsp:cNvSpPr/>
      </dsp:nvSpPr>
      <dsp:spPr>
        <a:xfrm>
          <a:off x="70602" y="3453368"/>
          <a:ext cx="1279025" cy="127902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1.22897E-7</cdr:x>
      <cdr:y>0.03311</cdr:y>
    </cdr:from>
    <cdr:to>
      <cdr:x>0.02655</cdr:x>
      <cdr:y>0.03311</cdr:y>
    </cdr:to>
    <cdr:cxnSp macro="">
      <cdr:nvCxnSpPr>
        <cdr:cNvPr id="3" name="直線接點 2">
          <a:extLst xmlns:a="http://schemas.openxmlformats.org/drawingml/2006/main">
            <a:ext uri="{FF2B5EF4-FFF2-40B4-BE49-F238E27FC236}">
              <a16:creationId xmlns:a16="http://schemas.microsoft.com/office/drawing/2014/main" id="{3B0D2967-9E4C-4BC4-ADFF-41EFB0E55608}"/>
            </a:ext>
          </a:extLst>
        </cdr:cNvPr>
        <cdr:cNvCxnSpPr/>
      </cdr:nvCxnSpPr>
      <cdr:spPr>
        <a:xfrm xmlns:a="http://schemas.openxmlformats.org/drawingml/2006/main" flipH="1">
          <a:off x="1" y="216054"/>
          <a:ext cx="216023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8575" cap="flat" cmpd="sng" algn="ctr">
          <a:noFill/>
          <a:prstDash val="solid"/>
          <a:headEnd type="none" w="med" len="med"/>
          <a:tailEnd type="triangle" w="lg" len="med"/>
        </a:ln>
        <a:effectLst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8FD22E6-077E-4D1D-90CA-117FE61B2EB1}" type="datetimeFigureOut">
              <a:rPr lang="zh-TW" altLang="en-US" smtClean="0"/>
              <a:t>2025/12/31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A6AB9C54-FF20-4B5B-8973-6B6E8038AA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6326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512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04986" indent="-30961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38441" indent="-2476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33817" indent="-2476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29193" indent="-2476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D5CF6162-1174-4296-8638-90C99DD88DD7}" type="slidenum">
              <a:rPr kumimoji="0" lang="zh-TW" altLang="en-US" smtClean="0">
                <a:latin typeface="Calibri" panose="020F0502020204030204" pitchFamily="34" charset="0"/>
              </a:rPr>
              <a:pPr/>
              <a:t>1</a:t>
            </a:fld>
            <a:endParaRPr kumimoji="0" lang="en-US" altLang="zh-TW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14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95325">
              <a:defRPr/>
            </a:pP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4D07B-075C-469F-8E7F-7FD910967BB5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996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7329-3B1F-47DA-BABF-68C771693810}" type="datetimeFigureOut">
              <a:rPr lang="zh-TW" altLang="en-US" smtClean="0"/>
              <a:t>2025/12/31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D3031-CC46-4B63-86CB-9027E6D604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9060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7329-3B1F-47DA-BABF-68C771693810}" type="datetimeFigureOut">
              <a:rPr lang="zh-TW" altLang="en-US" smtClean="0"/>
              <a:t>2025/12/31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D3031-CC46-4B63-86CB-9027E6D604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5782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7329-3B1F-47DA-BABF-68C771693810}" type="datetimeFigureOut">
              <a:rPr lang="zh-TW" altLang="en-US" smtClean="0"/>
              <a:t>2025/12/31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D3031-CC46-4B63-86CB-9027E6D604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0844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7329-3B1F-47DA-BABF-68C771693810}" type="datetimeFigureOut">
              <a:rPr lang="zh-TW" altLang="en-US" smtClean="0"/>
              <a:t>2025/12/31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D3031-CC46-4B63-86CB-9027E6D604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9378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7329-3B1F-47DA-BABF-68C771693810}" type="datetimeFigureOut">
              <a:rPr lang="zh-TW" altLang="en-US" smtClean="0"/>
              <a:t>2025/12/31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D3031-CC46-4B63-86CB-9027E6D604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7949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7329-3B1F-47DA-BABF-68C771693810}" type="datetimeFigureOut">
              <a:rPr lang="zh-TW" altLang="en-US" smtClean="0"/>
              <a:t>2025/12/31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D3031-CC46-4B63-86CB-9027E6D604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1277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7329-3B1F-47DA-BABF-68C771693810}" type="datetimeFigureOut">
              <a:rPr lang="zh-TW" altLang="en-US" smtClean="0"/>
              <a:t>2025/12/31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D3031-CC46-4B63-86CB-9027E6D604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2363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7329-3B1F-47DA-BABF-68C771693810}" type="datetimeFigureOut">
              <a:rPr lang="zh-TW" altLang="en-US" smtClean="0"/>
              <a:t>2025/12/31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D3031-CC46-4B63-86CB-9027E6D604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2685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7329-3B1F-47DA-BABF-68C771693810}" type="datetimeFigureOut">
              <a:rPr lang="zh-TW" altLang="en-US" smtClean="0"/>
              <a:t>2025/12/31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D3031-CC46-4B63-86CB-9027E6D604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184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7329-3B1F-47DA-BABF-68C771693810}" type="datetimeFigureOut">
              <a:rPr lang="zh-TW" altLang="en-US" smtClean="0"/>
              <a:t>2025/12/31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D3031-CC46-4B63-86CB-9027E6D604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1739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7329-3B1F-47DA-BABF-68C771693810}" type="datetimeFigureOut">
              <a:rPr lang="zh-TW" altLang="en-US" smtClean="0"/>
              <a:t>2025/12/31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D3031-CC46-4B63-86CB-9027E6D604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223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C7329-3B1F-47DA-BABF-68C771693810}" type="datetimeFigureOut">
              <a:rPr lang="zh-TW" altLang="en-US" smtClean="0"/>
              <a:t>2025/12/31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D3031-CC46-4B63-86CB-9027E6D604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086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12" Type="http://schemas.openxmlformats.org/officeDocument/2006/relationships/image" Target="../media/image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16.png"/><Relationship Id="rId10" Type="http://schemas.openxmlformats.org/officeDocument/2006/relationships/image" Target="../media/image27.jpeg"/><Relationship Id="rId4" Type="http://schemas.openxmlformats.org/officeDocument/2006/relationships/image" Target="../media/image22.pn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 txBox="1">
            <a:spLocks/>
          </p:cNvSpPr>
          <p:nvPr/>
        </p:nvSpPr>
        <p:spPr bwMode="auto">
          <a:xfrm>
            <a:off x="4576200" y="3142286"/>
            <a:ext cx="2670117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114</a:t>
            </a:r>
            <a:r>
              <a:rPr kumimoji="0"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年度</a:t>
            </a:r>
            <a:r>
              <a:rPr kumimoji="0"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新進人員業務介紹</a:t>
            </a:r>
            <a:endParaRPr kumimoji="0"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00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xfrm>
            <a:off x="11496501" y="240595"/>
            <a:ext cx="451023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68FF119E-F770-43B7-B328-0F496E4B4A24}" type="slidenum">
              <a:rPr kumimoji="1" lang="en-US" altLang="zh-TW" sz="1400" b="1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</a:t>
            </a:fld>
            <a:endParaRPr kumimoji="1" lang="en-US" altLang="zh-TW" sz="14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03" name="文本框 26"/>
          <p:cNvSpPr txBox="1">
            <a:spLocks noChangeArrowheads="1"/>
          </p:cNvSpPr>
          <p:nvPr/>
        </p:nvSpPr>
        <p:spPr bwMode="auto">
          <a:xfrm>
            <a:off x="3782217" y="1941264"/>
            <a:ext cx="4135438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土石管理組</a:t>
            </a: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業務簡介</a:t>
            </a:r>
          </a:p>
        </p:txBody>
      </p:sp>
      <p:sp>
        <p:nvSpPr>
          <p:cNvPr id="4106" name="標題 1"/>
          <p:cNvSpPr txBox="1">
            <a:spLocks/>
          </p:cNvSpPr>
          <p:nvPr/>
        </p:nvSpPr>
        <p:spPr bwMode="auto">
          <a:xfrm>
            <a:off x="8092223" y="4818953"/>
            <a:ext cx="2297113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kumimoji="0"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kumimoji="0"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kumimoji="0"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kumimoji="0"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kumimoji="0"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endParaRPr kumimoji="0"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07" name="object 15"/>
          <p:cNvSpPr txBox="1">
            <a:spLocks noChangeArrowheads="1"/>
          </p:cNvSpPr>
          <p:nvPr/>
        </p:nvSpPr>
        <p:spPr bwMode="auto">
          <a:xfrm>
            <a:off x="7917655" y="4156299"/>
            <a:ext cx="2001838" cy="8336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8255" rIns="0" bIns="0">
            <a:spAutoFit/>
          </a:bodyPr>
          <a:lstStyle>
            <a:lvl1pPr marL="904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ct val="110000"/>
              </a:lnSpc>
              <a:spcBef>
                <a:spcPts val="63"/>
              </a:spcBef>
              <a:buFontTx/>
              <a:buNone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土石管理組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10000"/>
              </a:lnSpc>
              <a:spcBef>
                <a:spcPts val="63"/>
              </a:spcBef>
              <a:buFontTx/>
              <a:buNone/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王偉光組長</a:t>
            </a:r>
            <a:endParaRPr lang="zh-TW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圖片 18" descr="C:\Users\szulinwang\AppData\Local\Microsoft\Windows\INetCache\Content.Word\001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195" y="4994503"/>
            <a:ext cx="2042206" cy="1531655"/>
          </a:xfrm>
          <a:prstGeom prst="rect">
            <a:avLst/>
          </a:prstGeom>
          <a:noFill/>
          <a:ln>
            <a:noFill/>
          </a:ln>
          <a:effectLst>
            <a:outerShdw blurRad="254000" dist="508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直線接點 6"/>
          <p:cNvCxnSpPr/>
          <p:nvPr/>
        </p:nvCxnSpPr>
        <p:spPr>
          <a:xfrm>
            <a:off x="-14641" y="4981138"/>
            <a:ext cx="1219200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圖片 17" descr="C:\Users\szulinwang\AppData\Local\Microsoft\Windows\INetCache\Content.Word\011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482" y="3403755"/>
            <a:ext cx="2072816" cy="1555328"/>
          </a:xfrm>
          <a:prstGeom prst="rect">
            <a:avLst/>
          </a:prstGeom>
          <a:noFill/>
          <a:ln>
            <a:noFill/>
          </a:ln>
          <a:effectLst>
            <a:outerShdw blurRad="2540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00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678" y="3927576"/>
            <a:ext cx="1941734" cy="1463769"/>
          </a:xfrm>
          <a:prstGeom prst="rect">
            <a:avLst/>
          </a:prstGeom>
          <a:noFill/>
          <a:ln>
            <a:noFill/>
          </a:ln>
          <a:effectLst>
            <a:outerShdw blurRad="2540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3000"/>
                    </a14:imgEffect>
                    <a14:imgEffect>
                      <a14:saturation sat="66000"/>
                    </a14:imgEffect>
                    <a14:imgEffect>
                      <a14:brightnessContrast contras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04" y="4634522"/>
            <a:ext cx="2108511" cy="158138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398" y="6391922"/>
            <a:ext cx="583786" cy="396675"/>
          </a:xfrm>
          <a:prstGeom prst="rect">
            <a:avLst/>
          </a:prstGeom>
        </p:spPr>
      </p:pic>
      <p:sp>
        <p:nvSpPr>
          <p:cNvPr id="22" name="標題 1"/>
          <p:cNvSpPr txBox="1">
            <a:spLocks/>
          </p:cNvSpPr>
          <p:nvPr/>
        </p:nvSpPr>
        <p:spPr bwMode="auto">
          <a:xfrm>
            <a:off x="10388436" y="6356410"/>
            <a:ext cx="1347836" cy="46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經濟部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地質</a:t>
            </a:r>
            <a:r>
              <a:rPr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調查及礦業管理中心</a:t>
            </a:r>
            <a:endParaRPr kumimoji="0" lang="zh-TW" altLang="en-US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974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1565399" y="161925"/>
            <a:ext cx="39800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49134F43-E44C-44BC-AC41-D11DB3681C32}" type="slidenum">
              <a:rPr lang="zh-TW" altLang="en-US" sz="14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10</a:t>
            </a:fld>
            <a:endPara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標題 3"/>
          <p:cNvSpPr>
            <a:spLocks noGrp="1"/>
          </p:cNvSpPr>
          <p:nvPr>
            <p:ph type="title"/>
          </p:nvPr>
        </p:nvSpPr>
        <p:spPr>
          <a:xfrm>
            <a:off x="257027" y="-117677"/>
            <a:ext cx="3556147" cy="12831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貳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、重點業務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0" name="直線接點 29"/>
          <p:cNvCxnSpPr/>
          <p:nvPr/>
        </p:nvCxnSpPr>
        <p:spPr>
          <a:xfrm>
            <a:off x="266359" y="784686"/>
            <a:ext cx="3096000" cy="0"/>
          </a:xfrm>
          <a:prstGeom prst="line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1" name="群組 40"/>
          <p:cNvGrpSpPr/>
          <p:nvPr/>
        </p:nvGrpSpPr>
        <p:grpSpPr>
          <a:xfrm>
            <a:off x="3648273" y="304824"/>
            <a:ext cx="3035332" cy="523220"/>
            <a:chOff x="3820662" y="362497"/>
            <a:chExt cx="4399607" cy="523220"/>
          </a:xfrm>
        </p:grpSpPr>
        <p:sp>
          <p:nvSpPr>
            <p:cNvPr id="42" name="矩形 41"/>
            <p:cNvSpPr/>
            <p:nvPr/>
          </p:nvSpPr>
          <p:spPr>
            <a:xfrm>
              <a:off x="3820662" y="390715"/>
              <a:ext cx="4399607" cy="47981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文字方塊 1"/>
            <p:cNvSpPr txBox="1">
              <a:spLocks noChangeArrowheads="1"/>
            </p:cNvSpPr>
            <p:nvPr/>
          </p:nvSpPr>
          <p:spPr bwMode="auto">
            <a:xfrm>
              <a:off x="3822506" y="362497"/>
              <a:ext cx="424842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四</a:t>
              </a:r>
              <a:r>
                <a:rPr lang="en-US" altLang="zh-TW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砂石供需管控</a:t>
              </a:r>
            </a:p>
          </p:txBody>
        </p:sp>
      </p:grpSp>
      <p:pic>
        <p:nvPicPr>
          <p:cNvPr id="44" name="圖片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398" y="6391922"/>
            <a:ext cx="583786" cy="396675"/>
          </a:xfrm>
          <a:prstGeom prst="rect">
            <a:avLst/>
          </a:prstGeom>
        </p:spPr>
      </p:pic>
      <p:sp>
        <p:nvSpPr>
          <p:cNvPr id="45" name="標題 1"/>
          <p:cNvSpPr txBox="1">
            <a:spLocks/>
          </p:cNvSpPr>
          <p:nvPr/>
        </p:nvSpPr>
        <p:spPr bwMode="auto">
          <a:xfrm>
            <a:off x="10388436" y="6409678"/>
            <a:ext cx="1347836" cy="46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經濟部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地質</a:t>
            </a:r>
            <a:r>
              <a:rPr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調查及礦業管理中心</a:t>
            </a:r>
            <a:endParaRPr kumimoji="0" lang="zh-TW" altLang="en-US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8" name="圖片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522" y="1828709"/>
            <a:ext cx="1637267" cy="167210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9" name="群組 48"/>
          <p:cNvGrpSpPr>
            <a:grpSpLocks noChangeAspect="1"/>
          </p:cNvGrpSpPr>
          <p:nvPr/>
        </p:nvGrpSpPr>
        <p:grpSpPr>
          <a:xfrm>
            <a:off x="2769015" y="3216266"/>
            <a:ext cx="791324" cy="790756"/>
            <a:chOff x="3172637" y="1430685"/>
            <a:chExt cx="2802699" cy="2802041"/>
          </a:xfrm>
        </p:grpSpPr>
        <p:sp>
          <p:nvSpPr>
            <p:cNvPr id="50" name="Freeform 5"/>
            <p:cNvSpPr>
              <a:spLocks/>
            </p:cNvSpPr>
            <p:nvPr/>
          </p:nvSpPr>
          <p:spPr bwMode="auto">
            <a:xfrm>
              <a:off x="3172637" y="2384547"/>
              <a:ext cx="1398968" cy="1679081"/>
            </a:xfrm>
            <a:custGeom>
              <a:avLst/>
              <a:gdLst/>
              <a:ahLst/>
              <a:cxnLst>
                <a:cxn ang="0">
                  <a:pos x="248" y="158"/>
                </a:cxn>
                <a:cxn ang="0">
                  <a:pos x="248" y="160"/>
                </a:cxn>
                <a:cxn ang="0">
                  <a:pos x="250" y="192"/>
                </a:cxn>
                <a:cxn ang="0">
                  <a:pos x="321" y="335"/>
                </a:cxn>
                <a:cxn ang="0">
                  <a:pos x="437" y="401"/>
                </a:cxn>
                <a:cxn ang="0">
                  <a:pos x="496" y="408"/>
                </a:cxn>
                <a:cxn ang="0">
                  <a:pos x="496" y="595"/>
                </a:cxn>
                <a:cxn ang="0">
                  <a:pos x="430" y="591"/>
                </a:cxn>
                <a:cxn ang="0">
                  <a:pos x="189" y="468"/>
                </a:cxn>
                <a:cxn ang="0">
                  <a:pos x="62" y="192"/>
                </a:cxn>
                <a:cxn ang="0">
                  <a:pos x="61" y="160"/>
                </a:cxn>
                <a:cxn ang="0">
                  <a:pos x="61" y="158"/>
                </a:cxn>
                <a:cxn ang="0">
                  <a:pos x="0" y="158"/>
                </a:cxn>
                <a:cxn ang="0">
                  <a:pos x="157" y="0"/>
                </a:cxn>
                <a:cxn ang="0">
                  <a:pos x="313" y="158"/>
                </a:cxn>
                <a:cxn ang="0">
                  <a:pos x="248" y="158"/>
                </a:cxn>
              </a:cxnLst>
              <a:rect l="0" t="0" r="r" b="b"/>
              <a:pathLst>
                <a:path w="496" h="595">
                  <a:moveTo>
                    <a:pt x="248" y="158"/>
                  </a:moveTo>
                  <a:cubicBezTo>
                    <a:pt x="248" y="158"/>
                    <a:pt x="248" y="159"/>
                    <a:pt x="248" y="160"/>
                  </a:cubicBezTo>
                  <a:cubicBezTo>
                    <a:pt x="248" y="171"/>
                    <a:pt x="249" y="182"/>
                    <a:pt x="250" y="192"/>
                  </a:cubicBezTo>
                  <a:cubicBezTo>
                    <a:pt x="257" y="247"/>
                    <a:pt x="281" y="295"/>
                    <a:pt x="321" y="335"/>
                  </a:cubicBezTo>
                  <a:cubicBezTo>
                    <a:pt x="355" y="369"/>
                    <a:pt x="393" y="391"/>
                    <a:pt x="437" y="401"/>
                  </a:cubicBezTo>
                  <a:cubicBezTo>
                    <a:pt x="456" y="406"/>
                    <a:pt x="475" y="408"/>
                    <a:pt x="496" y="408"/>
                  </a:cubicBezTo>
                  <a:cubicBezTo>
                    <a:pt x="496" y="595"/>
                    <a:pt x="496" y="595"/>
                    <a:pt x="496" y="595"/>
                  </a:cubicBezTo>
                  <a:cubicBezTo>
                    <a:pt x="474" y="595"/>
                    <a:pt x="452" y="594"/>
                    <a:pt x="430" y="591"/>
                  </a:cubicBezTo>
                  <a:cubicBezTo>
                    <a:pt x="338" y="578"/>
                    <a:pt x="258" y="537"/>
                    <a:pt x="189" y="468"/>
                  </a:cubicBezTo>
                  <a:cubicBezTo>
                    <a:pt x="112" y="390"/>
                    <a:pt x="69" y="299"/>
                    <a:pt x="62" y="192"/>
                  </a:cubicBezTo>
                  <a:cubicBezTo>
                    <a:pt x="61" y="182"/>
                    <a:pt x="61" y="171"/>
                    <a:pt x="61" y="160"/>
                  </a:cubicBezTo>
                  <a:cubicBezTo>
                    <a:pt x="61" y="159"/>
                    <a:pt x="61" y="158"/>
                    <a:pt x="61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313" y="158"/>
                    <a:pt x="313" y="158"/>
                    <a:pt x="313" y="158"/>
                  </a:cubicBezTo>
                  <a:lnTo>
                    <a:pt x="248" y="158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67023" tIns="33511" rIns="67023" bIns="33511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21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" name="Freeform 6"/>
            <p:cNvSpPr>
              <a:spLocks/>
            </p:cNvSpPr>
            <p:nvPr/>
          </p:nvSpPr>
          <p:spPr bwMode="auto">
            <a:xfrm>
              <a:off x="4120362" y="2829919"/>
              <a:ext cx="1683526" cy="1402807"/>
            </a:xfrm>
            <a:custGeom>
              <a:avLst/>
              <a:gdLst/>
              <a:ahLst/>
              <a:cxnLst>
                <a:cxn ang="0">
                  <a:pos x="403" y="61"/>
                </a:cxn>
                <a:cxn ang="0">
                  <a:pos x="410" y="2"/>
                </a:cxn>
                <a:cxn ang="0">
                  <a:pos x="410" y="0"/>
                </a:cxn>
                <a:cxn ang="0">
                  <a:pos x="597" y="0"/>
                </a:cxn>
                <a:cxn ang="0">
                  <a:pos x="597" y="2"/>
                </a:cxn>
                <a:cxn ang="0">
                  <a:pos x="592" y="68"/>
                </a:cxn>
                <a:cxn ang="0">
                  <a:pos x="469" y="310"/>
                </a:cxn>
                <a:cxn ang="0">
                  <a:pos x="161" y="437"/>
                </a:cxn>
                <a:cxn ang="0">
                  <a:pos x="160" y="437"/>
                </a:cxn>
                <a:cxn ang="0">
                  <a:pos x="160" y="497"/>
                </a:cxn>
                <a:cxn ang="0">
                  <a:pos x="0" y="341"/>
                </a:cxn>
                <a:cxn ang="0">
                  <a:pos x="160" y="185"/>
                </a:cxn>
                <a:cxn ang="0">
                  <a:pos x="160" y="250"/>
                </a:cxn>
                <a:cxn ang="0">
                  <a:pos x="161" y="250"/>
                </a:cxn>
                <a:cxn ang="0">
                  <a:pos x="337" y="177"/>
                </a:cxn>
                <a:cxn ang="0">
                  <a:pos x="403" y="61"/>
                </a:cxn>
              </a:cxnLst>
              <a:rect l="0" t="0" r="r" b="b"/>
              <a:pathLst>
                <a:path w="597" h="497">
                  <a:moveTo>
                    <a:pt x="403" y="61"/>
                  </a:moveTo>
                  <a:cubicBezTo>
                    <a:pt x="408" y="42"/>
                    <a:pt x="410" y="22"/>
                    <a:pt x="410" y="2"/>
                  </a:cubicBezTo>
                  <a:cubicBezTo>
                    <a:pt x="410" y="1"/>
                    <a:pt x="410" y="0"/>
                    <a:pt x="410" y="0"/>
                  </a:cubicBezTo>
                  <a:cubicBezTo>
                    <a:pt x="597" y="0"/>
                    <a:pt x="597" y="0"/>
                    <a:pt x="597" y="0"/>
                  </a:cubicBezTo>
                  <a:cubicBezTo>
                    <a:pt x="597" y="0"/>
                    <a:pt x="597" y="1"/>
                    <a:pt x="597" y="2"/>
                  </a:cubicBezTo>
                  <a:cubicBezTo>
                    <a:pt x="597" y="24"/>
                    <a:pt x="595" y="46"/>
                    <a:pt x="592" y="68"/>
                  </a:cubicBezTo>
                  <a:cubicBezTo>
                    <a:pt x="579" y="160"/>
                    <a:pt x="538" y="241"/>
                    <a:pt x="469" y="310"/>
                  </a:cubicBezTo>
                  <a:cubicBezTo>
                    <a:pt x="384" y="395"/>
                    <a:pt x="281" y="437"/>
                    <a:pt x="161" y="437"/>
                  </a:cubicBezTo>
                  <a:cubicBezTo>
                    <a:pt x="161" y="437"/>
                    <a:pt x="160" y="437"/>
                    <a:pt x="160" y="437"/>
                  </a:cubicBezTo>
                  <a:cubicBezTo>
                    <a:pt x="160" y="497"/>
                    <a:pt x="160" y="497"/>
                    <a:pt x="160" y="497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160" y="185"/>
                    <a:pt x="160" y="185"/>
                    <a:pt x="160" y="185"/>
                  </a:cubicBezTo>
                  <a:cubicBezTo>
                    <a:pt x="160" y="250"/>
                    <a:pt x="160" y="250"/>
                    <a:pt x="160" y="250"/>
                  </a:cubicBezTo>
                  <a:cubicBezTo>
                    <a:pt x="160" y="250"/>
                    <a:pt x="161" y="250"/>
                    <a:pt x="161" y="250"/>
                  </a:cubicBezTo>
                  <a:cubicBezTo>
                    <a:pt x="230" y="250"/>
                    <a:pt x="288" y="226"/>
                    <a:pt x="337" y="177"/>
                  </a:cubicBezTo>
                  <a:cubicBezTo>
                    <a:pt x="371" y="143"/>
                    <a:pt x="393" y="104"/>
                    <a:pt x="403" y="61"/>
                  </a:cubicBezTo>
                  <a:close/>
                </a:path>
              </a:pathLst>
            </a:custGeom>
            <a:solidFill>
              <a:srgbClr val="7030A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7023" tIns="33511" rIns="67023" bIns="33511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21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>
              <a:off x="4571605" y="1602167"/>
              <a:ext cx="1403731" cy="1685035"/>
            </a:xfrm>
            <a:custGeom>
              <a:avLst/>
              <a:gdLst/>
              <a:ahLst/>
              <a:cxnLst>
                <a:cxn ang="0">
                  <a:pos x="67" y="5"/>
                </a:cxn>
                <a:cxn ang="0">
                  <a:pos x="309" y="129"/>
                </a:cxn>
                <a:cxn ang="0">
                  <a:pos x="437" y="435"/>
                </a:cxn>
                <a:cxn ang="0">
                  <a:pos x="498" y="435"/>
                </a:cxn>
                <a:cxn ang="0">
                  <a:pos x="341" y="597"/>
                </a:cxn>
                <a:cxn ang="0">
                  <a:pos x="184" y="435"/>
                </a:cxn>
                <a:cxn ang="0">
                  <a:pos x="250" y="435"/>
                </a:cxn>
                <a:cxn ang="0">
                  <a:pos x="177" y="261"/>
                </a:cxn>
                <a:cxn ang="0">
                  <a:pos x="60" y="194"/>
                </a:cxn>
                <a:cxn ang="0">
                  <a:pos x="1" y="188"/>
                </a:cxn>
                <a:cxn ang="0">
                  <a:pos x="0" y="188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67" y="5"/>
                </a:cxn>
              </a:cxnLst>
              <a:rect l="0" t="0" r="r" b="b"/>
              <a:pathLst>
                <a:path w="498" h="597">
                  <a:moveTo>
                    <a:pt x="67" y="5"/>
                  </a:moveTo>
                  <a:cubicBezTo>
                    <a:pt x="159" y="18"/>
                    <a:pt x="240" y="59"/>
                    <a:pt x="309" y="129"/>
                  </a:cubicBezTo>
                  <a:cubicBezTo>
                    <a:pt x="394" y="213"/>
                    <a:pt x="436" y="315"/>
                    <a:pt x="437" y="435"/>
                  </a:cubicBezTo>
                  <a:cubicBezTo>
                    <a:pt x="498" y="435"/>
                    <a:pt x="498" y="435"/>
                    <a:pt x="498" y="435"/>
                  </a:cubicBezTo>
                  <a:cubicBezTo>
                    <a:pt x="341" y="597"/>
                    <a:pt x="341" y="597"/>
                    <a:pt x="341" y="597"/>
                  </a:cubicBezTo>
                  <a:cubicBezTo>
                    <a:pt x="184" y="435"/>
                    <a:pt x="184" y="435"/>
                    <a:pt x="184" y="435"/>
                  </a:cubicBezTo>
                  <a:cubicBezTo>
                    <a:pt x="250" y="435"/>
                    <a:pt x="250" y="435"/>
                    <a:pt x="250" y="435"/>
                  </a:cubicBezTo>
                  <a:cubicBezTo>
                    <a:pt x="249" y="367"/>
                    <a:pt x="225" y="309"/>
                    <a:pt x="177" y="261"/>
                  </a:cubicBezTo>
                  <a:cubicBezTo>
                    <a:pt x="143" y="227"/>
                    <a:pt x="104" y="205"/>
                    <a:pt x="60" y="194"/>
                  </a:cubicBezTo>
                  <a:cubicBezTo>
                    <a:pt x="41" y="190"/>
                    <a:pt x="21" y="188"/>
                    <a:pt x="1" y="188"/>
                  </a:cubicBezTo>
                  <a:cubicBezTo>
                    <a:pt x="1" y="188"/>
                    <a:pt x="0" y="188"/>
                    <a:pt x="0" y="18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4" y="0"/>
                    <a:pt x="46" y="2"/>
                    <a:pt x="67" y="5"/>
                  </a:cubicBezTo>
                  <a:close/>
                </a:path>
              </a:pathLst>
            </a:custGeom>
            <a:solidFill>
              <a:srgbClr val="77A9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7023" tIns="33511" rIns="67023" bIns="33511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21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3" name="Freeform 8"/>
            <p:cNvSpPr>
              <a:spLocks noEditPoints="1"/>
            </p:cNvSpPr>
            <p:nvPr/>
          </p:nvSpPr>
          <p:spPr bwMode="auto">
            <a:xfrm>
              <a:off x="3344085" y="1430685"/>
              <a:ext cx="1678762" cy="1399234"/>
            </a:xfrm>
            <a:custGeom>
              <a:avLst/>
              <a:gdLst/>
              <a:ahLst/>
              <a:cxnLst>
                <a:cxn ang="0">
                  <a:pos x="96" y="338"/>
                </a:cxn>
                <a:cxn ang="0">
                  <a:pos x="95" y="338"/>
                </a:cxn>
                <a:cxn ang="0">
                  <a:pos x="96" y="338"/>
                </a:cxn>
                <a:cxn ang="0">
                  <a:pos x="435" y="0"/>
                </a:cxn>
                <a:cxn ang="0">
                  <a:pos x="595" y="157"/>
                </a:cxn>
                <a:cxn ang="0">
                  <a:pos x="435" y="314"/>
                </a:cxn>
                <a:cxn ang="0">
                  <a:pos x="435" y="249"/>
                </a:cxn>
                <a:cxn ang="0">
                  <a:pos x="260" y="322"/>
                </a:cxn>
                <a:cxn ang="0">
                  <a:pos x="194" y="437"/>
                </a:cxn>
                <a:cxn ang="0">
                  <a:pos x="187" y="496"/>
                </a:cxn>
                <a:cxn ang="0">
                  <a:pos x="0" y="496"/>
                </a:cxn>
                <a:cxn ang="0">
                  <a:pos x="5" y="429"/>
                </a:cxn>
                <a:cxn ang="0">
                  <a:pos x="128" y="190"/>
                </a:cxn>
                <a:cxn ang="0">
                  <a:pos x="435" y="61"/>
                </a:cxn>
                <a:cxn ang="0">
                  <a:pos x="435" y="0"/>
                </a:cxn>
              </a:cxnLst>
              <a:rect l="0" t="0" r="r" b="b"/>
              <a:pathLst>
                <a:path w="595" h="496">
                  <a:moveTo>
                    <a:pt x="96" y="338"/>
                  </a:moveTo>
                  <a:cubicBezTo>
                    <a:pt x="96" y="338"/>
                    <a:pt x="95" y="338"/>
                    <a:pt x="95" y="338"/>
                  </a:cubicBezTo>
                  <a:cubicBezTo>
                    <a:pt x="96" y="338"/>
                    <a:pt x="96" y="338"/>
                    <a:pt x="96" y="338"/>
                  </a:cubicBezTo>
                  <a:close/>
                  <a:moveTo>
                    <a:pt x="435" y="0"/>
                  </a:moveTo>
                  <a:cubicBezTo>
                    <a:pt x="595" y="157"/>
                    <a:pt x="595" y="157"/>
                    <a:pt x="595" y="157"/>
                  </a:cubicBezTo>
                  <a:cubicBezTo>
                    <a:pt x="435" y="314"/>
                    <a:pt x="435" y="314"/>
                    <a:pt x="435" y="314"/>
                  </a:cubicBezTo>
                  <a:cubicBezTo>
                    <a:pt x="435" y="249"/>
                    <a:pt x="435" y="249"/>
                    <a:pt x="435" y="249"/>
                  </a:cubicBezTo>
                  <a:cubicBezTo>
                    <a:pt x="367" y="249"/>
                    <a:pt x="309" y="273"/>
                    <a:pt x="260" y="322"/>
                  </a:cubicBezTo>
                  <a:cubicBezTo>
                    <a:pt x="227" y="356"/>
                    <a:pt x="204" y="394"/>
                    <a:pt x="194" y="437"/>
                  </a:cubicBezTo>
                  <a:cubicBezTo>
                    <a:pt x="190" y="456"/>
                    <a:pt x="187" y="475"/>
                    <a:pt x="187" y="496"/>
                  </a:cubicBezTo>
                  <a:cubicBezTo>
                    <a:pt x="0" y="496"/>
                    <a:pt x="0" y="496"/>
                    <a:pt x="0" y="496"/>
                  </a:cubicBezTo>
                  <a:cubicBezTo>
                    <a:pt x="0" y="473"/>
                    <a:pt x="2" y="451"/>
                    <a:pt x="5" y="429"/>
                  </a:cubicBezTo>
                  <a:cubicBezTo>
                    <a:pt x="18" y="338"/>
                    <a:pt x="59" y="258"/>
                    <a:pt x="128" y="190"/>
                  </a:cubicBezTo>
                  <a:cubicBezTo>
                    <a:pt x="213" y="104"/>
                    <a:pt x="315" y="62"/>
                    <a:pt x="435" y="61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A491B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7023" tIns="33511" rIns="67023" bIns="33511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21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" name="Freeform 9"/>
            <p:cNvSpPr>
              <a:spLocks/>
            </p:cNvSpPr>
            <p:nvPr/>
          </p:nvSpPr>
          <p:spPr bwMode="auto">
            <a:xfrm>
              <a:off x="3172637" y="2384545"/>
              <a:ext cx="882244" cy="540640"/>
            </a:xfrm>
            <a:custGeom>
              <a:avLst/>
              <a:gdLst/>
              <a:ahLst/>
              <a:cxnLst>
                <a:cxn ang="0">
                  <a:pos x="250" y="192"/>
                </a:cxn>
                <a:cxn ang="0">
                  <a:pos x="62" y="192"/>
                </a:cxn>
                <a:cxn ang="0">
                  <a:pos x="61" y="160"/>
                </a:cxn>
                <a:cxn ang="0">
                  <a:pos x="61" y="158"/>
                </a:cxn>
                <a:cxn ang="0">
                  <a:pos x="0" y="158"/>
                </a:cxn>
                <a:cxn ang="0">
                  <a:pos x="157" y="0"/>
                </a:cxn>
                <a:cxn ang="0">
                  <a:pos x="313" y="158"/>
                </a:cxn>
                <a:cxn ang="0">
                  <a:pos x="248" y="158"/>
                </a:cxn>
                <a:cxn ang="0">
                  <a:pos x="248" y="160"/>
                </a:cxn>
                <a:cxn ang="0">
                  <a:pos x="250" y="192"/>
                </a:cxn>
              </a:cxnLst>
              <a:rect l="0" t="0" r="r" b="b"/>
              <a:pathLst>
                <a:path w="313" h="192">
                  <a:moveTo>
                    <a:pt x="250" y="192"/>
                  </a:moveTo>
                  <a:cubicBezTo>
                    <a:pt x="62" y="192"/>
                    <a:pt x="62" y="192"/>
                    <a:pt x="62" y="192"/>
                  </a:cubicBezTo>
                  <a:cubicBezTo>
                    <a:pt x="61" y="182"/>
                    <a:pt x="61" y="171"/>
                    <a:pt x="61" y="160"/>
                  </a:cubicBezTo>
                  <a:cubicBezTo>
                    <a:pt x="61" y="159"/>
                    <a:pt x="61" y="158"/>
                    <a:pt x="61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313" y="158"/>
                    <a:pt x="313" y="158"/>
                    <a:pt x="313" y="158"/>
                  </a:cubicBezTo>
                  <a:cubicBezTo>
                    <a:pt x="248" y="158"/>
                    <a:pt x="248" y="158"/>
                    <a:pt x="248" y="158"/>
                  </a:cubicBezTo>
                  <a:cubicBezTo>
                    <a:pt x="248" y="158"/>
                    <a:pt x="248" y="159"/>
                    <a:pt x="248" y="160"/>
                  </a:cubicBezTo>
                  <a:cubicBezTo>
                    <a:pt x="248" y="171"/>
                    <a:pt x="249" y="182"/>
                    <a:pt x="250" y="192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67023" tIns="33511" rIns="67023" bIns="33511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21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55" name="圖片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563" y="1834116"/>
            <a:ext cx="1639916" cy="167837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" name="圖片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646" y="3837999"/>
            <a:ext cx="1688848" cy="177436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7" name="圖片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931" y="3875804"/>
            <a:ext cx="1703521" cy="167210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9" name="圓角矩形 58"/>
          <p:cNvSpPr/>
          <p:nvPr/>
        </p:nvSpPr>
        <p:spPr>
          <a:xfrm>
            <a:off x="6480927" y="3207057"/>
            <a:ext cx="4078210" cy="426398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TextBox 6">
            <a:extLst>
              <a:ext uri="{FF2B5EF4-FFF2-40B4-BE49-F238E27FC236}">
                <a16:creationId xmlns:a16="http://schemas.microsoft.com/office/drawing/2014/main" id="{9DBB2225-1601-42C2-A34C-BE148B666E7B}"/>
              </a:ext>
            </a:extLst>
          </p:cNvPr>
          <p:cNvSpPr txBox="1"/>
          <p:nvPr/>
        </p:nvSpPr>
        <p:spPr>
          <a:xfrm>
            <a:off x="6525322" y="3171790"/>
            <a:ext cx="404612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成效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供應充分價格平穩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6164979" y="3682320"/>
            <a:ext cx="4766810" cy="2144882"/>
            <a:chOff x="6455122" y="3682320"/>
            <a:chExt cx="4766810" cy="2144882"/>
          </a:xfrm>
        </p:grpSpPr>
        <p:sp>
          <p:nvSpPr>
            <p:cNvPr id="58" name="圓角矩形 57"/>
            <p:cNvSpPr/>
            <p:nvPr/>
          </p:nvSpPr>
          <p:spPr>
            <a:xfrm>
              <a:off x="6455122" y="3682320"/>
              <a:ext cx="4766810" cy="212604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1" name="矩形 60"/>
            <p:cNvSpPr/>
            <p:nvPr/>
          </p:nvSpPr>
          <p:spPr>
            <a:xfrm>
              <a:off x="6599082" y="3734321"/>
              <a:ext cx="4604743" cy="20928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975" lvl="0" indent="-180975" algn="just">
                <a:lnSpc>
                  <a:spcPts val="3000"/>
                </a:lnSpc>
                <a:buFont typeface="+mj-lt"/>
                <a:buAutoNum type="arabicPeriod"/>
                <a:defRPr/>
              </a:pPr>
              <a:r>
                <a:rPr lang="zh-TW" altLang="en-US" sz="2000" b="1" u="sng" dirty="0" smtClean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價格平穩</a:t>
              </a:r>
              <a:r>
                <a:rPr lang="en-US" altLang="zh-TW" sz="2000" b="1" u="sng" dirty="0" smtClean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</a:t>
              </a:r>
              <a:r>
                <a:rPr lang="zh-TW" altLang="en-US" sz="20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近</a:t>
              </a:r>
              <a:r>
                <a:rPr lang="en-US" altLang="zh-TW" sz="20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lang="zh-TW" altLang="en-US" sz="20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en-US" altLang="zh-TW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111~113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lang="en-US" altLang="zh-TW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全國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砂石</a:t>
              </a:r>
              <a:r>
                <a:rPr lang="zh-TW" altLang="en-US" sz="20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價格漲跌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幅在</a:t>
              </a:r>
              <a:r>
                <a:rPr lang="en-US" altLang="zh-TW" sz="20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3.1%</a:t>
              </a:r>
              <a:r>
                <a:rPr lang="zh-TW" altLang="en-US" sz="20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內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。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180975" lvl="0" indent="-180975" algn="just">
                <a:lnSpc>
                  <a:spcPts val="3000"/>
                </a:lnSpc>
                <a:spcBef>
                  <a:spcPts val="600"/>
                </a:spcBef>
                <a:buFont typeface="+mj-lt"/>
                <a:buAutoNum type="arabicPeriod"/>
                <a:defRPr/>
              </a:pPr>
              <a:r>
                <a:rPr lang="zh-TW" altLang="en-US" sz="2000" b="1" u="sng" dirty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庫存</a:t>
              </a:r>
              <a:r>
                <a:rPr lang="zh-TW" altLang="en-US" sz="2000" b="1" u="sng" dirty="0" smtClean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充足</a:t>
              </a:r>
              <a:r>
                <a:rPr lang="en-US" altLang="zh-TW" sz="2000" b="1" u="sng" dirty="0" smtClean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迄</a:t>
              </a:r>
              <a:r>
                <a: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lang="en-US" altLang="zh-TW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12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底全國庫存量達</a:t>
              </a:r>
              <a:r>
                <a:rPr lang="en-US" altLang="zh-TW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3,104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萬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噸，</a:t>
              </a:r>
              <a:r>
                <a:rPr lang="zh-TW" altLang="en-US" sz="20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可支應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調節緩衝期約</a:t>
              </a:r>
              <a:r>
                <a:rPr lang="en-US" altLang="zh-TW" sz="20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</a:t>
              </a:r>
              <a:r>
                <a:rPr lang="zh-TW" altLang="en-US" sz="20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zh-TW" altLang="en-US" sz="20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。</a:t>
              </a:r>
              <a:endParaRPr lang="zh-TW" altLang="zh-TW" b="1" dirty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6308939" y="1291484"/>
            <a:ext cx="4526548" cy="170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179388" lvl="0" indent="-179388" algn="just">
              <a:lnSpc>
                <a:spcPts val="3000"/>
              </a:lnSpc>
              <a:buFont typeface="+mj-lt"/>
              <a:buAutoNum type="arabicPeriod"/>
              <a:defRPr/>
            </a:pPr>
            <a:r>
              <a:rPr lang="zh-TW" altLang="en-US" sz="2000" b="1" u="sng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供應穩定</a:t>
            </a:r>
            <a:r>
              <a:rPr lang="en-US" altLang="zh-TW" sz="20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區域</a:t>
            </a:r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自主供應為目標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並針對砂石</a:t>
            </a:r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供需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價格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</a:t>
            </a:r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逐月管制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388" lvl="0" indent="-179388" algn="just">
              <a:lnSpc>
                <a:spcPts val="30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zh-TW" altLang="en-US" sz="2000" b="1" u="sng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公開透明</a:t>
            </a:r>
            <a:r>
              <a:rPr lang="en-US" altLang="zh-TW" sz="2000" b="1" u="sng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市場資訊主動開放，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提高政府服務效率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060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1565399" y="161925"/>
            <a:ext cx="39800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49134F43-E44C-44BC-AC41-D11DB3681C32}" type="slidenum">
              <a:rPr lang="zh-TW" altLang="en-US" sz="14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11</a:t>
            </a:fld>
            <a:endPara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標題 3"/>
          <p:cNvSpPr>
            <a:spLocks noGrp="1"/>
          </p:cNvSpPr>
          <p:nvPr>
            <p:ph type="title"/>
          </p:nvPr>
        </p:nvSpPr>
        <p:spPr>
          <a:xfrm>
            <a:off x="257027" y="-117677"/>
            <a:ext cx="3556147" cy="12831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貳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、重點業務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0" name="直線接點 29"/>
          <p:cNvCxnSpPr/>
          <p:nvPr/>
        </p:nvCxnSpPr>
        <p:spPr>
          <a:xfrm>
            <a:off x="266359" y="784686"/>
            <a:ext cx="3096000" cy="0"/>
          </a:xfrm>
          <a:prstGeom prst="line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1" name="群組 40"/>
          <p:cNvGrpSpPr/>
          <p:nvPr/>
        </p:nvGrpSpPr>
        <p:grpSpPr>
          <a:xfrm>
            <a:off x="3648272" y="304824"/>
            <a:ext cx="4241963" cy="523220"/>
            <a:chOff x="3820662" y="362497"/>
            <a:chExt cx="4399607" cy="523220"/>
          </a:xfrm>
        </p:grpSpPr>
        <p:sp>
          <p:nvSpPr>
            <p:cNvPr id="42" name="矩形 41"/>
            <p:cNvSpPr/>
            <p:nvPr/>
          </p:nvSpPr>
          <p:spPr>
            <a:xfrm>
              <a:off x="3820662" y="390715"/>
              <a:ext cx="4399607" cy="47981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文字方塊 1"/>
            <p:cNvSpPr txBox="1">
              <a:spLocks noChangeArrowheads="1"/>
            </p:cNvSpPr>
            <p:nvPr/>
          </p:nvSpPr>
          <p:spPr bwMode="auto">
            <a:xfrm>
              <a:off x="3822505" y="362497"/>
              <a:ext cx="439776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五</a:t>
              </a:r>
              <a:r>
                <a:rPr lang="en-US" altLang="zh-TW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礦業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用地砂石場</a:t>
              </a:r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管理</a:t>
              </a:r>
              <a:endPara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44" name="圖片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398" y="6391922"/>
            <a:ext cx="583786" cy="396675"/>
          </a:xfrm>
          <a:prstGeom prst="rect">
            <a:avLst/>
          </a:prstGeom>
        </p:spPr>
      </p:pic>
      <p:sp>
        <p:nvSpPr>
          <p:cNvPr id="45" name="標題 1"/>
          <p:cNvSpPr txBox="1">
            <a:spLocks/>
          </p:cNvSpPr>
          <p:nvPr/>
        </p:nvSpPr>
        <p:spPr bwMode="auto">
          <a:xfrm>
            <a:off x="10388436" y="6409678"/>
            <a:ext cx="1347836" cy="46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經濟部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地質</a:t>
            </a:r>
            <a:r>
              <a:rPr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調查及礦業管理中心</a:t>
            </a:r>
            <a:endParaRPr kumimoji="0" lang="zh-TW" altLang="en-US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2" name="圖片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875" y="2337464"/>
            <a:ext cx="1603879" cy="122916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3" name="文字方塊 62"/>
          <p:cNvSpPr txBox="1">
            <a:spLocks noChangeArrowheads="1"/>
          </p:cNvSpPr>
          <p:nvPr/>
        </p:nvSpPr>
        <p:spPr bwMode="auto">
          <a:xfrm>
            <a:off x="3734670" y="1963835"/>
            <a:ext cx="16496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現場督導</a:t>
            </a:r>
            <a:endPara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4" name="群組 63"/>
          <p:cNvGrpSpPr>
            <a:grpSpLocks noChangeAspect="1"/>
          </p:cNvGrpSpPr>
          <p:nvPr/>
        </p:nvGrpSpPr>
        <p:grpSpPr>
          <a:xfrm>
            <a:off x="2943346" y="3480375"/>
            <a:ext cx="791324" cy="790756"/>
            <a:chOff x="3172637" y="1430685"/>
            <a:chExt cx="2802699" cy="2802041"/>
          </a:xfrm>
        </p:grpSpPr>
        <p:sp>
          <p:nvSpPr>
            <p:cNvPr id="65" name="Freeform 5"/>
            <p:cNvSpPr>
              <a:spLocks/>
            </p:cNvSpPr>
            <p:nvPr/>
          </p:nvSpPr>
          <p:spPr bwMode="auto">
            <a:xfrm>
              <a:off x="3172637" y="2384547"/>
              <a:ext cx="1398968" cy="1679081"/>
            </a:xfrm>
            <a:custGeom>
              <a:avLst/>
              <a:gdLst/>
              <a:ahLst/>
              <a:cxnLst>
                <a:cxn ang="0">
                  <a:pos x="248" y="158"/>
                </a:cxn>
                <a:cxn ang="0">
                  <a:pos x="248" y="160"/>
                </a:cxn>
                <a:cxn ang="0">
                  <a:pos x="250" y="192"/>
                </a:cxn>
                <a:cxn ang="0">
                  <a:pos x="321" y="335"/>
                </a:cxn>
                <a:cxn ang="0">
                  <a:pos x="437" y="401"/>
                </a:cxn>
                <a:cxn ang="0">
                  <a:pos x="496" y="408"/>
                </a:cxn>
                <a:cxn ang="0">
                  <a:pos x="496" y="595"/>
                </a:cxn>
                <a:cxn ang="0">
                  <a:pos x="430" y="591"/>
                </a:cxn>
                <a:cxn ang="0">
                  <a:pos x="189" y="468"/>
                </a:cxn>
                <a:cxn ang="0">
                  <a:pos x="62" y="192"/>
                </a:cxn>
                <a:cxn ang="0">
                  <a:pos x="61" y="160"/>
                </a:cxn>
                <a:cxn ang="0">
                  <a:pos x="61" y="158"/>
                </a:cxn>
                <a:cxn ang="0">
                  <a:pos x="0" y="158"/>
                </a:cxn>
                <a:cxn ang="0">
                  <a:pos x="157" y="0"/>
                </a:cxn>
                <a:cxn ang="0">
                  <a:pos x="313" y="158"/>
                </a:cxn>
                <a:cxn ang="0">
                  <a:pos x="248" y="158"/>
                </a:cxn>
              </a:cxnLst>
              <a:rect l="0" t="0" r="r" b="b"/>
              <a:pathLst>
                <a:path w="496" h="595">
                  <a:moveTo>
                    <a:pt x="248" y="158"/>
                  </a:moveTo>
                  <a:cubicBezTo>
                    <a:pt x="248" y="158"/>
                    <a:pt x="248" y="159"/>
                    <a:pt x="248" y="160"/>
                  </a:cubicBezTo>
                  <a:cubicBezTo>
                    <a:pt x="248" y="171"/>
                    <a:pt x="249" y="182"/>
                    <a:pt x="250" y="192"/>
                  </a:cubicBezTo>
                  <a:cubicBezTo>
                    <a:pt x="257" y="247"/>
                    <a:pt x="281" y="295"/>
                    <a:pt x="321" y="335"/>
                  </a:cubicBezTo>
                  <a:cubicBezTo>
                    <a:pt x="355" y="369"/>
                    <a:pt x="393" y="391"/>
                    <a:pt x="437" y="401"/>
                  </a:cubicBezTo>
                  <a:cubicBezTo>
                    <a:pt x="456" y="406"/>
                    <a:pt x="475" y="408"/>
                    <a:pt x="496" y="408"/>
                  </a:cubicBezTo>
                  <a:cubicBezTo>
                    <a:pt x="496" y="595"/>
                    <a:pt x="496" y="595"/>
                    <a:pt x="496" y="595"/>
                  </a:cubicBezTo>
                  <a:cubicBezTo>
                    <a:pt x="474" y="595"/>
                    <a:pt x="452" y="594"/>
                    <a:pt x="430" y="591"/>
                  </a:cubicBezTo>
                  <a:cubicBezTo>
                    <a:pt x="338" y="578"/>
                    <a:pt x="258" y="537"/>
                    <a:pt x="189" y="468"/>
                  </a:cubicBezTo>
                  <a:cubicBezTo>
                    <a:pt x="112" y="390"/>
                    <a:pt x="69" y="299"/>
                    <a:pt x="62" y="192"/>
                  </a:cubicBezTo>
                  <a:cubicBezTo>
                    <a:pt x="61" y="182"/>
                    <a:pt x="61" y="171"/>
                    <a:pt x="61" y="160"/>
                  </a:cubicBezTo>
                  <a:cubicBezTo>
                    <a:pt x="61" y="159"/>
                    <a:pt x="61" y="158"/>
                    <a:pt x="61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313" y="158"/>
                    <a:pt x="313" y="158"/>
                    <a:pt x="313" y="158"/>
                  </a:cubicBezTo>
                  <a:lnTo>
                    <a:pt x="248" y="158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67023" tIns="33511" rIns="67023" bIns="33511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21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6" name="Freeform 6"/>
            <p:cNvSpPr>
              <a:spLocks/>
            </p:cNvSpPr>
            <p:nvPr/>
          </p:nvSpPr>
          <p:spPr bwMode="auto">
            <a:xfrm>
              <a:off x="4120362" y="2829919"/>
              <a:ext cx="1683526" cy="1402807"/>
            </a:xfrm>
            <a:custGeom>
              <a:avLst/>
              <a:gdLst/>
              <a:ahLst/>
              <a:cxnLst>
                <a:cxn ang="0">
                  <a:pos x="403" y="61"/>
                </a:cxn>
                <a:cxn ang="0">
                  <a:pos x="410" y="2"/>
                </a:cxn>
                <a:cxn ang="0">
                  <a:pos x="410" y="0"/>
                </a:cxn>
                <a:cxn ang="0">
                  <a:pos x="597" y="0"/>
                </a:cxn>
                <a:cxn ang="0">
                  <a:pos x="597" y="2"/>
                </a:cxn>
                <a:cxn ang="0">
                  <a:pos x="592" y="68"/>
                </a:cxn>
                <a:cxn ang="0">
                  <a:pos x="469" y="310"/>
                </a:cxn>
                <a:cxn ang="0">
                  <a:pos x="161" y="437"/>
                </a:cxn>
                <a:cxn ang="0">
                  <a:pos x="160" y="437"/>
                </a:cxn>
                <a:cxn ang="0">
                  <a:pos x="160" y="497"/>
                </a:cxn>
                <a:cxn ang="0">
                  <a:pos x="0" y="341"/>
                </a:cxn>
                <a:cxn ang="0">
                  <a:pos x="160" y="185"/>
                </a:cxn>
                <a:cxn ang="0">
                  <a:pos x="160" y="250"/>
                </a:cxn>
                <a:cxn ang="0">
                  <a:pos x="161" y="250"/>
                </a:cxn>
                <a:cxn ang="0">
                  <a:pos x="337" y="177"/>
                </a:cxn>
                <a:cxn ang="0">
                  <a:pos x="403" y="61"/>
                </a:cxn>
              </a:cxnLst>
              <a:rect l="0" t="0" r="r" b="b"/>
              <a:pathLst>
                <a:path w="597" h="497">
                  <a:moveTo>
                    <a:pt x="403" y="61"/>
                  </a:moveTo>
                  <a:cubicBezTo>
                    <a:pt x="408" y="42"/>
                    <a:pt x="410" y="22"/>
                    <a:pt x="410" y="2"/>
                  </a:cubicBezTo>
                  <a:cubicBezTo>
                    <a:pt x="410" y="1"/>
                    <a:pt x="410" y="0"/>
                    <a:pt x="410" y="0"/>
                  </a:cubicBezTo>
                  <a:cubicBezTo>
                    <a:pt x="597" y="0"/>
                    <a:pt x="597" y="0"/>
                    <a:pt x="597" y="0"/>
                  </a:cubicBezTo>
                  <a:cubicBezTo>
                    <a:pt x="597" y="0"/>
                    <a:pt x="597" y="1"/>
                    <a:pt x="597" y="2"/>
                  </a:cubicBezTo>
                  <a:cubicBezTo>
                    <a:pt x="597" y="24"/>
                    <a:pt x="595" y="46"/>
                    <a:pt x="592" y="68"/>
                  </a:cubicBezTo>
                  <a:cubicBezTo>
                    <a:pt x="579" y="160"/>
                    <a:pt x="538" y="241"/>
                    <a:pt x="469" y="310"/>
                  </a:cubicBezTo>
                  <a:cubicBezTo>
                    <a:pt x="384" y="395"/>
                    <a:pt x="281" y="437"/>
                    <a:pt x="161" y="437"/>
                  </a:cubicBezTo>
                  <a:cubicBezTo>
                    <a:pt x="161" y="437"/>
                    <a:pt x="160" y="437"/>
                    <a:pt x="160" y="437"/>
                  </a:cubicBezTo>
                  <a:cubicBezTo>
                    <a:pt x="160" y="497"/>
                    <a:pt x="160" y="497"/>
                    <a:pt x="160" y="497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160" y="185"/>
                    <a:pt x="160" y="185"/>
                    <a:pt x="160" y="185"/>
                  </a:cubicBezTo>
                  <a:cubicBezTo>
                    <a:pt x="160" y="250"/>
                    <a:pt x="160" y="250"/>
                    <a:pt x="160" y="250"/>
                  </a:cubicBezTo>
                  <a:cubicBezTo>
                    <a:pt x="160" y="250"/>
                    <a:pt x="161" y="250"/>
                    <a:pt x="161" y="250"/>
                  </a:cubicBezTo>
                  <a:cubicBezTo>
                    <a:pt x="230" y="250"/>
                    <a:pt x="288" y="226"/>
                    <a:pt x="337" y="177"/>
                  </a:cubicBezTo>
                  <a:cubicBezTo>
                    <a:pt x="371" y="143"/>
                    <a:pt x="393" y="104"/>
                    <a:pt x="403" y="61"/>
                  </a:cubicBezTo>
                  <a:close/>
                </a:path>
              </a:pathLst>
            </a:custGeom>
            <a:solidFill>
              <a:srgbClr val="7030A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7023" tIns="33511" rIns="67023" bIns="33511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21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7" name="Freeform 7"/>
            <p:cNvSpPr>
              <a:spLocks/>
            </p:cNvSpPr>
            <p:nvPr/>
          </p:nvSpPr>
          <p:spPr bwMode="auto">
            <a:xfrm>
              <a:off x="4571605" y="1602167"/>
              <a:ext cx="1403731" cy="1685035"/>
            </a:xfrm>
            <a:custGeom>
              <a:avLst/>
              <a:gdLst/>
              <a:ahLst/>
              <a:cxnLst>
                <a:cxn ang="0">
                  <a:pos x="67" y="5"/>
                </a:cxn>
                <a:cxn ang="0">
                  <a:pos x="309" y="129"/>
                </a:cxn>
                <a:cxn ang="0">
                  <a:pos x="437" y="435"/>
                </a:cxn>
                <a:cxn ang="0">
                  <a:pos x="498" y="435"/>
                </a:cxn>
                <a:cxn ang="0">
                  <a:pos x="341" y="597"/>
                </a:cxn>
                <a:cxn ang="0">
                  <a:pos x="184" y="435"/>
                </a:cxn>
                <a:cxn ang="0">
                  <a:pos x="250" y="435"/>
                </a:cxn>
                <a:cxn ang="0">
                  <a:pos x="177" y="261"/>
                </a:cxn>
                <a:cxn ang="0">
                  <a:pos x="60" y="194"/>
                </a:cxn>
                <a:cxn ang="0">
                  <a:pos x="1" y="188"/>
                </a:cxn>
                <a:cxn ang="0">
                  <a:pos x="0" y="188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67" y="5"/>
                </a:cxn>
              </a:cxnLst>
              <a:rect l="0" t="0" r="r" b="b"/>
              <a:pathLst>
                <a:path w="498" h="597">
                  <a:moveTo>
                    <a:pt x="67" y="5"/>
                  </a:moveTo>
                  <a:cubicBezTo>
                    <a:pt x="159" y="18"/>
                    <a:pt x="240" y="59"/>
                    <a:pt x="309" y="129"/>
                  </a:cubicBezTo>
                  <a:cubicBezTo>
                    <a:pt x="394" y="213"/>
                    <a:pt x="436" y="315"/>
                    <a:pt x="437" y="435"/>
                  </a:cubicBezTo>
                  <a:cubicBezTo>
                    <a:pt x="498" y="435"/>
                    <a:pt x="498" y="435"/>
                    <a:pt x="498" y="435"/>
                  </a:cubicBezTo>
                  <a:cubicBezTo>
                    <a:pt x="341" y="597"/>
                    <a:pt x="341" y="597"/>
                    <a:pt x="341" y="597"/>
                  </a:cubicBezTo>
                  <a:cubicBezTo>
                    <a:pt x="184" y="435"/>
                    <a:pt x="184" y="435"/>
                    <a:pt x="184" y="435"/>
                  </a:cubicBezTo>
                  <a:cubicBezTo>
                    <a:pt x="250" y="435"/>
                    <a:pt x="250" y="435"/>
                    <a:pt x="250" y="435"/>
                  </a:cubicBezTo>
                  <a:cubicBezTo>
                    <a:pt x="249" y="367"/>
                    <a:pt x="225" y="309"/>
                    <a:pt x="177" y="261"/>
                  </a:cubicBezTo>
                  <a:cubicBezTo>
                    <a:pt x="143" y="227"/>
                    <a:pt x="104" y="205"/>
                    <a:pt x="60" y="194"/>
                  </a:cubicBezTo>
                  <a:cubicBezTo>
                    <a:pt x="41" y="190"/>
                    <a:pt x="21" y="188"/>
                    <a:pt x="1" y="188"/>
                  </a:cubicBezTo>
                  <a:cubicBezTo>
                    <a:pt x="1" y="188"/>
                    <a:pt x="0" y="188"/>
                    <a:pt x="0" y="18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4" y="0"/>
                    <a:pt x="46" y="2"/>
                    <a:pt x="67" y="5"/>
                  </a:cubicBezTo>
                  <a:close/>
                </a:path>
              </a:pathLst>
            </a:custGeom>
            <a:solidFill>
              <a:srgbClr val="77A9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7023" tIns="33511" rIns="67023" bIns="33511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21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8" name="Freeform 8"/>
            <p:cNvSpPr>
              <a:spLocks noEditPoints="1"/>
            </p:cNvSpPr>
            <p:nvPr/>
          </p:nvSpPr>
          <p:spPr bwMode="auto">
            <a:xfrm>
              <a:off x="3344085" y="1430685"/>
              <a:ext cx="1678762" cy="1399234"/>
            </a:xfrm>
            <a:custGeom>
              <a:avLst/>
              <a:gdLst/>
              <a:ahLst/>
              <a:cxnLst>
                <a:cxn ang="0">
                  <a:pos x="96" y="338"/>
                </a:cxn>
                <a:cxn ang="0">
                  <a:pos x="95" y="338"/>
                </a:cxn>
                <a:cxn ang="0">
                  <a:pos x="96" y="338"/>
                </a:cxn>
                <a:cxn ang="0">
                  <a:pos x="435" y="0"/>
                </a:cxn>
                <a:cxn ang="0">
                  <a:pos x="595" y="157"/>
                </a:cxn>
                <a:cxn ang="0">
                  <a:pos x="435" y="314"/>
                </a:cxn>
                <a:cxn ang="0">
                  <a:pos x="435" y="249"/>
                </a:cxn>
                <a:cxn ang="0">
                  <a:pos x="260" y="322"/>
                </a:cxn>
                <a:cxn ang="0">
                  <a:pos x="194" y="437"/>
                </a:cxn>
                <a:cxn ang="0">
                  <a:pos x="187" y="496"/>
                </a:cxn>
                <a:cxn ang="0">
                  <a:pos x="0" y="496"/>
                </a:cxn>
                <a:cxn ang="0">
                  <a:pos x="5" y="429"/>
                </a:cxn>
                <a:cxn ang="0">
                  <a:pos x="128" y="190"/>
                </a:cxn>
                <a:cxn ang="0">
                  <a:pos x="435" y="61"/>
                </a:cxn>
                <a:cxn ang="0">
                  <a:pos x="435" y="0"/>
                </a:cxn>
              </a:cxnLst>
              <a:rect l="0" t="0" r="r" b="b"/>
              <a:pathLst>
                <a:path w="595" h="496">
                  <a:moveTo>
                    <a:pt x="96" y="338"/>
                  </a:moveTo>
                  <a:cubicBezTo>
                    <a:pt x="96" y="338"/>
                    <a:pt x="95" y="338"/>
                    <a:pt x="95" y="338"/>
                  </a:cubicBezTo>
                  <a:cubicBezTo>
                    <a:pt x="96" y="338"/>
                    <a:pt x="96" y="338"/>
                    <a:pt x="96" y="338"/>
                  </a:cubicBezTo>
                  <a:close/>
                  <a:moveTo>
                    <a:pt x="435" y="0"/>
                  </a:moveTo>
                  <a:cubicBezTo>
                    <a:pt x="595" y="157"/>
                    <a:pt x="595" y="157"/>
                    <a:pt x="595" y="157"/>
                  </a:cubicBezTo>
                  <a:cubicBezTo>
                    <a:pt x="435" y="314"/>
                    <a:pt x="435" y="314"/>
                    <a:pt x="435" y="314"/>
                  </a:cubicBezTo>
                  <a:cubicBezTo>
                    <a:pt x="435" y="249"/>
                    <a:pt x="435" y="249"/>
                    <a:pt x="435" y="249"/>
                  </a:cubicBezTo>
                  <a:cubicBezTo>
                    <a:pt x="367" y="249"/>
                    <a:pt x="309" y="273"/>
                    <a:pt x="260" y="322"/>
                  </a:cubicBezTo>
                  <a:cubicBezTo>
                    <a:pt x="227" y="356"/>
                    <a:pt x="204" y="394"/>
                    <a:pt x="194" y="437"/>
                  </a:cubicBezTo>
                  <a:cubicBezTo>
                    <a:pt x="190" y="456"/>
                    <a:pt x="187" y="475"/>
                    <a:pt x="187" y="496"/>
                  </a:cubicBezTo>
                  <a:cubicBezTo>
                    <a:pt x="0" y="496"/>
                    <a:pt x="0" y="496"/>
                    <a:pt x="0" y="496"/>
                  </a:cubicBezTo>
                  <a:cubicBezTo>
                    <a:pt x="0" y="473"/>
                    <a:pt x="2" y="451"/>
                    <a:pt x="5" y="429"/>
                  </a:cubicBezTo>
                  <a:cubicBezTo>
                    <a:pt x="18" y="338"/>
                    <a:pt x="59" y="258"/>
                    <a:pt x="128" y="190"/>
                  </a:cubicBezTo>
                  <a:cubicBezTo>
                    <a:pt x="213" y="104"/>
                    <a:pt x="315" y="62"/>
                    <a:pt x="435" y="61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A491B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7023" tIns="33511" rIns="67023" bIns="33511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21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9" name="Freeform 9"/>
            <p:cNvSpPr>
              <a:spLocks/>
            </p:cNvSpPr>
            <p:nvPr/>
          </p:nvSpPr>
          <p:spPr bwMode="auto">
            <a:xfrm>
              <a:off x="3172637" y="2384545"/>
              <a:ext cx="882244" cy="540640"/>
            </a:xfrm>
            <a:custGeom>
              <a:avLst/>
              <a:gdLst/>
              <a:ahLst/>
              <a:cxnLst>
                <a:cxn ang="0">
                  <a:pos x="250" y="192"/>
                </a:cxn>
                <a:cxn ang="0">
                  <a:pos x="62" y="192"/>
                </a:cxn>
                <a:cxn ang="0">
                  <a:pos x="61" y="160"/>
                </a:cxn>
                <a:cxn ang="0">
                  <a:pos x="61" y="158"/>
                </a:cxn>
                <a:cxn ang="0">
                  <a:pos x="0" y="158"/>
                </a:cxn>
                <a:cxn ang="0">
                  <a:pos x="157" y="0"/>
                </a:cxn>
                <a:cxn ang="0">
                  <a:pos x="313" y="158"/>
                </a:cxn>
                <a:cxn ang="0">
                  <a:pos x="248" y="158"/>
                </a:cxn>
                <a:cxn ang="0">
                  <a:pos x="248" y="160"/>
                </a:cxn>
                <a:cxn ang="0">
                  <a:pos x="250" y="192"/>
                </a:cxn>
              </a:cxnLst>
              <a:rect l="0" t="0" r="r" b="b"/>
              <a:pathLst>
                <a:path w="313" h="192">
                  <a:moveTo>
                    <a:pt x="250" y="192"/>
                  </a:moveTo>
                  <a:cubicBezTo>
                    <a:pt x="62" y="192"/>
                    <a:pt x="62" y="192"/>
                    <a:pt x="62" y="192"/>
                  </a:cubicBezTo>
                  <a:cubicBezTo>
                    <a:pt x="61" y="182"/>
                    <a:pt x="61" y="171"/>
                    <a:pt x="61" y="160"/>
                  </a:cubicBezTo>
                  <a:cubicBezTo>
                    <a:pt x="61" y="159"/>
                    <a:pt x="61" y="158"/>
                    <a:pt x="61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313" y="158"/>
                    <a:pt x="313" y="158"/>
                    <a:pt x="313" y="158"/>
                  </a:cubicBezTo>
                  <a:cubicBezTo>
                    <a:pt x="248" y="158"/>
                    <a:pt x="248" y="158"/>
                    <a:pt x="248" y="158"/>
                  </a:cubicBezTo>
                  <a:cubicBezTo>
                    <a:pt x="248" y="158"/>
                    <a:pt x="248" y="159"/>
                    <a:pt x="248" y="160"/>
                  </a:cubicBezTo>
                  <a:cubicBezTo>
                    <a:pt x="248" y="171"/>
                    <a:pt x="249" y="182"/>
                    <a:pt x="250" y="192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67023" tIns="33511" rIns="67023" bIns="33511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21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0" name="文字方塊 69"/>
          <p:cNvSpPr txBox="1">
            <a:spLocks noChangeArrowheads="1"/>
          </p:cNvSpPr>
          <p:nvPr/>
        </p:nvSpPr>
        <p:spPr bwMode="auto">
          <a:xfrm>
            <a:off x="1304540" y="1980111"/>
            <a:ext cx="16172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依法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行政</a:t>
            </a:r>
          </a:p>
        </p:txBody>
      </p:sp>
      <p:pic>
        <p:nvPicPr>
          <p:cNvPr id="71" name="圖片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670" y="2315963"/>
            <a:ext cx="1649681" cy="123726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2" name="Picture 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238" y="4347920"/>
            <a:ext cx="1660053" cy="126283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文字方塊 72"/>
          <p:cNvSpPr txBox="1">
            <a:spLocks noChangeArrowheads="1"/>
          </p:cNvSpPr>
          <p:nvPr/>
        </p:nvSpPr>
        <p:spPr bwMode="auto">
          <a:xfrm>
            <a:off x="3720129" y="3968276"/>
            <a:ext cx="16496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缺失分析</a:t>
            </a:r>
            <a:endPara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4" name="文字方塊 73"/>
          <p:cNvSpPr txBox="1">
            <a:spLocks noChangeArrowheads="1"/>
          </p:cNvSpPr>
          <p:nvPr/>
        </p:nvSpPr>
        <p:spPr bwMode="auto">
          <a:xfrm>
            <a:off x="1345017" y="3966734"/>
            <a:ext cx="16496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產業輔導</a:t>
            </a:r>
            <a:endPara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5" name="圖片 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4858" y="4333362"/>
            <a:ext cx="1627773" cy="127129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6" name="矩形 75"/>
          <p:cNvSpPr/>
          <p:nvPr/>
        </p:nvSpPr>
        <p:spPr>
          <a:xfrm>
            <a:off x="6322403" y="1372115"/>
            <a:ext cx="4643239" cy="1887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179388" lvl="0" indent="-179388" algn="just">
              <a:lnSpc>
                <a:spcPts val="2800"/>
              </a:lnSpc>
              <a:buFont typeface="Wingdings" panose="05000000000000000000" pitchFamily="2" charset="2"/>
              <a:buChar char="n"/>
              <a:defRPr/>
            </a:pPr>
            <a:r>
              <a:rPr lang="zh-TW" altLang="en-US" sz="20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有效管理</a:t>
            </a:r>
            <a:r>
              <a:rPr lang="en-US" altLang="zh-TW" sz="2000" b="1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zh-TW" sz="20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查明</a:t>
            </a:r>
            <a:r>
              <a:rPr lang="zh-TW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釐清</a:t>
            </a: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各砂石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場用地</a:t>
            </a:r>
            <a:r>
              <a:rPr lang="zh-TW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使用與審查要點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相符情形，並妥適</a:t>
            </a: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處理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388" lvl="0" indent="-179388" algn="just">
              <a:lnSpc>
                <a:spcPts val="2800"/>
              </a:lnSpc>
              <a:buFont typeface="Wingdings" panose="05000000000000000000" pitchFamily="2" charset="2"/>
              <a:buChar char="n"/>
              <a:defRPr/>
            </a:pPr>
            <a:r>
              <a:rPr lang="zh-TW" altLang="en-US" sz="20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永續經營</a:t>
            </a:r>
            <a:r>
              <a:rPr lang="en-US" altLang="zh-TW" sz="2000" b="1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督促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市縣政府積極</a:t>
            </a:r>
            <a:r>
              <a:rPr lang="zh-TW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輔導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砂石場完成相關</a:t>
            </a:r>
            <a:r>
              <a:rPr lang="zh-TW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工廠</a:t>
            </a:r>
            <a:r>
              <a:rPr lang="zh-TW" altLang="zh-TW" sz="20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登記</a:t>
            </a:r>
            <a:r>
              <a:rPr lang="zh-TW" altLang="en-US" sz="20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、研訂專法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切實管理。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7" name="圓角矩形 76"/>
          <p:cNvSpPr/>
          <p:nvPr/>
        </p:nvSpPr>
        <p:spPr>
          <a:xfrm>
            <a:off x="6539560" y="3863808"/>
            <a:ext cx="4571917" cy="21260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8" name="圓角矩形 77"/>
          <p:cNvSpPr/>
          <p:nvPr/>
        </p:nvSpPr>
        <p:spPr>
          <a:xfrm>
            <a:off x="6821208" y="3402143"/>
            <a:ext cx="4048278" cy="426398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9" name="TextBox 6">
            <a:extLst>
              <a:ext uri="{FF2B5EF4-FFF2-40B4-BE49-F238E27FC236}">
                <a16:creationId xmlns:a16="http://schemas.microsoft.com/office/drawing/2014/main" id="{9DBB2225-1601-42C2-A34C-BE148B666E7B}"/>
              </a:ext>
            </a:extLst>
          </p:cNvPr>
          <p:cNvSpPr txBox="1"/>
          <p:nvPr/>
        </p:nvSpPr>
        <p:spPr>
          <a:xfrm>
            <a:off x="6833412" y="3390935"/>
            <a:ext cx="398421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成效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合法比例大幅提升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0" name="Rectangle 2"/>
          <p:cNvSpPr>
            <a:spLocks noChangeArrowheads="1"/>
          </p:cNvSpPr>
          <p:nvPr/>
        </p:nvSpPr>
        <p:spPr bwMode="auto">
          <a:xfrm>
            <a:off x="6786413" y="4109966"/>
            <a:ext cx="4078210" cy="163121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zh-TW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自101年至11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月底，</a:t>
            </a:r>
            <a:r>
              <a:rPr lang="zh-TW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礦業</a:t>
            </a:r>
            <a:r>
              <a:rPr lang="zh-TW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用地碎解場</a:t>
            </a:r>
            <a:r>
              <a:rPr lang="zh-TW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未取得工廠登記之場數，已由161場</a:t>
            </a:r>
            <a:r>
              <a:rPr lang="zh-TW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降至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26</a:t>
            </a:r>
            <a:r>
              <a:rPr lang="zh-TW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場</a:t>
            </a:r>
            <a:r>
              <a:rPr lang="zh-TW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合法化比例</a:t>
            </a:r>
            <a:r>
              <a:rPr lang="zh-TW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由65%</a:t>
            </a:r>
            <a:r>
              <a:rPr lang="zh-TW" altLang="zh-TW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提升</a:t>
            </a:r>
            <a:r>
              <a:rPr lang="zh-TW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至</a:t>
            </a:r>
            <a:r>
              <a:rPr lang="zh-TW" altLang="zh-TW" sz="2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en-US" altLang="zh-TW" sz="2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zh-TW" sz="2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%</a:t>
            </a:r>
            <a:r>
              <a:rPr lang="zh-TW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9238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1448028" y="161925"/>
            <a:ext cx="502014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49134F43-E44C-44BC-AC41-D11DB3681C32}" type="slidenum">
              <a:rPr lang="zh-TW" altLang="en-US" sz="14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12</a:t>
            </a:fld>
            <a:endPara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標題 3"/>
          <p:cNvSpPr>
            <a:spLocks noGrp="1"/>
          </p:cNvSpPr>
          <p:nvPr>
            <p:ph type="title"/>
          </p:nvPr>
        </p:nvSpPr>
        <p:spPr>
          <a:xfrm>
            <a:off x="257027" y="-117677"/>
            <a:ext cx="3556147" cy="12831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貳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、重點業務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0" name="直線接點 29"/>
          <p:cNvCxnSpPr/>
          <p:nvPr/>
        </p:nvCxnSpPr>
        <p:spPr>
          <a:xfrm>
            <a:off x="266359" y="784686"/>
            <a:ext cx="3096000" cy="0"/>
          </a:xfrm>
          <a:prstGeom prst="line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1" name="群組 40"/>
          <p:cNvGrpSpPr/>
          <p:nvPr/>
        </p:nvGrpSpPr>
        <p:grpSpPr>
          <a:xfrm>
            <a:off x="3648271" y="304824"/>
            <a:ext cx="4771452" cy="523220"/>
            <a:chOff x="3820662" y="362497"/>
            <a:chExt cx="4771452" cy="523220"/>
          </a:xfrm>
        </p:grpSpPr>
        <p:sp>
          <p:nvSpPr>
            <p:cNvPr id="42" name="矩形 41"/>
            <p:cNvSpPr/>
            <p:nvPr/>
          </p:nvSpPr>
          <p:spPr>
            <a:xfrm>
              <a:off x="3820662" y="390715"/>
              <a:ext cx="4399607" cy="47981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文字方塊 1"/>
            <p:cNvSpPr txBox="1">
              <a:spLocks noChangeArrowheads="1"/>
            </p:cNvSpPr>
            <p:nvPr/>
          </p:nvSpPr>
          <p:spPr bwMode="auto">
            <a:xfrm>
              <a:off x="3822505" y="362497"/>
              <a:ext cx="476960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六</a:t>
              </a:r>
              <a:r>
                <a:rPr lang="en-US" altLang="zh-TW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優化土石資源服務平台</a:t>
              </a:r>
              <a:endPara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44" name="圖片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398" y="6391922"/>
            <a:ext cx="583786" cy="396675"/>
          </a:xfrm>
          <a:prstGeom prst="rect">
            <a:avLst/>
          </a:prstGeom>
        </p:spPr>
      </p:pic>
      <p:sp>
        <p:nvSpPr>
          <p:cNvPr id="45" name="標題 1"/>
          <p:cNvSpPr txBox="1">
            <a:spLocks/>
          </p:cNvSpPr>
          <p:nvPr/>
        </p:nvSpPr>
        <p:spPr bwMode="auto">
          <a:xfrm>
            <a:off x="10388436" y="6409678"/>
            <a:ext cx="1347836" cy="46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經濟部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地質</a:t>
            </a:r>
            <a:r>
              <a:rPr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調查及礦業管理中心</a:t>
            </a:r>
            <a:endParaRPr kumimoji="0" lang="zh-TW" altLang="en-US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1" name="群組 30"/>
          <p:cNvGrpSpPr/>
          <p:nvPr/>
        </p:nvGrpSpPr>
        <p:grpSpPr>
          <a:xfrm>
            <a:off x="9075370" y="972561"/>
            <a:ext cx="2693688" cy="2589300"/>
            <a:chOff x="7403188" y="971599"/>
            <a:chExt cx="2913864" cy="2781768"/>
          </a:xfrm>
        </p:grpSpPr>
        <p:sp>
          <p:nvSpPr>
            <p:cNvPr id="33" name="文字方塊 32"/>
            <p:cNvSpPr txBox="1"/>
            <p:nvPr/>
          </p:nvSpPr>
          <p:spPr>
            <a:xfrm>
              <a:off x="9575048" y="2962335"/>
              <a:ext cx="680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用地管理</a:t>
              </a:r>
              <a:endParaRPr lang="zh-TW" altLang="en-US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文字方塊 33"/>
            <p:cNvSpPr txBox="1"/>
            <p:nvPr/>
          </p:nvSpPr>
          <p:spPr>
            <a:xfrm>
              <a:off x="8416927" y="2130926"/>
              <a:ext cx="1219641" cy="627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土石資源</a:t>
              </a:r>
              <a:endParaRPr lang="en-US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服務平</a:t>
              </a:r>
              <a:r>
                <a: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台</a:t>
              </a:r>
            </a:p>
          </p:txBody>
        </p:sp>
        <p:pic>
          <p:nvPicPr>
            <p:cNvPr id="35" name="Picture 1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06" t="1086" r="17244" b="-1086"/>
            <a:stretch/>
          </p:blipFill>
          <p:spPr bwMode="auto">
            <a:xfrm>
              <a:off x="7535481" y="1083092"/>
              <a:ext cx="2658527" cy="2670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文字方塊 35"/>
            <p:cNvSpPr txBox="1"/>
            <p:nvPr/>
          </p:nvSpPr>
          <p:spPr>
            <a:xfrm>
              <a:off x="9636569" y="971599"/>
              <a:ext cx="680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產銷調</a:t>
              </a:r>
              <a:r>
                <a:rPr lang="zh-TW" altLang="en-US" sz="1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查</a:t>
              </a:r>
            </a:p>
          </p:txBody>
        </p:sp>
        <p:sp>
          <p:nvSpPr>
            <p:cNvPr id="37" name="矩形 36"/>
            <p:cNvSpPr/>
            <p:nvPr/>
          </p:nvSpPr>
          <p:spPr>
            <a:xfrm>
              <a:off x="7403188" y="3053510"/>
              <a:ext cx="68777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砂石履歷</a:t>
              </a:r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507128" y="1305026"/>
            <a:ext cx="8658166" cy="5026852"/>
            <a:chOff x="458524" y="1315422"/>
            <a:chExt cx="8658166" cy="5026852"/>
          </a:xfrm>
        </p:grpSpPr>
        <p:grpSp>
          <p:nvGrpSpPr>
            <p:cNvPr id="39" name="群組 38"/>
            <p:cNvGrpSpPr/>
            <p:nvPr/>
          </p:nvGrpSpPr>
          <p:grpSpPr>
            <a:xfrm>
              <a:off x="458524" y="1315422"/>
              <a:ext cx="8658166" cy="5026852"/>
              <a:chOff x="458524" y="1315422"/>
              <a:chExt cx="8658166" cy="5026852"/>
            </a:xfrm>
          </p:grpSpPr>
          <p:grpSp>
            <p:nvGrpSpPr>
              <p:cNvPr id="46" name="群組 45"/>
              <p:cNvGrpSpPr/>
              <p:nvPr/>
            </p:nvGrpSpPr>
            <p:grpSpPr>
              <a:xfrm>
                <a:off x="458524" y="1315422"/>
                <a:ext cx="8003907" cy="5026852"/>
                <a:chOff x="458524" y="1315422"/>
                <a:chExt cx="8003907" cy="5026852"/>
              </a:xfrm>
            </p:grpSpPr>
            <p:grpSp>
              <p:nvGrpSpPr>
                <p:cNvPr id="52" name="群組 51"/>
                <p:cNvGrpSpPr/>
                <p:nvPr/>
              </p:nvGrpSpPr>
              <p:grpSpPr>
                <a:xfrm>
                  <a:off x="458524" y="1315422"/>
                  <a:ext cx="7743000" cy="4738678"/>
                  <a:chOff x="667904" y="1417060"/>
                  <a:chExt cx="7743000" cy="4738678"/>
                </a:xfrm>
              </p:grpSpPr>
              <p:grpSp>
                <p:nvGrpSpPr>
                  <p:cNvPr id="57" name="群組 56"/>
                  <p:cNvGrpSpPr/>
                  <p:nvPr/>
                </p:nvGrpSpPr>
                <p:grpSpPr>
                  <a:xfrm>
                    <a:off x="667904" y="1417060"/>
                    <a:ext cx="7743000" cy="4738678"/>
                    <a:chOff x="667904" y="1417060"/>
                    <a:chExt cx="7743000" cy="4738678"/>
                  </a:xfrm>
                </p:grpSpPr>
                <p:grpSp>
                  <p:nvGrpSpPr>
                    <p:cNvPr id="59" name="群組 58"/>
                    <p:cNvGrpSpPr/>
                    <p:nvPr/>
                  </p:nvGrpSpPr>
                  <p:grpSpPr>
                    <a:xfrm>
                      <a:off x="667904" y="1417060"/>
                      <a:ext cx="7743000" cy="4738678"/>
                      <a:chOff x="667904" y="1417060"/>
                      <a:chExt cx="7743000" cy="4738678"/>
                    </a:xfrm>
                  </p:grpSpPr>
                  <p:grpSp>
                    <p:nvGrpSpPr>
                      <p:cNvPr id="61" name="群組 60"/>
                      <p:cNvGrpSpPr/>
                      <p:nvPr/>
                    </p:nvGrpSpPr>
                    <p:grpSpPr>
                      <a:xfrm>
                        <a:off x="667904" y="1417060"/>
                        <a:ext cx="7743000" cy="4738678"/>
                        <a:chOff x="667904" y="1417060"/>
                        <a:chExt cx="7743000" cy="4738678"/>
                      </a:xfrm>
                    </p:grpSpPr>
                    <p:grpSp>
                      <p:nvGrpSpPr>
                        <p:cNvPr id="82" name="群組 81"/>
                        <p:cNvGrpSpPr/>
                        <p:nvPr/>
                      </p:nvGrpSpPr>
                      <p:grpSpPr>
                        <a:xfrm>
                          <a:off x="667904" y="1417060"/>
                          <a:ext cx="7743000" cy="4738678"/>
                          <a:chOff x="667904" y="1417060"/>
                          <a:chExt cx="7743000" cy="4738678"/>
                        </a:xfrm>
                      </p:grpSpPr>
                      <p:sp>
                        <p:nvSpPr>
                          <p:cNvPr id="86" name="文字方塊 85"/>
                          <p:cNvSpPr txBox="1"/>
                          <p:nvPr/>
                        </p:nvSpPr>
                        <p:spPr>
                          <a:xfrm rot="2700000">
                            <a:off x="4824661" y="2888790"/>
                            <a:ext cx="731520" cy="707886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zh-TW" altLang="en-US" sz="2000" b="1" dirty="0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圖</a:t>
                            </a:r>
                            <a:r>
                              <a:rPr lang="zh-TW" altLang="en-US" sz="2000" b="1" dirty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台</a:t>
                            </a:r>
                            <a:r>
                              <a:rPr lang="zh-TW" altLang="en-US" sz="2000" b="1" dirty="0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查詢</a:t>
                            </a:r>
                            <a:endParaRPr lang="zh-TW" altLang="en-US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微軟正黑體" panose="020B0604030504040204" pitchFamily="34" charset="-120"/>
                              <a:ea typeface="微軟正黑體" panose="020B0604030504040204" pitchFamily="34" charset="-120"/>
                            </a:endParaRPr>
                          </a:p>
                        </p:txBody>
                      </p:sp>
                      <p:grpSp>
                        <p:nvGrpSpPr>
                          <p:cNvPr id="87" name="群組 86"/>
                          <p:cNvGrpSpPr/>
                          <p:nvPr/>
                        </p:nvGrpSpPr>
                        <p:grpSpPr>
                          <a:xfrm>
                            <a:off x="667904" y="1417060"/>
                            <a:ext cx="7743000" cy="4738678"/>
                            <a:chOff x="667904" y="1417060"/>
                            <a:chExt cx="7743000" cy="4738678"/>
                          </a:xfrm>
                        </p:grpSpPr>
                        <p:cxnSp>
                          <p:nvCxnSpPr>
                            <p:cNvPr id="88" name="直線接點 87"/>
                            <p:cNvCxnSpPr/>
                            <p:nvPr/>
                          </p:nvCxnSpPr>
                          <p:spPr>
                            <a:xfrm>
                              <a:off x="4339580" y="2975436"/>
                              <a:ext cx="2067861" cy="2075120"/>
                            </a:xfrm>
                            <a:prstGeom prst="line">
                              <a:avLst/>
                            </a:prstGeom>
                            <a:ln w="381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grpSp>
                          <p:nvGrpSpPr>
                            <p:cNvPr id="89" name="群組 88"/>
                            <p:cNvGrpSpPr/>
                            <p:nvPr/>
                          </p:nvGrpSpPr>
                          <p:grpSpPr>
                            <a:xfrm>
                              <a:off x="667904" y="1417060"/>
                              <a:ext cx="7743000" cy="4738678"/>
                              <a:chOff x="1503530" y="1337456"/>
                              <a:chExt cx="7743000" cy="4738678"/>
                            </a:xfrm>
                          </p:grpSpPr>
                          <p:pic>
                            <p:nvPicPr>
                              <p:cNvPr id="90" name="Picture 129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7647858" y="3211917"/>
                                <a:ext cx="1598672" cy="1165225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  <p:pic>
                            <p:nvPicPr>
                              <p:cNvPr id="91" name="Picture 130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7623630" y="4910909"/>
                                <a:ext cx="1589087" cy="1165225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  <p:pic>
                            <p:nvPicPr>
                              <p:cNvPr id="92" name="圖片 91"/>
                              <p:cNvPicPr>
                                <a:picLocks noChangeAspect="1"/>
                              </p:cNvPicPr>
                              <p:nvPr/>
                            </p:nvPicPr>
                            <p:blipFill rotWithShape="1">
                              <a:blip r:embed="rId7"/>
                              <a:srcRect l="30208" t="48594" r="51592" b="34656"/>
                              <a:stretch/>
                            </p:blipFill>
                            <p:spPr>
                              <a:xfrm>
                                <a:off x="7614045" y="1337456"/>
                                <a:ext cx="1598672" cy="1165225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cxnSp>
                            <p:nvCxnSpPr>
                              <p:cNvPr id="93" name="直線單箭頭接點 92"/>
                              <p:cNvCxnSpPr>
                                <a:stCxn id="116" idx="3"/>
                                <a:endCxn id="95" idx="1"/>
                              </p:cNvCxnSpPr>
                              <p:nvPr/>
                            </p:nvCxnSpPr>
                            <p:spPr>
                              <a:xfrm>
                                <a:off x="3032694" y="1934313"/>
                                <a:ext cx="1525666" cy="8310"/>
                              </a:xfrm>
                              <a:prstGeom prst="straightConnector1">
                                <a:avLst/>
                              </a:prstGeom>
                              <a:ln w="38100"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sp>
                            <p:nvSpPr>
                              <p:cNvPr id="94" name="文字方塊 93"/>
                              <p:cNvSpPr txBox="1"/>
                              <p:nvPr/>
                            </p:nvSpPr>
                            <p:spPr>
                              <a:xfrm>
                                <a:off x="3362588" y="1582623"/>
                                <a:ext cx="731520" cy="400110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r>
                                  <a:rPr lang="zh-TW" altLang="en-US" sz="2000" b="1" dirty="0" smtClean="0">
                                    <a:solidFill>
                                      <a:srgbClr val="0070C0"/>
                                    </a:solidFill>
                                    <a:latin typeface="微軟正黑體" panose="020B0604030504040204" pitchFamily="34" charset="-120"/>
                                    <a:ea typeface="微軟正黑體" panose="020B0604030504040204" pitchFamily="34" charset="-120"/>
                                  </a:rPr>
                                  <a:t>填報</a:t>
                                </a:r>
                                <a:endParaRPr lang="zh-TW" altLang="en-US" sz="2000" b="1" dirty="0">
                                  <a:solidFill>
                                    <a:srgbClr val="0070C0"/>
                                  </a:solidFill>
                                  <a:latin typeface="微軟正黑體" panose="020B0604030504040204" pitchFamily="34" charset="-120"/>
                                  <a:ea typeface="微軟正黑體" panose="020B0604030504040204" pitchFamily="34" charset="-120"/>
                                </a:endParaRPr>
                              </a:p>
                            </p:txBody>
                          </p:sp>
                          <p:sp>
                            <p:nvSpPr>
                              <p:cNvPr id="95" name="文字方塊 94"/>
                              <p:cNvSpPr txBox="1"/>
                              <p:nvPr/>
                            </p:nvSpPr>
                            <p:spPr>
                              <a:xfrm>
                                <a:off x="4558360" y="1757957"/>
                                <a:ext cx="1800944" cy="369332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r>
                                  <a:rPr lang="zh-TW" altLang="en-US" b="1" dirty="0" smtClean="0">
                                    <a:latin typeface="微軟正黑體" panose="020B0604030504040204" pitchFamily="34" charset="-120"/>
                                    <a:ea typeface="微軟正黑體" panose="020B0604030504040204" pitchFamily="34" charset="-120"/>
                                  </a:rPr>
                                  <a:t>砂石品質、流向</a:t>
                                </a:r>
                                <a:endParaRPr lang="zh-TW" altLang="en-US" b="1" dirty="0">
                                  <a:latin typeface="微軟正黑體" panose="020B0604030504040204" pitchFamily="34" charset="-120"/>
                                  <a:ea typeface="微軟正黑體" panose="020B0604030504040204" pitchFamily="34" charset="-120"/>
                                </a:endParaRPr>
                              </a:p>
                            </p:txBody>
                          </p:sp>
                          <p:sp>
                            <p:nvSpPr>
                              <p:cNvPr id="96" name="文字方塊 95"/>
                              <p:cNvSpPr txBox="1"/>
                              <p:nvPr/>
                            </p:nvSpPr>
                            <p:spPr>
                              <a:xfrm>
                                <a:off x="6620914" y="1563171"/>
                                <a:ext cx="731520" cy="400110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r>
                                  <a:rPr lang="zh-TW" altLang="en-US" sz="2000" b="1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微軟正黑體" panose="020B0604030504040204" pitchFamily="34" charset="-120"/>
                                    <a:ea typeface="微軟正黑體" panose="020B0604030504040204" pitchFamily="34" charset="-120"/>
                                  </a:rPr>
                                  <a:t>查</a:t>
                                </a:r>
                                <a:r>
                                  <a:rPr lang="zh-TW" altLang="en-US" sz="2000" b="1" dirty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微軟正黑體" panose="020B0604030504040204" pitchFamily="34" charset="-120"/>
                                    <a:ea typeface="微軟正黑體" panose="020B0604030504040204" pitchFamily="34" charset="-120"/>
                                  </a:rPr>
                                  <a:t>詢</a:t>
                                </a:r>
                              </a:p>
                            </p:txBody>
                          </p:sp>
                          <p:cxnSp>
                            <p:nvCxnSpPr>
                              <p:cNvPr id="97" name="直線單箭頭接點 96"/>
                              <p:cNvCxnSpPr>
                                <a:endCxn id="99" idx="0"/>
                              </p:cNvCxnSpPr>
                              <p:nvPr/>
                            </p:nvCxnSpPr>
                            <p:spPr>
                              <a:xfrm>
                                <a:off x="2143726" y="2502681"/>
                                <a:ext cx="16104" cy="917716"/>
                              </a:xfrm>
                              <a:prstGeom prst="straightConnector1">
                                <a:avLst/>
                              </a:prstGeom>
                              <a:ln w="38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sp>
                            <p:nvSpPr>
                              <p:cNvPr id="98" name="文字方塊 97"/>
                              <p:cNvSpPr txBox="1"/>
                              <p:nvPr/>
                            </p:nvSpPr>
                            <p:spPr>
                              <a:xfrm>
                                <a:off x="1686705" y="4683085"/>
                                <a:ext cx="530451" cy="707886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r>
                                  <a:rPr lang="zh-TW" altLang="en-US" sz="2000" b="1" dirty="0">
                                    <a:solidFill>
                                      <a:srgbClr val="0070C0"/>
                                    </a:solidFill>
                                    <a:latin typeface="微軟正黑體" panose="020B0604030504040204" pitchFamily="34" charset="-120"/>
                                    <a:ea typeface="微軟正黑體" panose="020B0604030504040204" pitchFamily="34" charset="-120"/>
                                  </a:rPr>
                                  <a:t>填報</a:t>
                                </a:r>
                                <a:endParaRPr lang="en-US" altLang="zh-TW" sz="2000" b="1" dirty="0" smtClean="0">
                                  <a:solidFill>
                                    <a:srgbClr val="0070C0"/>
                                  </a:solidFill>
                                  <a:latin typeface="微軟正黑體" panose="020B0604030504040204" pitchFamily="34" charset="-120"/>
                                  <a:ea typeface="微軟正黑體" panose="020B0604030504040204" pitchFamily="34" charset="-120"/>
                                </a:endParaRPr>
                              </a:p>
                            </p:txBody>
                          </p:sp>
                          <p:sp>
                            <p:nvSpPr>
                              <p:cNvPr id="99" name="文字方塊 98"/>
                              <p:cNvSpPr txBox="1"/>
                              <p:nvPr/>
                            </p:nvSpPr>
                            <p:spPr>
                              <a:xfrm>
                                <a:off x="1943422" y="3420397"/>
                                <a:ext cx="432816" cy="1200329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n w="3810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</a:ln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r>
                                  <a:rPr lang="zh-TW" altLang="en-US" b="1" dirty="0" smtClean="0">
                                    <a:latin typeface="微軟正黑體" panose="020B0604030504040204" pitchFamily="34" charset="-120"/>
                                    <a:ea typeface="微軟正黑體" panose="020B0604030504040204" pitchFamily="34" charset="-120"/>
                                  </a:rPr>
                                  <a:t>用</a:t>
                                </a:r>
                                <a:endParaRPr lang="en-US" altLang="zh-TW" b="1" dirty="0" smtClean="0">
                                  <a:latin typeface="微軟正黑體" panose="020B0604030504040204" pitchFamily="34" charset="-120"/>
                                  <a:ea typeface="微軟正黑體" panose="020B0604030504040204" pitchFamily="34" charset="-120"/>
                                </a:endParaRPr>
                              </a:p>
                              <a:p>
                                <a:r>
                                  <a:rPr lang="zh-TW" altLang="en-US" b="1" dirty="0" smtClean="0">
                                    <a:latin typeface="微軟正黑體" panose="020B0604030504040204" pitchFamily="34" charset="-120"/>
                                    <a:ea typeface="微軟正黑體" panose="020B0604030504040204" pitchFamily="34" charset="-120"/>
                                  </a:rPr>
                                  <a:t>地</a:t>
                                </a:r>
                                <a:endParaRPr lang="en-US" altLang="zh-TW" b="1" dirty="0" smtClean="0">
                                  <a:latin typeface="微軟正黑體" panose="020B0604030504040204" pitchFamily="34" charset="-120"/>
                                  <a:ea typeface="微軟正黑體" panose="020B0604030504040204" pitchFamily="34" charset="-120"/>
                                </a:endParaRPr>
                              </a:p>
                              <a:p>
                                <a:r>
                                  <a:rPr lang="zh-TW" altLang="en-US" b="1" dirty="0" smtClean="0">
                                    <a:latin typeface="微軟正黑體" panose="020B0604030504040204" pitchFamily="34" charset="-120"/>
                                    <a:ea typeface="微軟正黑體" panose="020B0604030504040204" pitchFamily="34" charset="-120"/>
                                  </a:rPr>
                                  <a:t>管</a:t>
                                </a:r>
                                <a:endParaRPr lang="en-US" altLang="zh-TW" b="1" dirty="0" smtClean="0">
                                  <a:latin typeface="微軟正黑體" panose="020B0604030504040204" pitchFamily="34" charset="-120"/>
                                  <a:ea typeface="微軟正黑體" panose="020B0604030504040204" pitchFamily="34" charset="-120"/>
                                </a:endParaRPr>
                              </a:p>
                              <a:p>
                                <a:r>
                                  <a:rPr lang="zh-TW" altLang="en-US" b="1" dirty="0" smtClean="0">
                                    <a:latin typeface="微軟正黑體" panose="020B0604030504040204" pitchFamily="34" charset="-120"/>
                                    <a:ea typeface="微軟正黑體" panose="020B0604030504040204" pitchFamily="34" charset="-120"/>
                                  </a:rPr>
                                  <a:t>理</a:t>
                                </a:r>
                                <a:endParaRPr lang="zh-TW" altLang="en-US" b="1" dirty="0">
                                  <a:latin typeface="微軟正黑體" panose="020B0604030504040204" pitchFamily="34" charset="-120"/>
                                  <a:ea typeface="微軟正黑體" panose="020B0604030504040204" pitchFamily="34" charset="-120"/>
                                </a:endParaRPr>
                              </a:p>
                            </p:txBody>
                          </p:sp>
                          <p:cxnSp>
                            <p:nvCxnSpPr>
                              <p:cNvPr id="100" name="直線單箭頭接點 99"/>
                              <p:cNvCxnSpPr>
                                <a:stCxn id="101" idx="0"/>
                                <a:endCxn id="99" idx="2"/>
                              </p:cNvCxnSpPr>
                              <p:nvPr/>
                            </p:nvCxnSpPr>
                            <p:spPr>
                              <a:xfrm flipV="1">
                                <a:off x="2148726" y="4620726"/>
                                <a:ext cx="11104" cy="809076"/>
                              </a:xfrm>
                              <a:prstGeom prst="straightConnector1">
                                <a:avLst/>
                              </a:prstGeom>
                              <a:ln w="38100"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sp>
                            <p:nvSpPr>
                              <p:cNvPr id="101" name="文字方塊 100"/>
                              <p:cNvSpPr txBox="1"/>
                              <p:nvPr/>
                            </p:nvSpPr>
                            <p:spPr>
                              <a:xfrm>
                                <a:off x="1818771" y="5429802"/>
                                <a:ext cx="659910" cy="646331"/>
                              </a:xfrm>
                              <a:prstGeom prst="rect">
                                <a:avLst/>
                              </a:prstGeom>
                              <a:noFill/>
                              <a:ln w="38100">
                                <a:solidFill>
                                  <a:srgbClr val="5B9BD5"/>
                                </a:solidFill>
                              </a:ln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r>
                                  <a:rPr lang="zh-TW" altLang="en-US" b="1" dirty="0" smtClean="0">
                                    <a:latin typeface="微軟正黑體" panose="020B0604030504040204" pitchFamily="34" charset="-120"/>
                                    <a:ea typeface="微軟正黑體" panose="020B0604030504040204" pitchFamily="34" charset="-120"/>
                                  </a:rPr>
                                  <a:t>主管</a:t>
                                </a:r>
                                <a:endParaRPr lang="en-US" altLang="zh-TW" b="1" dirty="0" smtClean="0">
                                  <a:latin typeface="微軟正黑體" panose="020B0604030504040204" pitchFamily="34" charset="-120"/>
                                  <a:ea typeface="微軟正黑體" panose="020B0604030504040204" pitchFamily="34" charset="-120"/>
                                </a:endParaRPr>
                              </a:p>
                              <a:p>
                                <a:r>
                                  <a:rPr lang="zh-TW" altLang="en-US" b="1" dirty="0" smtClean="0">
                                    <a:latin typeface="微軟正黑體" panose="020B0604030504040204" pitchFamily="34" charset="-120"/>
                                    <a:ea typeface="微軟正黑體" panose="020B0604030504040204" pitchFamily="34" charset="-120"/>
                                  </a:rPr>
                                  <a:t>專區</a:t>
                                </a:r>
                                <a:endParaRPr lang="zh-TW" altLang="en-US" b="1" dirty="0">
                                  <a:latin typeface="微軟正黑體" panose="020B0604030504040204" pitchFamily="34" charset="-120"/>
                                  <a:ea typeface="微軟正黑體" panose="020B0604030504040204" pitchFamily="34" charset="-120"/>
                                </a:endParaRPr>
                              </a:p>
                            </p:txBody>
                          </p:sp>
                          <p:cxnSp>
                            <p:nvCxnSpPr>
                              <p:cNvPr id="102" name="直線單箭頭接點 101"/>
                              <p:cNvCxnSpPr>
                                <a:endCxn id="103" idx="0"/>
                              </p:cNvCxnSpPr>
                              <p:nvPr/>
                            </p:nvCxnSpPr>
                            <p:spPr>
                              <a:xfrm>
                                <a:off x="3013032" y="2050792"/>
                                <a:ext cx="1040551" cy="1075753"/>
                              </a:xfrm>
                              <a:prstGeom prst="straightConnector1">
                                <a:avLst/>
                              </a:prstGeom>
                              <a:ln w="38100"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sp>
                            <p:nvSpPr>
                              <p:cNvPr id="103" name="文字方塊 102"/>
                              <p:cNvSpPr txBox="1"/>
                              <p:nvPr/>
                            </p:nvSpPr>
                            <p:spPr>
                              <a:xfrm rot="18900000">
                                <a:off x="4254861" y="2950761"/>
                                <a:ext cx="446205" cy="1200329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n w="3810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</a:ln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r>
                                  <a:rPr lang="zh-TW" altLang="en-US" b="1" dirty="0" smtClean="0">
                                    <a:latin typeface="微軟正黑體" panose="020B0604030504040204" pitchFamily="34" charset="-120"/>
                                    <a:ea typeface="微軟正黑體" panose="020B0604030504040204" pitchFamily="34" charset="-120"/>
                                  </a:rPr>
                                  <a:t>產銷資訊</a:t>
                                </a:r>
                                <a:endParaRPr lang="zh-TW" altLang="en-US" b="1" dirty="0">
                                  <a:latin typeface="微軟正黑體" panose="020B0604030504040204" pitchFamily="34" charset="-120"/>
                                  <a:ea typeface="微軟正黑體" panose="020B0604030504040204" pitchFamily="34" charset="-12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04" name="文字方塊 103"/>
                              <p:cNvSpPr txBox="1"/>
                              <p:nvPr/>
                            </p:nvSpPr>
                            <p:spPr>
                              <a:xfrm rot="2700000">
                                <a:off x="3338665" y="2339996"/>
                                <a:ext cx="731520" cy="400110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r>
                                  <a:rPr lang="zh-TW" altLang="en-US" sz="2000" b="1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微軟正黑體" panose="020B0604030504040204" pitchFamily="34" charset="-120"/>
                                    <a:ea typeface="微軟正黑體" panose="020B0604030504040204" pitchFamily="34" charset="-120"/>
                                  </a:rPr>
                                  <a:t>查</a:t>
                                </a:r>
                                <a:r>
                                  <a:rPr lang="zh-TW" altLang="en-US" sz="2000" b="1" dirty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微軟正黑體" panose="020B0604030504040204" pitchFamily="34" charset="-120"/>
                                    <a:ea typeface="微軟正黑體" panose="020B0604030504040204" pitchFamily="34" charset="-120"/>
                                  </a:rPr>
                                  <a:t>詢</a:t>
                                </a:r>
                              </a:p>
                            </p:txBody>
                          </p:sp>
                          <p:cxnSp>
                            <p:nvCxnSpPr>
                              <p:cNvPr id="105" name="直線單箭頭接點 104"/>
                              <p:cNvCxnSpPr/>
                              <p:nvPr/>
                            </p:nvCxnSpPr>
                            <p:spPr>
                              <a:xfrm flipH="1" flipV="1">
                                <a:off x="5563085" y="2080089"/>
                                <a:ext cx="1721581" cy="1709731"/>
                              </a:xfrm>
                              <a:prstGeom prst="straightConnector1">
                                <a:avLst/>
                              </a:prstGeom>
                              <a:ln w="38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06" name="直線單箭頭接點 105"/>
                              <p:cNvCxnSpPr/>
                              <p:nvPr/>
                            </p:nvCxnSpPr>
                            <p:spPr>
                              <a:xfrm flipH="1" flipV="1">
                                <a:off x="5161492" y="2064312"/>
                                <a:ext cx="1" cy="835216"/>
                              </a:xfrm>
                              <a:prstGeom prst="straightConnector1">
                                <a:avLst/>
                              </a:prstGeom>
                              <a:ln w="38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sp>
                            <p:nvSpPr>
                              <p:cNvPr id="107" name="文字方塊 106"/>
                              <p:cNvSpPr txBox="1"/>
                              <p:nvPr/>
                            </p:nvSpPr>
                            <p:spPr>
                              <a:xfrm rot="2700000">
                                <a:off x="6131304" y="3917429"/>
                                <a:ext cx="1687888" cy="338554"/>
                              </a:xfrm>
                              <a:prstGeom prst="rect">
                                <a:avLst/>
                              </a:prstGeom>
                              <a:noFill/>
                              <a:ln w="38100">
                                <a:noFill/>
                              </a:ln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r>
                                  <a:rPr lang="zh-TW" altLang="en-US" sz="1600" b="1" dirty="0" smtClean="0">
                                    <a:solidFill>
                                      <a:srgbClr val="525252"/>
                                    </a:solidFill>
                                    <a:effectLst>
                                      <a:glow rad="63500">
                                        <a:schemeClr val="accent3">
                                          <a:satMod val="175000"/>
                                          <a:alpha val="40000"/>
                                        </a:schemeClr>
                                      </a:glow>
                                    </a:effectLst>
                                    <a:latin typeface="微軟正黑體" panose="020B0604030504040204" pitchFamily="34" charset="-120"/>
                                    <a:ea typeface="微軟正黑體" panose="020B0604030504040204" pitchFamily="34" charset="-120"/>
                                  </a:rPr>
                                  <a:t>整</a:t>
                                </a:r>
                                <a:r>
                                  <a:rPr lang="zh-TW" altLang="en-US" sz="1600" b="1" dirty="0">
                                    <a:solidFill>
                                      <a:srgbClr val="525252"/>
                                    </a:solidFill>
                                    <a:effectLst>
                                      <a:glow rad="63500">
                                        <a:schemeClr val="accent3">
                                          <a:satMod val="175000"/>
                                          <a:alpha val="40000"/>
                                        </a:schemeClr>
                                      </a:glow>
                                    </a:effectLst>
                                    <a:latin typeface="微軟正黑體" panose="020B0604030504040204" pitchFamily="34" charset="-120"/>
                                    <a:ea typeface="微軟正黑體" panose="020B0604030504040204" pitchFamily="34" charset="-120"/>
                                  </a:rPr>
                                  <a:t>合</a:t>
                                </a:r>
                                <a:r>
                                  <a:rPr lang="zh-TW" altLang="en-US" sz="1600" b="1" dirty="0" smtClean="0">
                                    <a:effectLst>
                                      <a:glow rad="63500">
                                        <a:schemeClr val="accent3">
                                          <a:satMod val="175000"/>
                                          <a:alpha val="40000"/>
                                        </a:schemeClr>
                                      </a:glow>
                                    </a:effectLst>
                                    <a:latin typeface="微軟正黑體" panose="020B0604030504040204" pitchFamily="34" charset="-120"/>
                                    <a:ea typeface="微軟正黑體" panose="020B0604030504040204" pitchFamily="34" charset="-120"/>
                                  </a:rPr>
                                  <a:t>環境敏感</a:t>
                                </a:r>
                                <a:r>
                                  <a:rPr lang="zh-TW" altLang="en-US" sz="1600" b="1" dirty="0">
                                    <a:effectLst>
                                      <a:glow rad="63500">
                                        <a:schemeClr val="accent3">
                                          <a:satMod val="175000"/>
                                          <a:alpha val="40000"/>
                                        </a:schemeClr>
                                      </a:glow>
                                    </a:effectLst>
                                    <a:latin typeface="微軟正黑體" panose="020B0604030504040204" pitchFamily="34" charset="-120"/>
                                    <a:ea typeface="微軟正黑體" panose="020B0604030504040204" pitchFamily="34" charset="-120"/>
                                  </a:rPr>
                                  <a:t>區</a:t>
                                </a:r>
                                <a:endParaRPr lang="en-US" altLang="zh-TW" sz="1600" b="1" dirty="0" smtClean="0">
                                  <a:effectLst>
                                    <a:glow rad="63500">
                                      <a:schemeClr val="accent3">
                                        <a:satMod val="175000"/>
                                        <a:alpha val="40000"/>
                                      </a:schemeClr>
                                    </a:glow>
                                  </a:effectLst>
                                  <a:latin typeface="微軟正黑體" panose="020B0604030504040204" pitchFamily="34" charset="-120"/>
                                  <a:ea typeface="微軟正黑體" panose="020B0604030504040204" pitchFamily="34" charset="-12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08" name="文字方塊 107"/>
                              <p:cNvSpPr txBox="1"/>
                              <p:nvPr/>
                            </p:nvSpPr>
                            <p:spPr>
                              <a:xfrm rot="2700000">
                                <a:off x="3286030" y="3997986"/>
                                <a:ext cx="731520" cy="707886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r>
                                  <a:rPr lang="zh-TW" altLang="en-US" sz="2000" b="1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微軟正黑體" panose="020B0604030504040204" pitchFamily="34" charset="-120"/>
                                    <a:ea typeface="微軟正黑體" panose="020B0604030504040204" pitchFamily="34" charset="-120"/>
                                  </a:rPr>
                                  <a:t>圖</a:t>
                                </a:r>
                                <a:r>
                                  <a:rPr lang="zh-TW" altLang="en-US" sz="2000" b="1" dirty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微軟正黑體" panose="020B0604030504040204" pitchFamily="34" charset="-120"/>
                                    <a:ea typeface="微軟正黑體" panose="020B0604030504040204" pitchFamily="34" charset="-120"/>
                                  </a:rPr>
                                  <a:t>台</a:t>
                                </a:r>
                                <a:r>
                                  <a:rPr lang="zh-TW" altLang="en-US" sz="2000" b="1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微軟正黑體" panose="020B0604030504040204" pitchFamily="34" charset="-120"/>
                                    <a:ea typeface="微軟正黑體" panose="020B0604030504040204" pitchFamily="34" charset="-120"/>
                                  </a:rPr>
                                  <a:t>查詢</a:t>
                                </a:r>
                                <a:endParaRPr lang="zh-TW" altLang="en-US" sz="2000" b="1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微軟正黑體" panose="020B0604030504040204" pitchFamily="34" charset="-120"/>
                                  <a:ea typeface="微軟正黑體" panose="020B0604030504040204" pitchFamily="34" charset="-12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09" name="文字方塊 108"/>
                              <p:cNvSpPr txBox="1"/>
                              <p:nvPr/>
                            </p:nvSpPr>
                            <p:spPr>
                              <a:xfrm>
                                <a:off x="4898606" y="1340128"/>
                                <a:ext cx="1126024" cy="369332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n w="3810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</a:ln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r>
                                  <a:rPr lang="zh-TW" altLang="en-US" b="1" dirty="0" smtClean="0">
                                    <a:latin typeface="微軟正黑體" panose="020B0604030504040204" pitchFamily="34" charset="-120"/>
                                    <a:ea typeface="微軟正黑體" panose="020B0604030504040204" pitchFamily="34" charset="-120"/>
                                  </a:rPr>
                                  <a:t>砂石履歷</a:t>
                                </a:r>
                                <a:endParaRPr lang="zh-TW" altLang="en-US" b="1" dirty="0">
                                  <a:latin typeface="微軟正黑體" panose="020B0604030504040204" pitchFamily="34" charset="-120"/>
                                  <a:ea typeface="微軟正黑體" panose="020B0604030504040204" pitchFamily="34" charset="-12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0" name="文字方塊 109"/>
                              <p:cNvSpPr txBox="1"/>
                              <p:nvPr/>
                            </p:nvSpPr>
                            <p:spPr>
                              <a:xfrm>
                                <a:off x="1723434" y="2649491"/>
                                <a:ext cx="530451" cy="707886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r>
                                  <a:rPr lang="zh-TW" altLang="en-US" sz="2000" b="1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微軟正黑體" panose="020B0604030504040204" pitchFamily="34" charset="-120"/>
                                    <a:ea typeface="微軟正黑體" panose="020B0604030504040204" pitchFamily="34" charset="-120"/>
                                  </a:rPr>
                                  <a:t>查</a:t>
                                </a:r>
                                <a:endParaRPr lang="en-US" altLang="zh-TW" sz="2000" b="1" dirty="0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微軟正黑體" panose="020B0604030504040204" pitchFamily="34" charset="-120"/>
                                  <a:ea typeface="微軟正黑體" panose="020B0604030504040204" pitchFamily="34" charset="-120"/>
                                </a:endParaRPr>
                              </a:p>
                              <a:p>
                                <a:r>
                                  <a:rPr lang="zh-TW" altLang="en-US" sz="2000" b="1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微軟正黑體" panose="020B0604030504040204" pitchFamily="34" charset="-120"/>
                                    <a:ea typeface="微軟正黑體" panose="020B0604030504040204" pitchFamily="34" charset="-120"/>
                                  </a:rPr>
                                  <a:t>詢</a:t>
                                </a:r>
                                <a:endParaRPr lang="zh-TW" altLang="en-US" sz="2000" b="1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微軟正黑體" panose="020B0604030504040204" pitchFamily="34" charset="-120"/>
                                  <a:ea typeface="微軟正黑體" panose="020B0604030504040204" pitchFamily="34" charset="-120"/>
                                </a:endParaRPr>
                              </a:p>
                            </p:txBody>
                          </p:sp>
                          <p:cxnSp>
                            <p:nvCxnSpPr>
                              <p:cNvPr id="111" name="直線單箭頭接點 110"/>
                              <p:cNvCxnSpPr>
                                <a:endCxn id="103" idx="3"/>
                              </p:cNvCxnSpPr>
                              <p:nvPr/>
                            </p:nvCxnSpPr>
                            <p:spPr>
                              <a:xfrm flipH="1">
                                <a:off x="4635721" y="2883570"/>
                                <a:ext cx="525771" cy="509599"/>
                              </a:xfrm>
                              <a:prstGeom prst="straightConnector1">
                                <a:avLst/>
                              </a:prstGeom>
                              <a:ln w="38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sp>
                            <p:nvSpPr>
                              <p:cNvPr id="112" name="文字方塊 111"/>
                              <p:cNvSpPr txBox="1"/>
                              <p:nvPr/>
                            </p:nvSpPr>
                            <p:spPr>
                              <a:xfrm rot="2700000">
                                <a:off x="5141458" y="4162693"/>
                                <a:ext cx="731520" cy="400110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r>
                                  <a:rPr lang="zh-TW" altLang="en-US" sz="2000" b="1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微軟正黑體" panose="020B0604030504040204" pitchFamily="34" charset="-120"/>
                                    <a:ea typeface="微軟正黑體" panose="020B0604030504040204" pitchFamily="34" charset="-120"/>
                                  </a:rPr>
                                  <a:t>查</a:t>
                                </a:r>
                                <a:r>
                                  <a:rPr lang="zh-TW" altLang="en-US" sz="2000" b="1" dirty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微軟正黑體" panose="020B0604030504040204" pitchFamily="34" charset="-120"/>
                                    <a:ea typeface="微軟正黑體" panose="020B0604030504040204" pitchFamily="34" charset="-120"/>
                                  </a:rPr>
                                  <a:t>詢</a:t>
                                </a:r>
                              </a:p>
                            </p:txBody>
                          </p:sp>
                          <p:sp>
                            <p:nvSpPr>
                              <p:cNvPr id="113" name="文字方塊 112"/>
                              <p:cNvSpPr txBox="1"/>
                              <p:nvPr/>
                            </p:nvSpPr>
                            <p:spPr>
                              <a:xfrm rot="2700000">
                                <a:off x="3068594" y="2587215"/>
                                <a:ext cx="731520" cy="400110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r>
                                  <a:rPr lang="zh-TW" altLang="en-US" sz="2000" b="1" dirty="0">
                                    <a:solidFill>
                                      <a:srgbClr val="0070C0"/>
                                    </a:solidFill>
                                    <a:latin typeface="微軟正黑體" panose="020B0604030504040204" pitchFamily="34" charset="-120"/>
                                    <a:ea typeface="微軟正黑體" panose="020B0604030504040204" pitchFamily="34" charset="-120"/>
                                  </a:rPr>
                                  <a:t>填報</a:t>
                                </a:r>
                              </a:p>
                            </p:txBody>
                          </p:sp>
                          <p:pic>
                            <p:nvPicPr>
                              <p:cNvPr id="114" name="圖片 113"/>
                              <p:cNvPicPr>
                                <a:picLocks noChangeAspect="1"/>
                              </p:cNvPicPr>
                              <p:nvPr/>
                            </p:nvPicPr>
                            <p:blipFill rotWithShape="1">
                              <a:blip r:embed="rId7"/>
                              <a:srcRect l="50360" t="48594" r="31740" b="34656"/>
                              <a:stretch/>
                            </p:blipFill>
                            <p:spPr>
                              <a:xfrm>
                                <a:off x="5408645" y="4910909"/>
                                <a:ext cx="1529164" cy="1165224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pic>
                            <p:nvPicPr>
                              <p:cNvPr id="115" name="Picture 131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8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241033" y="4910908"/>
                                <a:ext cx="1589087" cy="1165225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  <p:pic>
                            <p:nvPicPr>
                              <p:cNvPr id="116" name="圖片 115"/>
                              <p:cNvPicPr>
                                <a:picLocks noChangeAspect="1"/>
                              </p:cNvPicPr>
                              <p:nvPr/>
                            </p:nvPicPr>
                            <p:blipFill rotWithShape="1">
                              <a:blip r:embed="rId7"/>
                              <a:srcRect l="70418" t="48594" r="11681" b="34656"/>
                              <a:stretch/>
                            </p:blipFill>
                            <p:spPr>
                              <a:xfrm>
                                <a:off x="1503530" y="1351700"/>
                                <a:ext cx="1529164" cy="1165225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grpSp>
                      </p:grpSp>
                    </p:grpSp>
                    <p:cxnSp>
                      <p:nvCxnSpPr>
                        <p:cNvPr id="83" name="直線單箭頭接點 82"/>
                        <p:cNvCxnSpPr/>
                        <p:nvPr/>
                      </p:nvCxnSpPr>
                      <p:spPr>
                        <a:xfrm>
                          <a:off x="5523678" y="2006842"/>
                          <a:ext cx="1264326" cy="0"/>
                        </a:xfrm>
                        <a:prstGeom prst="straightConnector1">
                          <a:avLst/>
                        </a:prstGeom>
                        <a:ln w="38100">
                          <a:solidFill>
                            <a:schemeClr val="accent6">
                              <a:lumMod val="50000"/>
                            </a:schemeClr>
                          </a:solidFill>
                          <a:headEnd type="triangle"/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4" name="直線單箭頭接點 83"/>
                        <p:cNvCxnSpPr>
                          <a:endCxn id="90" idx="1"/>
                        </p:cNvCxnSpPr>
                        <p:nvPr/>
                      </p:nvCxnSpPr>
                      <p:spPr>
                        <a:xfrm>
                          <a:off x="6449040" y="3869424"/>
                          <a:ext cx="363192" cy="4710"/>
                        </a:xfrm>
                        <a:prstGeom prst="straightConnector1">
                          <a:avLst/>
                        </a:prstGeom>
                        <a:ln w="38100">
                          <a:solidFill>
                            <a:schemeClr val="accent6">
                              <a:lumMod val="50000"/>
                            </a:schemeClr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5" name="直線單箭頭接點 84"/>
                        <p:cNvCxnSpPr/>
                        <p:nvPr/>
                      </p:nvCxnSpPr>
                      <p:spPr>
                        <a:xfrm>
                          <a:off x="6407441" y="5058409"/>
                          <a:ext cx="413548" cy="0"/>
                        </a:xfrm>
                        <a:prstGeom prst="straightConnector1">
                          <a:avLst/>
                        </a:prstGeom>
                        <a:ln w="38100">
                          <a:solidFill>
                            <a:schemeClr val="accent6">
                              <a:lumMod val="50000"/>
                            </a:schemeClr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81" name="直線單箭頭接點 80"/>
                      <p:cNvCxnSpPr/>
                      <p:nvPr/>
                    </p:nvCxnSpPr>
                    <p:spPr>
                      <a:xfrm>
                        <a:off x="4047521" y="4054014"/>
                        <a:ext cx="946043" cy="946043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accent6">
                            <a:lumMod val="50000"/>
                          </a:schemeClr>
                        </a:solidFill>
                        <a:headEnd type="triangl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60" name="直線單箭頭接點 59"/>
                    <p:cNvCxnSpPr/>
                    <p:nvPr/>
                  </p:nvCxnSpPr>
                  <p:spPr>
                    <a:xfrm flipV="1">
                      <a:off x="3478852" y="3810188"/>
                      <a:ext cx="0" cy="1180324"/>
                    </a:xfrm>
                    <a:prstGeom prst="straightConnector1">
                      <a:avLst/>
                    </a:prstGeom>
                    <a:ln w="38100">
                      <a:solidFill>
                        <a:schemeClr val="accent6">
                          <a:lumMod val="50000"/>
                        </a:schemeClr>
                      </a:solidFill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58" name="直線單箭頭接點 57"/>
                  <p:cNvCxnSpPr/>
                  <p:nvPr/>
                </p:nvCxnSpPr>
                <p:spPr>
                  <a:xfrm>
                    <a:off x="1551749" y="4056234"/>
                    <a:ext cx="946043" cy="946043"/>
                  </a:xfrm>
                  <a:prstGeom prst="straightConnector1">
                    <a:avLst/>
                  </a:prstGeom>
                  <a:ln w="38100">
                    <a:solidFill>
                      <a:schemeClr val="accent6">
                        <a:lumMod val="50000"/>
                      </a:schemeClr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3" name="直線接點 52"/>
                <p:cNvCxnSpPr/>
                <p:nvPr/>
              </p:nvCxnSpPr>
              <p:spPr>
                <a:xfrm>
                  <a:off x="2983044" y="6331878"/>
                  <a:ext cx="5479387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線接點 53"/>
                <p:cNvCxnSpPr>
                  <a:stCxn id="115" idx="2"/>
                </p:cNvCxnSpPr>
                <p:nvPr/>
              </p:nvCxnSpPr>
              <p:spPr>
                <a:xfrm flipH="1">
                  <a:off x="2990570" y="6054099"/>
                  <a:ext cx="1" cy="277779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線接點 54"/>
                <p:cNvCxnSpPr/>
                <p:nvPr/>
              </p:nvCxnSpPr>
              <p:spPr>
                <a:xfrm flipH="1">
                  <a:off x="5128221" y="6063278"/>
                  <a:ext cx="1" cy="277779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接點 55"/>
                <p:cNvCxnSpPr/>
                <p:nvPr/>
              </p:nvCxnSpPr>
              <p:spPr>
                <a:xfrm flipH="1">
                  <a:off x="7391344" y="6064495"/>
                  <a:ext cx="1" cy="277779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直線單箭頭接點 46"/>
              <p:cNvCxnSpPr/>
              <p:nvPr/>
            </p:nvCxnSpPr>
            <p:spPr>
              <a:xfrm>
                <a:off x="8439230" y="4920091"/>
                <a:ext cx="677460" cy="0"/>
              </a:xfrm>
              <a:prstGeom prst="straightConnector1">
                <a:avLst/>
              </a:prstGeom>
              <a:ln w="7620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接點 47"/>
              <p:cNvCxnSpPr/>
              <p:nvPr/>
            </p:nvCxnSpPr>
            <p:spPr>
              <a:xfrm flipV="1">
                <a:off x="8445559" y="1993235"/>
                <a:ext cx="0" cy="4338644"/>
              </a:xfrm>
              <a:prstGeom prst="line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接點 48"/>
              <p:cNvCxnSpPr/>
              <p:nvPr/>
            </p:nvCxnSpPr>
            <p:spPr>
              <a:xfrm rot="16200000" flipH="1">
                <a:off x="8306669" y="5368886"/>
                <a:ext cx="1" cy="277779"/>
              </a:xfrm>
              <a:prstGeom prst="line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接點 49"/>
              <p:cNvCxnSpPr/>
              <p:nvPr/>
            </p:nvCxnSpPr>
            <p:spPr>
              <a:xfrm rot="16200000" flipH="1">
                <a:off x="8323541" y="3628897"/>
                <a:ext cx="1" cy="277779"/>
              </a:xfrm>
              <a:prstGeom prst="line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接點 50"/>
              <p:cNvCxnSpPr/>
              <p:nvPr/>
            </p:nvCxnSpPr>
            <p:spPr>
              <a:xfrm rot="16200000" flipH="1">
                <a:off x="8300340" y="1854346"/>
                <a:ext cx="1" cy="277779"/>
              </a:xfrm>
              <a:prstGeom prst="line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文字方塊 39"/>
            <p:cNvSpPr txBox="1"/>
            <p:nvPr/>
          </p:nvSpPr>
          <p:spPr>
            <a:xfrm rot="2700000">
              <a:off x="4286799" y="3996851"/>
              <a:ext cx="1687888" cy="33855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整合</a:t>
              </a:r>
              <a:r>
                <a:rPr lang="zh-TW" altLang="en-US" sz="1600" b="1" dirty="0"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水利署疏濬</a:t>
              </a:r>
              <a:endParaRPr lang="en-US" altLang="zh-TW" sz="1600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7" name="群組 116"/>
          <p:cNvGrpSpPr/>
          <p:nvPr/>
        </p:nvGrpSpPr>
        <p:grpSpPr>
          <a:xfrm>
            <a:off x="9290569" y="4188167"/>
            <a:ext cx="2545624" cy="1399711"/>
            <a:chOff x="9258744" y="3757389"/>
            <a:chExt cx="2545624" cy="1399711"/>
          </a:xfrm>
        </p:grpSpPr>
        <p:sp>
          <p:nvSpPr>
            <p:cNvPr id="118" name="矩形 117"/>
            <p:cNvSpPr/>
            <p:nvPr/>
          </p:nvSpPr>
          <p:spPr>
            <a:xfrm>
              <a:off x="9258744" y="3757389"/>
              <a:ext cx="2521832" cy="1399711"/>
            </a:xfrm>
            <a:prstGeom prst="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9" name="文字方塊 118"/>
            <p:cNvSpPr txBox="1"/>
            <p:nvPr/>
          </p:nvSpPr>
          <p:spPr>
            <a:xfrm>
              <a:off x="9373485" y="3988131"/>
              <a:ext cx="243088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1.</a:t>
              </a:r>
              <a:r>
                <a:rPr lang="zh-TW" alt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穩定砂石供應</a:t>
              </a:r>
              <a:endParaRPr lang="en-US" altLang="zh-TW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</a:t>
              </a:r>
              <a:r>
                <a:rPr lang="zh-TW" alt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輔導砂石場合法化</a:t>
              </a:r>
              <a:endParaRPr lang="en-US" altLang="zh-TW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3.</a:t>
              </a:r>
              <a:r>
                <a:rPr lang="zh-TW" alt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砂石品質流向管理</a:t>
              </a:r>
              <a:endParaRPr lang="zh-TW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20" name="文字方塊 119"/>
          <p:cNvSpPr txBox="1"/>
          <p:nvPr/>
        </p:nvSpPr>
        <p:spPr>
          <a:xfrm>
            <a:off x="11083121" y="2919229"/>
            <a:ext cx="629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用地管理</a:t>
            </a:r>
            <a:endParaRPr lang="zh-TW" altLang="en-US" sz="1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1" name="文字方塊 120"/>
          <p:cNvSpPr txBox="1"/>
          <p:nvPr/>
        </p:nvSpPr>
        <p:spPr>
          <a:xfrm>
            <a:off x="9830263" y="3975380"/>
            <a:ext cx="158988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資源政策推</a:t>
            </a:r>
            <a:r>
              <a:rPr lang="zh-TW" altLang="en-US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</a:t>
            </a:r>
          </a:p>
        </p:txBody>
      </p:sp>
    </p:spTree>
    <p:extLst>
      <p:ext uri="{BB962C8B-B14F-4D97-AF65-F5344CB8AC3E}">
        <p14:creationId xmlns:p14="http://schemas.microsoft.com/office/powerpoint/2010/main" val="239030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標題 3"/>
          <p:cNvSpPr txBox="1">
            <a:spLocks/>
          </p:cNvSpPr>
          <p:nvPr/>
        </p:nvSpPr>
        <p:spPr>
          <a:xfrm>
            <a:off x="266359" y="160331"/>
            <a:ext cx="3556147" cy="87507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貳、重點業務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1" name="直線接點 40"/>
          <p:cNvCxnSpPr/>
          <p:nvPr/>
        </p:nvCxnSpPr>
        <p:spPr>
          <a:xfrm>
            <a:off x="266359" y="784686"/>
            <a:ext cx="3096000" cy="0"/>
          </a:xfrm>
          <a:prstGeom prst="line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1539538" y="161925"/>
            <a:ext cx="4238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F973BC06-C045-409A-8531-436431822081}" type="slidenum">
              <a:rPr lang="zh-TW" altLang="en-US" sz="14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13</a:t>
            </a:fld>
            <a:endParaRPr lang="zh-TW" altLang="en-US" sz="1400" b="1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2" name="群組 61"/>
          <p:cNvGrpSpPr/>
          <p:nvPr/>
        </p:nvGrpSpPr>
        <p:grpSpPr>
          <a:xfrm>
            <a:off x="3710318" y="336551"/>
            <a:ext cx="3471168" cy="479818"/>
            <a:chOff x="3917829" y="331440"/>
            <a:chExt cx="4787632" cy="479818"/>
          </a:xfrm>
        </p:grpSpPr>
        <p:sp>
          <p:nvSpPr>
            <p:cNvPr id="63" name="矩形 62"/>
            <p:cNvSpPr/>
            <p:nvPr/>
          </p:nvSpPr>
          <p:spPr>
            <a:xfrm>
              <a:off x="3920979" y="331440"/>
              <a:ext cx="4784480" cy="47981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8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七</a:t>
              </a:r>
              <a:r>
                <a:rPr lang="en-US" altLang="zh-TW" sz="28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lang="zh-TW" altLang="en-US" sz="28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爆炸物監督管理</a:t>
              </a:r>
              <a:endPara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4" name="標題 3"/>
            <p:cNvSpPr txBox="1">
              <a:spLocks/>
            </p:cNvSpPr>
            <p:nvPr/>
          </p:nvSpPr>
          <p:spPr>
            <a:xfrm>
              <a:off x="3917829" y="349431"/>
              <a:ext cx="4787632" cy="43654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49" name="圖片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398" y="6391922"/>
            <a:ext cx="583786" cy="396675"/>
          </a:xfrm>
          <a:prstGeom prst="rect">
            <a:avLst/>
          </a:prstGeom>
        </p:spPr>
      </p:pic>
      <p:sp>
        <p:nvSpPr>
          <p:cNvPr id="59" name="標題 1"/>
          <p:cNvSpPr txBox="1">
            <a:spLocks/>
          </p:cNvSpPr>
          <p:nvPr/>
        </p:nvSpPr>
        <p:spPr bwMode="auto">
          <a:xfrm>
            <a:off x="10388436" y="6356410"/>
            <a:ext cx="1347836" cy="46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經濟部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地質</a:t>
            </a:r>
            <a:r>
              <a:rPr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調查及礦業管理中心</a:t>
            </a:r>
            <a:endParaRPr kumimoji="0" lang="zh-TW" altLang="en-US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E8FA2C1B-21FC-44D0-BB73-8E2C877714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402729"/>
              </p:ext>
            </p:extLst>
          </p:nvPr>
        </p:nvGraphicFramePr>
        <p:xfrm>
          <a:off x="1754189" y="1648008"/>
          <a:ext cx="8242067" cy="4723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1872">
                  <a:extLst>
                    <a:ext uri="{9D8B030D-6E8A-4147-A177-3AD203B41FA5}">
                      <a16:colId xmlns:a16="http://schemas.microsoft.com/office/drawing/2014/main" val="2492857721"/>
                    </a:ext>
                  </a:extLst>
                </a:gridCol>
                <a:gridCol w="2207344">
                  <a:extLst>
                    <a:ext uri="{9D8B030D-6E8A-4147-A177-3AD203B41FA5}">
                      <a16:colId xmlns:a16="http://schemas.microsoft.com/office/drawing/2014/main" val="928736688"/>
                    </a:ext>
                  </a:extLst>
                </a:gridCol>
                <a:gridCol w="2486770">
                  <a:extLst>
                    <a:ext uri="{9D8B030D-6E8A-4147-A177-3AD203B41FA5}">
                      <a16:colId xmlns:a16="http://schemas.microsoft.com/office/drawing/2014/main" val="2344189000"/>
                    </a:ext>
                  </a:extLst>
                </a:gridCol>
                <a:gridCol w="1171248">
                  <a:extLst>
                    <a:ext uri="{9D8B030D-6E8A-4147-A177-3AD203B41FA5}">
                      <a16:colId xmlns:a16="http://schemas.microsoft.com/office/drawing/2014/main" val="584065037"/>
                    </a:ext>
                  </a:extLst>
                </a:gridCol>
                <a:gridCol w="1744833">
                  <a:extLst>
                    <a:ext uri="{9D8B030D-6E8A-4147-A177-3AD203B41FA5}">
                      <a16:colId xmlns:a16="http://schemas.microsoft.com/office/drawing/2014/main" val="3217048364"/>
                    </a:ext>
                  </a:extLst>
                </a:gridCol>
              </a:tblGrid>
              <a:tr h="887179">
                <a:tc>
                  <a:txBody>
                    <a:bodyPr/>
                    <a:lstStyle/>
                    <a:p>
                      <a:r>
                        <a:rPr lang="zh-TW" altLang="en-US" sz="17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目的事業單位</a:t>
                      </a:r>
                      <a:endParaRPr lang="zh-TW" altLang="en-US" sz="17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6777" marR="86777" marT="43395" marB="433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礦業權者</a:t>
                      </a:r>
                    </a:p>
                  </a:txBody>
                  <a:tcPr marL="86777" marR="86777" marT="43395" marB="43395" anchor="b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工程業者</a:t>
                      </a:r>
                    </a:p>
                  </a:txBody>
                  <a:tcPr marL="86777" marR="86777" marT="43395" marB="43395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販賣業</a:t>
                      </a:r>
                      <a:endParaRPr lang="zh-TW" altLang="en-US" sz="19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6777" marR="86777" marT="43395" marB="43395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dirty="0">
                          <a:solidFill>
                            <a:srgbClr val="FFFF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非事業用爆炸物業者</a:t>
                      </a:r>
                    </a:p>
                  </a:txBody>
                  <a:tcPr marL="86777" marR="86777" marT="43395" marB="43395" anchor="ctr">
                    <a:solidFill>
                      <a:srgbClr val="7C7C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26575"/>
                  </a:ext>
                </a:extLst>
              </a:tr>
              <a:tr h="1388727">
                <a:tc>
                  <a:txBody>
                    <a:bodyPr/>
                    <a:lstStyle/>
                    <a:p>
                      <a:r>
                        <a:rPr lang="zh-TW" altLang="en-US" sz="17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領域範疇</a:t>
                      </a:r>
                    </a:p>
                  </a:txBody>
                  <a:tcPr marL="86777" marR="86777" marT="43395" marB="43395"/>
                </a:tc>
                <a:tc>
                  <a:txBody>
                    <a:bodyPr/>
                    <a:lstStyle/>
                    <a:p>
                      <a:r>
                        <a:rPr lang="zh-TW" altLang="en-US"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供作採礦、探勘、採取土石</a:t>
                      </a:r>
                    </a:p>
                  </a:txBody>
                  <a:tcPr marL="86777" marR="86777" marT="43395" marB="43395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土木工程、特殊爆破工程</a:t>
                      </a:r>
                      <a:r>
                        <a:rPr lang="en-US" altLang="zh-TW"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核電廠高爐</a:t>
                      </a:r>
                      <a:r>
                        <a:rPr lang="zh-TW" altLang="en-US" sz="1700" b="0" i="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殘銑爆破、震測、電影爆破</a:t>
                      </a:r>
                      <a:r>
                        <a:rPr lang="en-US" altLang="zh-TW"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6777" marR="86777" marT="43395" marB="43395"/>
                </a:tc>
                <a:tc>
                  <a:txBody>
                    <a:bodyPr/>
                    <a:lstStyle/>
                    <a:p>
                      <a:r>
                        <a:rPr lang="zh-TW" altLang="en-US"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爆炸物</a:t>
                      </a:r>
                      <a:r>
                        <a:rPr lang="zh-TW" altLang="en-US" sz="17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之製造、進口</a:t>
                      </a:r>
                      <a:r>
                        <a:rPr lang="zh-TW" altLang="en-US"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、販賣</a:t>
                      </a:r>
                    </a:p>
                  </a:txBody>
                  <a:tcPr marL="86777" marR="86777" marT="43395" marB="43395"/>
                </a:tc>
                <a:tc>
                  <a:txBody>
                    <a:bodyPr/>
                    <a:lstStyle/>
                    <a:p>
                      <a:r>
                        <a:rPr lang="zh-TW" altLang="en-US" sz="17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僅負責辦理進口許可審核</a:t>
                      </a:r>
                      <a:r>
                        <a:rPr lang="en-US" altLang="zh-TW" sz="17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  <a:r>
                        <a:rPr lang="zh-TW" altLang="en-US" sz="17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軍方</a:t>
                      </a:r>
                      <a:r>
                        <a:rPr lang="en-US" altLang="zh-TW" sz="17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7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限委託民間業者</a:t>
                      </a:r>
                      <a:r>
                        <a:rPr lang="en-US" altLang="zh-TW" sz="17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7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、化工廠</a:t>
                      </a:r>
                      <a:r>
                        <a:rPr lang="en-US" altLang="zh-TW" sz="17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7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或學校</a:t>
                      </a:r>
                      <a:r>
                        <a:rPr lang="en-US" altLang="zh-TW" sz="1700" b="1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700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6777" marR="86777" marT="43395" marB="4339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708925"/>
                  </a:ext>
                </a:extLst>
              </a:tr>
              <a:tr h="2447839">
                <a:tc>
                  <a:txBody>
                    <a:bodyPr/>
                    <a:lstStyle/>
                    <a:p>
                      <a:r>
                        <a:rPr lang="zh-TW" altLang="en-US" sz="17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案例</a:t>
                      </a:r>
                    </a:p>
                  </a:txBody>
                  <a:tcPr marL="86777" marR="86777" marT="43395" marB="43395"/>
                </a:tc>
                <a:tc>
                  <a:txBody>
                    <a:bodyPr/>
                    <a:lstStyle/>
                    <a:p>
                      <a:r>
                        <a:rPr lang="zh-TW" altLang="en-US"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中大型水泥公司、中油探勘處</a:t>
                      </a:r>
                      <a:r>
                        <a:rPr lang="en-US" altLang="zh-TW"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鑽、修井</a:t>
                      </a:r>
                      <a:r>
                        <a:rPr lang="en-US" altLang="zh-TW" sz="17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7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zh-TW" altLang="en-US" sz="1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6777" marR="86777" marT="43395" marB="43395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長隧道工程</a:t>
                      </a:r>
                      <a:r>
                        <a:rPr lang="en-US" altLang="zh-TW"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雪隧、蘇花改、南迴隧道等</a:t>
                      </a:r>
                      <a:r>
                        <a:rPr lang="en-US" altLang="zh-TW"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、水庫工程</a:t>
                      </a:r>
                      <a:r>
                        <a:rPr lang="en-US" altLang="zh-TW"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防淤隧道</a:t>
                      </a:r>
                      <a:r>
                        <a:rPr lang="en-US" altLang="zh-TW" sz="17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7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zh-TW" altLang="en-US" sz="1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6777" marR="86777" marT="43395" marB="43395"/>
                </a:tc>
                <a:tc>
                  <a:txBody>
                    <a:bodyPr/>
                    <a:lstStyle/>
                    <a:p>
                      <a:r>
                        <a:rPr lang="zh-TW" altLang="en-US"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展</a:t>
                      </a:r>
                      <a:r>
                        <a:rPr lang="zh-TW" altLang="en-US" sz="17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威科技股份有限公司、山鈦煙火工業股份有限公司。</a:t>
                      </a:r>
                      <a:endParaRPr lang="zh-TW" altLang="en-US" sz="1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6777" marR="86777" marT="43395" marB="43395"/>
                </a:tc>
                <a:tc>
                  <a:txBody>
                    <a:bodyPr/>
                    <a:lstStyle/>
                    <a:p>
                      <a:r>
                        <a:rPr lang="zh-TW" altLang="en-US"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國防部</a:t>
                      </a:r>
                    </a:p>
                  </a:txBody>
                  <a:tcPr marL="86777" marR="86777" marT="43395" marB="43395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583487"/>
                  </a:ext>
                </a:extLst>
              </a:tr>
            </a:tbl>
          </a:graphicData>
        </a:graphic>
      </p:graphicFrame>
      <p:sp>
        <p:nvSpPr>
          <p:cNvPr id="13" name="矩形 12">
            <a:extLst>
              <a:ext uri="{FF2B5EF4-FFF2-40B4-BE49-F238E27FC236}">
                <a16:creationId xmlns:a16="http://schemas.microsoft.com/office/drawing/2014/main" id="{9D6B3330-E4ED-49FF-9977-A3EFA2A8A5DE}"/>
              </a:ext>
            </a:extLst>
          </p:cNvPr>
          <p:cNvSpPr/>
          <p:nvPr/>
        </p:nvSpPr>
        <p:spPr>
          <a:xfrm>
            <a:off x="2383840" y="1664186"/>
            <a:ext cx="5856840" cy="38573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事業用爆炸物業者</a:t>
            </a:r>
          </a:p>
        </p:txBody>
      </p:sp>
      <p:pic>
        <p:nvPicPr>
          <p:cNvPr id="15" name="圖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475" y="4856086"/>
            <a:ext cx="2155818" cy="143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圖片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573" y="4918227"/>
            <a:ext cx="2389094" cy="136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68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標題 3"/>
          <p:cNvSpPr txBox="1">
            <a:spLocks/>
          </p:cNvSpPr>
          <p:nvPr/>
        </p:nvSpPr>
        <p:spPr>
          <a:xfrm>
            <a:off x="266359" y="160331"/>
            <a:ext cx="3556147" cy="87507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貳、重點業務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1" name="直線接點 40"/>
          <p:cNvCxnSpPr/>
          <p:nvPr/>
        </p:nvCxnSpPr>
        <p:spPr>
          <a:xfrm>
            <a:off x="266359" y="784686"/>
            <a:ext cx="3096000" cy="0"/>
          </a:xfrm>
          <a:prstGeom prst="line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1539538" y="161925"/>
            <a:ext cx="4238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F973BC06-C045-409A-8531-436431822081}" type="slidenum">
              <a:rPr lang="zh-TW" altLang="en-US" sz="14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14</a:t>
            </a:fld>
            <a:endParaRPr lang="zh-TW" altLang="en-US" sz="1400" b="1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2" name="群組 61"/>
          <p:cNvGrpSpPr/>
          <p:nvPr/>
        </p:nvGrpSpPr>
        <p:grpSpPr>
          <a:xfrm>
            <a:off x="3719745" y="345978"/>
            <a:ext cx="3471168" cy="479818"/>
            <a:chOff x="3917829" y="331440"/>
            <a:chExt cx="4787632" cy="479818"/>
          </a:xfrm>
        </p:grpSpPr>
        <p:sp>
          <p:nvSpPr>
            <p:cNvPr id="63" name="矩形 62"/>
            <p:cNvSpPr/>
            <p:nvPr/>
          </p:nvSpPr>
          <p:spPr>
            <a:xfrm>
              <a:off x="3920979" y="331440"/>
              <a:ext cx="4784480" cy="47981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8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七</a:t>
              </a:r>
              <a:r>
                <a:rPr lang="en-US" altLang="zh-TW" sz="28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lang="zh-TW" altLang="en-US" sz="28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爆炸物監督管理</a:t>
              </a:r>
              <a:endPara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4" name="標題 3"/>
            <p:cNvSpPr txBox="1">
              <a:spLocks/>
            </p:cNvSpPr>
            <p:nvPr/>
          </p:nvSpPr>
          <p:spPr>
            <a:xfrm>
              <a:off x="3917829" y="349431"/>
              <a:ext cx="4787632" cy="43654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49" name="圖片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398" y="6391922"/>
            <a:ext cx="583786" cy="396675"/>
          </a:xfrm>
          <a:prstGeom prst="rect">
            <a:avLst/>
          </a:prstGeom>
        </p:spPr>
      </p:pic>
      <p:sp>
        <p:nvSpPr>
          <p:cNvPr id="59" name="標題 1"/>
          <p:cNvSpPr txBox="1">
            <a:spLocks/>
          </p:cNvSpPr>
          <p:nvPr/>
        </p:nvSpPr>
        <p:spPr bwMode="auto">
          <a:xfrm>
            <a:off x="10388436" y="6356410"/>
            <a:ext cx="1347836" cy="46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經濟部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地質</a:t>
            </a:r>
            <a:r>
              <a:rPr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調查及礦業管理中心</a:t>
            </a:r>
            <a:endParaRPr kumimoji="0" lang="zh-TW" altLang="en-US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2"/>
          <p:cNvSpPr>
            <a:spLocks noChangeArrowheads="1"/>
          </p:cNvSpPr>
          <p:nvPr/>
        </p:nvSpPr>
        <p:spPr bwMode="auto">
          <a:xfrm>
            <a:off x="2452709" y="2360811"/>
            <a:ext cx="731840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TW" altLang="en-US" sz="2200" b="1" dirty="0">
                <a:solidFill>
                  <a:srgbClr val="000000"/>
                </a:solidFill>
                <a:ea typeface="微軟正黑體" panose="020B0604030504040204" pitchFamily="34" charset="-120"/>
              </a:rPr>
              <a:t>事業單位的使用、管理不當，導致爆炸物失炸、失竊發生，除影響作業安全，更嚴重使</a:t>
            </a:r>
            <a:r>
              <a:rPr lang="zh-TW" altLang="en-US" sz="2200" b="1" dirty="0">
                <a:solidFill>
                  <a:srgbClr val="FF0000"/>
                </a:solidFill>
                <a:ea typeface="微軟正黑體" panose="020B0604030504040204" pitchFamily="34" charset="-120"/>
              </a:rPr>
              <a:t>公共安全</a:t>
            </a:r>
            <a:r>
              <a:rPr lang="zh-TW" altLang="en-US" sz="2200" b="1" dirty="0">
                <a:solidFill>
                  <a:srgbClr val="000000"/>
                </a:solidFill>
                <a:ea typeface="微軟正黑體" panose="020B0604030504040204" pitchFamily="34" charset="-120"/>
              </a:rPr>
              <a:t>曝險。</a:t>
            </a:r>
            <a:endParaRPr lang="zh-TW" altLang="en-US" sz="2200" dirty="0">
              <a:solidFill>
                <a:srgbClr val="000000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15" name="圖片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816" y="3193933"/>
            <a:ext cx="4549781" cy="340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新聞圖片"/>
          <p:cNvPicPr>
            <a:picLocks noChangeAspect="1" noChangeArrowheads="1"/>
          </p:cNvPicPr>
          <p:nvPr/>
        </p:nvPicPr>
        <p:blipFill rotWithShape="1">
          <a:blip r:embed="rId4"/>
          <a:srcRect/>
          <a:stretch/>
        </p:blipFill>
        <p:spPr bwMode="auto">
          <a:xfrm>
            <a:off x="1675342" y="3758761"/>
            <a:ext cx="1871352" cy="224384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190" y="3677575"/>
            <a:ext cx="2647387" cy="170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2384892" y="1751029"/>
            <a:ext cx="6554926" cy="529181"/>
            <a:chOff x="2260600" y="1546835"/>
            <a:chExt cx="6554926" cy="529181"/>
          </a:xfrm>
        </p:grpSpPr>
        <p:sp>
          <p:nvSpPr>
            <p:cNvPr id="18" name="圓角矩形 17"/>
            <p:cNvSpPr/>
            <p:nvPr/>
          </p:nvSpPr>
          <p:spPr>
            <a:xfrm>
              <a:off x="2357439" y="1603992"/>
              <a:ext cx="6458087" cy="44344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TW" altLang="en-US" kern="0">
                <a:solidFill>
                  <a:prstClr val="white"/>
                </a:solidFill>
                <a:latin typeface="Calibri"/>
                <a:ea typeface="微軟正黑體"/>
              </a:endParaRPr>
            </a:p>
          </p:txBody>
        </p:sp>
        <p:pic>
          <p:nvPicPr>
            <p:cNvPr id="19" name="圖片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600" y="1546835"/>
              <a:ext cx="456752" cy="529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標題 1"/>
            <p:cNvSpPr txBox="1">
              <a:spLocks/>
            </p:cNvSpPr>
            <p:nvPr/>
          </p:nvSpPr>
          <p:spPr bwMode="auto">
            <a:xfrm>
              <a:off x="2709864" y="1668100"/>
              <a:ext cx="5850563" cy="387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zh-TW" altLang="en-US" sz="2400" b="1" dirty="0">
                  <a:solidFill>
                    <a:srgbClr val="232323"/>
                  </a:solidFill>
                  <a:ea typeface="微軟正黑體" panose="020B0604030504040204" pitchFamily="34" charset="-120"/>
                </a:rPr>
                <a:t>爆炸物管理的</a:t>
              </a:r>
              <a:r>
                <a:rPr lang="zh-TW" altLang="en-US" sz="2400" b="1" dirty="0">
                  <a:solidFill>
                    <a:srgbClr val="FF0000"/>
                  </a:solidFill>
                  <a:ea typeface="微軟正黑體" panose="020B0604030504040204" pitchFamily="34" charset="-120"/>
                </a:rPr>
                <a:t>危險性</a:t>
              </a:r>
              <a:r>
                <a:rPr lang="zh-TW" altLang="en-US" sz="2400" b="1" dirty="0">
                  <a:solidFill>
                    <a:srgbClr val="232323"/>
                  </a:solidFill>
                  <a:ea typeface="微軟正黑體" panose="020B0604030504040204" pitchFamily="34" charset="-120"/>
                </a:rPr>
                <a:t>、</a:t>
              </a:r>
              <a:r>
                <a:rPr lang="zh-TW" altLang="en-US" sz="2400" b="1" dirty="0">
                  <a:solidFill>
                    <a:srgbClr val="FF0000"/>
                  </a:solidFill>
                  <a:ea typeface="微軟正黑體" panose="020B0604030504040204" pitchFamily="34" charset="-120"/>
                </a:rPr>
                <a:t>重要性</a:t>
              </a:r>
              <a:r>
                <a:rPr lang="zh-TW" altLang="en-US" sz="2400" b="1" dirty="0">
                  <a:solidFill>
                    <a:srgbClr val="232323"/>
                  </a:solidFill>
                  <a:ea typeface="微軟正黑體" panose="020B0604030504040204" pitchFamily="34" charset="-120"/>
                </a:rPr>
                <a:t>、</a:t>
              </a:r>
              <a:r>
                <a:rPr lang="zh-TW" altLang="en-US" sz="2400" b="1" dirty="0">
                  <a:solidFill>
                    <a:srgbClr val="FF0000"/>
                  </a:solidFill>
                  <a:ea typeface="微軟正黑體" panose="020B0604030504040204" pitchFamily="34" charset="-120"/>
                </a:rPr>
                <a:t>必要性</a:t>
              </a:r>
            </a:p>
          </p:txBody>
        </p:sp>
      </p:grpSp>
      <p:sp>
        <p:nvSpPr>
          <p:cNvPr id="21" name="向右箭號 20"/>
          <p:cNvSpPr/>
          <p:nvPr/>
        </p:nvSpPr>
        <p:spPr>
          <a:xfrm>
            <a:off x="6993466" y="3715145"/>
            <a:ext cx="1014019" cy="409451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TW" altLang="en-US" kern="0">
              <a:solidFill>
                <a:prstClr val="white"/>
              </a:solidFill>
              <a:latin typeface="Calibri"/>
              <a:ea typeface="微軟正黑體"/>
            </a:endParaRPr>
          </a:p>
        </p:txBody>
      </p:sp>
      <p:sp>
        <p:nvSpPr>
          <p:cNvPr id="22" name="向右箭號 21"/>
          <p:cNvSpPr/>
          <p:nvPr/>
        </p:nvSpPr>
        <p:spPr>
          <a:xfrm flipH="1">
            <a:off x="3316815" y="3916760"/>
            <a:ext cx="1331823" cy="409450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TW" altLang="en-US" kern="0">
              <a:solidFill>
                <a:prstClr val="white"/>
              </a:solidFill>
              <a:latin typeface="Calibri"/>
              <a:ea typeface="微軟正黑體"/>
            </a:endParaRPr>
          </a:p>
        </p:txBody>
      </p:sp>
      <p:grpSp>
        <p:nvGrpSpPr>
          <p:cNvPr id="29" name="群組 28"/>
          <p:cNvGrpSpPr/>
          <p:nvPr/>
        </p:nvGrpSpPr>
        <p:grpSpPr>
          <a:xfrm>
            <a:off x="3028264" y="1038877"/>
            <a:ext cx="6135472" cy="603860"/>
            <a:chOff x="295843" y="1096027"/>
            <a:chExt cx="6135472" cy="603860"/>
          </a:xfrm>
        </p:grpSpPr>
        <p:grpSp>
          <p:nvGrpSpPr>
            <p:cNvPr id="27" name="群組 26"/>
            <p:cNvGrpSpPr/>
            <p:nvPr/>
          </p:nvGrpSpPr>
          <p:grpSpPr>
            <a:xfrm>
              <a:off x="295843" y="1096027"/>
              <a:ext cx="1992979" cy="585927"/>
              <a:chOff x="341464" y="1133878"/>
              <a:chExt cx="1798054" cy="585927"/>
            </a:xfrm>
            <a:gradFill flip="none" rotWithShape="1">
              <a:gsLst>
                <a:gs pos="0">
                  <a:srgbClr val="A80000"/>
                </a:gs>
                <a:gs pos="100000">
                  <a:srgbClr val="FF5B5B"/>
                </a:gs>
              </a:gsLst>
              <a:lin ang="16200000" scaled="1"/>
              <a:tileRect/>
            </a:gradFill>
          </p:grpSpPr>
          <p:sp>
            <p:nvSpPr>
              <p:cNvPr id="6" name="圓柱 5"/>
              <p:cNvSpPr/>
              <p:nvPr/>
            </p:nvSpPr>
            <p:spPr>
              <a:xfrm rot="5400000">
                <a:off x="813092" y="662250"/>
                <a:ext cx="585927" cy="1529183"/>
              </a:xfrm>
              <a:prstGeom prst="can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zh-TW" altLang="en-US" sz="20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管理目的</a:t>
                </a:r>
                <a:endPara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cxnSp>
            <p:nvCxnSpPr>
              <p:cNvPr id="8" name="弧形接點 7"/>
              <p:cNvCxnSpPr/>
              <p:nvPr/>
            </p:nvCxnSpPr>
            <p:spPr>
              <a:xfrm flipV="1">
                <a:off x="1806113" y="1323492"/>
                <a:ext cx="333405" cy="112209"/>
              </a:xfrm>
              <a:prstGeom prst="curvedConnector3">
                <a:avLst>
                  <a:gd name="adj1" fmla="val 50000"/>
                </a:avLst>
              </a:prstGeom>
              <a:grpFill/>
              <a:ln w="28575">
                <a:solidFill>
                  <a:schemeClr val="tx1"/>
                </a:solidFill>
              </a:ln>
              <a:scene3d>
                <a:camera prst="perspectiveBelow"/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群組 43"/>
            <p:cNvGrpSpPr/>
            <p:nvPr/>
          </p:nvGrpSpPr>
          <p:grpSpPr>
            <a:xfrm>
              <a:off x="2291201" y="1113960"/>
              <a:ext cx="1992979" cy="585927"/>
              <a:chOff x="341464" y="1133878"/>
              <a:chExt cx="1798054" cy="585927"/>
            </a:xfrm>
            <a:solidFill>
              <a:schemeClr val="bg2">
                <a:lumMod val="75000"/>
              </a:schemeClr>
            </a:solidFill>
          </p:grpSpPr>
          <p:sp>
            <p:nvSpPr>
              <p:cNvPr id="45" name="圓柱 44"/>
              <p:cNvSpPr/>
              <p:nvPr/>
            </p:nvSpPr>
            <p:spPr>
              <a:xfrm rot="5400000">
                <a:off x="813092" y="662250"/>
                <a:ext cx="585927" cy="1529183"/>
              </a:xfrm>
              <a:prstGeom prst="can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zh-TW" altLang="en-US" sz="20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業務面向</a:t>
                </a:r>
              </a:p>
            </p:txBody>
          </p:sp>
          <p:cxnSp>
            <p:nvCxnSpPr>
              <p:cNvPr id="46" name="弧形接點 45"/>
              <p:cNvCxnSpPr/>
              <p:nvPr/>
            </p:nvCxnSpPr>
            <p:spPr>
              <a:xfrm flipV="1">
                <a:off x="1806113" y="1323492"/>
                <a:ext cx="333405" cy="112209"/>
              </a:xfrm>
              <a:prstGeom prst="curvedConnector3">
                <a:avLst>
                  <a:gd name="adj1" fmla="val 50000"/>
                </a:avLst>
              </a:prstGeom>
              <a:grpFill/>
              <a:ln w="28575">
                <a:solidFill>
                  <a:schemeClr val="tx1"/>
                </a:solidFill>
              </a:ln>
              <a:scene3d>
                <a:camera prst="perspectiveBelow"/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群組 46"/>
            <p:cNvGrpSpPr/>
            <p:nvPr/>
          </p:nvGrpSpPr>
          <p:grpSpPr>
            <a:xfrm>
              <a:off x="4299114" y="1096028"/>
              <a:ext cx="1975224" cy="585927"/>
              <a:chOff x="357483" y="1133878"/>
              <a:chExt cx="1782035" cy="585927"/>
            </a:xfrm>
            <a:solidFill>
              <a:schemeClr val="bg2">
                <a:lumMod val="75000"/>
              </a:schemeClr>
            </a:solidFill>
          </p:grpSpPr>
          <p:sp>
            <p:nvSpPr>
              <p:cNvPr id="48" name="圓柱 47"/>
              <p:cNvSpPr/>
              <p:nvPr/>
            </p:nvSpPr>
            <p:spPr>
              <a:xfrm rot="5400000">
                <a:off x="829111" y="662250"/>
                <a:ext cx="585927" cy="1529183"/>
              </a:xfrm>
              <a:prstGeom prst="can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zh-TW" altLang="en-US" sz="20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管理核心</a:t>
                </a:r>
                <a:endPara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cxnSp>
            <p:nvCxnSpPr>
              <p:cNvPr id="50" name="弧形接點 49"/>
              <p:cNvCxnSpPr/>
              <p:nvPr/>
            </p:nvCxnSpPr>
            <p:spPr>
              <a:xfrm flipV="1">
                <a:off x="1806113" y="1323492"/>
                <a:ext cx="333405" cy="112209"/>
              </a:xfrm>
              <a:prstGeom prst="curvedConnector3">
                <a:avLst>
                  <a:gd name="adj1" fmla="val 50000"/>
                </a:avLst>
              </a:prstGeom>
              <a:grpFill/>
              <a:ln w="28575">
                <a:solidFill>
                  <a:schemeClr val="tx1"/>
                </a:solidFill>
              </a:ln>
              <a:scene3d>
                <a:camera prst="perspectiveBelow"/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爆炸 1 27"/>
            <p:cNvSpPr/>
            <p:nvPr/>
          </p:nvSpPr>
          <p:spPr>
            <a:xfrm>
              <a:off x="6182740" y="1171992"/>
              <a:ext cx="248575" cy="248575"/>
            </a:xfrm>
            <a:prstGeom prst="irregularSeal1">
              <a:avLst/>
            </a:prstGeom>
            <a:solidFill>
              <a:srgbClr val="FFFF00"/>
            </a:solidFill>
            <a:effectLst>
              <a:innerShdw blurRad="101600" dist="50800">
                <a:schemeClr val="accent4"/>
              </a:inn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180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群組 114"/>
          <p:cNvGrpSpPr/>
          <p:nvPr/>
        </p:nvGrpSpPr>
        <p:grpSpPr>
          <a:xfrm>
            <a:off x="3719745" y="317697"/>
            <a:ext cx="3471168" cy="479818"/>
            <a:chOff x="3917829" y="331440"/>
            <a:chExt cx="4787632" cy="479818"/>
          </a:xfrm>
        </p:grpSpPr>
        <p:sp>
          <p:nvSpPr>
            <p:cNvPr id="116" name="矩形 115"/>
            <p:cNvSpPr/>
            <p:nvPr/>
          </p:nvSpPr>
          <p:spPr>
            <a:xfrm>
              <a:off x="3920979" y="331440"/>
              <a:ext cx="4784480" cy="47981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8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七</a:t>
              </a:r>
              <a:r>
                <a:rPr lang="en-US" altLang="zh-TW" sz="28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lang="zh-TW" altLang="en-US" sz="28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爆炸物監督管理</a:t>
              </a:r>
              <a:endPara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7" name="標題 3"/>
            <p:cNvSpPr txBox="1">
              <a:spLocks/>
            </p:cNvSpPr>
            <p:nvPr/>
          </p:nvSpPr>
          <p:spPr>
            <a:xfrm>
              <a:off x="3917829" y="349431"/>
              <a:ext cx="4787632" cy="43654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111" name="圓柱 110"/>
          <p:cNvSpPr/>
          <p:nvPr/>
        </p:nvSpPr>
        <p:spPr>
          <a:xfrm rot="5400000">
            <a:off x="666909" y="458799"/>
            <a:ext cx="585927" cy="1694960"/>
          </a:xfrm>
          <a:prstGeom prst="can">
            <a:avLst/>
          </a:prstGeom>
          <a:gradFill flip="none" rotWithShape="1">
            <a:gsLst>
              <a:gs pos="0">
                <a:srgbClr val="A80000"/>
              </a:gs>
              <a:gs pos="100000">
                <a:srgbClr val="FF5B5B"/>
              </a:gs>
            </a:gsLst>
            <a:lin ang="16200000" scaled="1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業務面向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6" name="標題 3"/>
          <p:cNvSpPr txBox="1">
            <a:spLocks/>
          </p:cNvSpPr>
          <p:nvPr/>
        </p:nvSpPr>
        <p:spPr>
          <a:xfrm>
            <a:off x="266359" y="160331"/>
            <a:ext cx="3556147" cy="87507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貳、重點業務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13" name="直線接點 112"/>
          <p:cNvCxnSpPr/>
          <p:nvPr/>
        </p:nvCxnSpPr>
        <p:spPr>
          <a:xfrm>
            <a:off x="266359" y="784686"/>
            <a:ext cx="3096000" cy="0"/>
          </a:xfrm>
          <a:prstGeom prst="line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8" name="圖表 7">
            <a:extLst>
              <a:ext uri="{FF2B5EF4-FFF2-40B4-BE49-F238E27FC236}">
                <a16:creationId xmlns:a16="http://schemas.microsoft.com/office/drawing/2014/main" id="{B6230F60-11D7-492A-AACF-6CC99C976F52}"/>
              </a:ext>
            </a:extLst>
          </p:cNvPr>
          <p:cNvGraphicFramePr/>
          <p:nvPr/>
        </p:nvGraphicFramePr>
        <p:xfrm>
          <a:off x="5198768" y="2091313"/>
          <a:ext cx="367240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圖表 4">
            <a:extLst>
              <a:ext uri="{FF2B5EF4-FFF2-40B4-BE49-F238E27FC236}">
                <a16:creationId xmlns:a16="http://schemas.microsoft.com/office/drawing/2014/main" id="{32806079-FA07-4655-9236-93A18850EC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7521488"/>
              </p:ext>
            </p:extLst>
          </p:nvPr>
        </p:nvGraphicFramePr>
        <p:xfrm>
          <a:off x="5903618" y="2347706"/>
          <a:ext cx="3312368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09" name="群組 108"/>
          <p:cNvGrpSpPr>
            <a:grpSpLocks/>
          </p:cNvGrpSpPr>
          <p:nvPr/>
        </p:nvGrpSpPr>
        <p:grpSpPr bwMode="auto">
          <a:xfrm>
            <a:off x="4266485" y="1375523"/>
            <a:ext cx="5437178" cy="4532584"/>
            <a:chOff x="-2167198" y="2176805"/>
            <a:chExt cx="5436970" cy="5306989"/>
          </a:xfrm>
        </p:grpSpPr>
        <p:graphicFrame>
          <p:nvGraphicFramePr>
            <p:cNvPr id="4" name="圖表 3">
              <a:extLst>
                <a:ext uri="{FF2B5EF4-FFF2-40B4-BE49-F238E27FC236}">
                  <a16:creationId xmlns:a16="http://schemas.microsoft.com/office/drawing/2014/main" id="{5F2568D6-A5BD-4EC8-8E0E-620B723133A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59605533"/>
                </p:ext>
              </p:extLst>
            </p:nvPr>
          </p:nvGraphicFramePr>
          <p:xfrm>
            <a:off x="-1410748" y="2176805"/>
            <a:ext cx="4680520" cy="530698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7" name="圖表 6">
              <a:extLst>
                <a:ext uri="{FF2B5EF4-FFF2-40B4-BE49-F238E27FC236}">
                  <a16:creationId xmlns:a16="http://schemas.microsoft.com/office/drawing/2014/main" id="{64C5939C-A823-4F8A-B16C-59514D3077D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045811401"/>
                </p:ext>
              </p:extLst>
            </p:nvPr>
          </p:nvGraphicFramePr>
          <p:xfrm>
            <a:off x="-2167198" y="2498216"/>
            <a:ext cx="5132653" cy="438187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pSp>
          <p:nvGrpSpPr>
            <p:cNvPr id="17492" name="群組 59"/>
            <p:cNvGrpSpPr>
              <a:grpSpLocks/>
            </p:cNvGrpSpPr>
            <p:nvPr/>
          </p:nvGrpSpPr>
          <p:grpSpPr bwMode="auto">
            <a:xfrm>
              <a:off x="815528" y="6584670"/>
              <a:ext cx="758220" cy="505663"/>
              <a:chOff x="815528" y="6584670"/>
              <a:chExt cx="758220" cy="505663"/>
            </a:xfrm>
          </p:grpSpPr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9CBB9959-CC53-4EC6-9E41-61093B5387B2}"/>
                  </a:ext>
                </a:extLst>
              </p:cNvPr>
              <p:cNvSpPr/>
              <p:nvPr/>
            </p:nvSpPr>
            <p:spPr>
              <a:xfrm>
                <a:off x="820229" y="6584670"/>
                <a:ext cx="646088" cy="28734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TW" altLang="en-US" sz="1600" b="1" dirty="0">
                    <a:solidFill>
                      <a:prstClr val="black"/>
                    </a:solidFill>
                    <a:latin typeface="微軟正黑體" pitchFamily="34" charset="-120"/>
                    <a:ea typeface="微軟正黑體" pitchFamily="34" charset="-120"/>
                  </a:rPr>
                  <a:t>證件</a:t>
                </a:r>
              </a:p>
            </p:txBody>
          </p:sp>
          <p:sp>
            <p:nvSpPr>
              <p:cNvPr id="17512" name="矩形 11"/>
              <p:cNvSpPr>
                <a:spLocks noChangeArrowheads="1"/>
              </p:cNvSpPr>
              <p:nvPr/>
            </p:nvSpPr>
            <p:spPr bwMode="auto">
              <a:xfrm>
                <a:off x="815528" y="6802043"/>
                <a:ext cx="758220" cy="288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TW" sz="1000" b="1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</a:t>
                </a:r>
                <a:r>
                  <a:rPr lang="zh-TW" altLang="en-US" sz="1000" b="1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請補換</a:t>
                </a:r>
                <a:r>
                  <a:rPr lang="en-US" altLang="zh-TW" sz="1000" b="1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)</a:t>
                </a:r>
                <a:endParaRPr lang="zh-TW" altLang="en-US" sz="10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B034B730-1FFA-45BB-826A-F067AE484678}"/>
                </a:ext>
              </a:extLst>
            </p:cNvPr>
            <p:cNvSpPr/>
            <p:nvPr/>
          </p:nvSpPr>
          <p:spPr>
            <a:xfrm rot="19019615">
              <a:off x="-685426" y="2856338"/>
              <a:ext cx="1008024" cy="5048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1400" b="1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rPr>
                <a:t>申報爆破員名冊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466749A-3DE1-40A3-9EB5-E85E16F2AD08}"/>
                </a:ext>
              </a:extLst>
            </p:cNvPr>
            <p:cNvSpPr/>
            <p:nvPr/>
          </p:nvSpPr>
          <p:spPr>
            <a:xfrm>
              <a:off x="-555537" y="4740828"/>
              <a:ext cx="287326" cy="2889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1200" b="1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員</a:t>
              </a:r>
            </a:p>
          </p:txBody>
        </p:sp>
        <p:sp>
          <p:nvSpPr>
            <p:cNvPr id="17495" name="矩形 14"/>
            <p:cNvSpPr>
              <a:spLocks noChangeArrowheads="1"/>
            </p:cNvSpPr>
            <p:nvPr/>
          </p:nvSpPr>
          <p:spPr bwMode="auto">
            <a:xfrm>
              <a:off x="-88879" y="3125907"/>
              <a:ext cx="3385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爆</a:t>
              </a:r>
              <a:endParaRPr lang="zh-TW" alt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17496" name="矩形 15"/>
            <p:cNvSpPr>
              <a:spLocks noChangeArrowheads="1"/>
            </p:cNvSpPr>
            <p:nvPr/>
          </p:nvSpPr>
          <p:spPr bwMode="auto">
            <a:xfrm>
              <a:off x="-303737" y="3367331"/>
              <a:ext cx="3385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破</a:t>
              </a:r>
            </a:p>
          </p:txBody>
        </p:sp>
        <p:sp>
          <p:nvSpPr>
            <p:cNvPr id="17497" name="矩形 16"/>
            <p:cNvSpPr>
              <a:spLocks noChangeArrowheads="1"/>
            </p:cNvSpPr>
            <p:nvPr/>
          </p:nvSpPr>
          <p:spPr bwMode="auto">
            <a:xfrm>
              <a:off x="-456736" y="3680124"/>
              <a:ext cx="3385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</a:t>
              </a:r>
              <a:endParaRPr lang="zh-TW" alt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17498" name="矩形 17"/>
            <p:cNvSpPr>
              <a:spLocks noChangeArrowheads="1"/>
            </p:cNvSpPr>
            <p:nvPr/>
          </p:nvSpPr>
          <p:spPr bwMode="auto">
            <a:xfrm>
              <a:off x="-572616" y="4056058"/>
              <a:ext cx="3385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業</a:t>
              </a:r>
              <a:endParaRPr lang="zh-TW" alt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17499" name="矩形 18"/>
            <p:cNvSpPr>
              <a:spLocks noChangeArrowheads="1"/>
            </p:cNvSpPr>
            <p:nvPr/>
          </p:nvSpPr>
          <p:spPr bwMode="auto">
            <a:xfrm>
              <a:off x="-597516" y="4400297"/>
              <a:ext cx="3385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</a:t>
              </a:r>
              <a:endParaRPr lang="zh-TW" alt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F21CDEC-DD1B-4679-BA21-20CFEBB04E7D}"/>
                </a:ext>
              </a:extLst>
            </p:cNvPr>
            <p:cNvSpPr/>
            <p:nvPr/>
          </p:nvSpPr>
          <p:spPr>
            <a:xfrm>
              <a:off x="1068799" y="6296529"/>
              <a:ext cx="287327" cy="3603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1200" b="1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員</a:t>
              </a:r>
            </a:p>
          </p:txBody>
        </p:sp>
        <p:sp>
          <p:nvSpPr>
            <p:cNvPr id="17501" name="矩形 20"/>
            <p:cNvSpPr>
              <a:spLocks noChangeArrowheads="1"/>
            </p:cNvSpPr>
            <p:nvPr/>
          </p:nvSpPr>
          <p:spPr bwMode="auto">
            <a:xfrm>
              <a:off x="-276989" y="5626147"/>
              <a:ext cx="3385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爆</a:t>
              </a:r>
              <a:endParaRPr lang="zh-TW" alt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17502" name="矩形 21"/>
            <p:cNvSpPr>
              <a:spLocks noChangeArrowheads="1"/>
            </p:cNvSpPr>
            <p:nvPr/>
          </p:nvSpPr>
          <p:spPr bwMode="auto">
            <a:xfrm>
              <a:off x="-76443" y="5856865"/>
              <a:ext cx="3385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炸</a:t>
              </a:r>
              <a:endParaRPr lang="zh-TW" alt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17503" name="矩形 22"/>
            <p:cNvSpPr>
              <a:spLocks noChangeArrowheads="1"/>
            </p:cNvSpPr>
            <p:nvPr/>
          </p:nvSpPr>
          <p:spPr bwMode="auto">
            <a:xfrm>
              <a:off x="153149" y="6059503"/>
              <a:ext cx="3385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200" b="1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物</a:t>
              </a:r>
              <a:endParaRPr lang="zh-TW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17504" name="矩形 23"/>
            <p:cNvSpPr>
              <a:spLocks noChangeArrowheads="1"/>
            </p:cNvSpPr>
            <p:nvPr/>
          </p:nvSpPr>
          <p:spPr bwMode="auto">
            <a:xfrm>
              <a:off x="429606" y="6211925"/>
              <a:ext cx="3385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管</a:t>
              </a:r>
              <a:endParaRPr lang="zh-TW" alt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17505" name="矩形 24"/>
            <p:cNvSpPr>
              <a:spLocks noChangeArrowheads="1"/>
            </p:cNvSpPr>
            <p:nvPr/>
          </p:nvSpPr>
          <p:spPr bwMode="auto">
            <a:xfrm>
              <a:off x="732105" y="6302115"/>
              <a:ext cx="3385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</a:t>
              </a:r>
              <a:endParaRPr lang="zh-TW" altLang="en-US" sz="1200" dirty="0">
                <a:solidFill>
                  <a:srgbClr val="FFFFFF"/>
                </a:solidFill>
              </a:endParaRPr>
            </a:p>
          </p:txBody>
        </p:sp>
        <p:grpSp>
          <p:nvGrpSpPr>
            <p:cNvPr id="17506" name="群組 58"/>
            <p:cNvGrpSpPr>
              <a:grpSpLocks/>
            </p:cNvGrpSpPr>
            <p:nvPr/>
          </p:nvGrpSpPr>
          <p:grpSpPr bwMode="auto">
            <a:xfrm>
              <a:off x="-1220927" y="4607413"/>
              <a:ext cx="820786" cy="512443"/>
              <a:chOff x="-1220927" y="4607413"/>
              <a:chExt cx="820786" cy="512443"/>
            </a:xfrm>
          </p:grpSpPr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A5615E3E-C621-4531-9F69-4FCF92A4644A}"/>
                  </a:ext>
                </a:extLst>
              </p:cNvPr>
              <p:cNvSpPr/>
              <p:nvPr/>
            </p:nvSpPr>
            <p:spPr>
              <a:xfrm>
                <a:off x="-1133053" y="4607413"/>
                <a:ext cx="647676" cy="2762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TW" altLang="en-US" sz="1600" b="1" dirty="0">
                    <a:solidFill>
                      <a:prstClr val="black"/>
                    </a:solidFill>
                    <a:latin typeface="微軟正黑體" pitchFamily="34" charset="-120"/>
                    <a:ea typeface="微軟正黑體" pitchFamily="34" charset="-120"/>
                  </a:rPr>
                  <a:t>證件</a:t>
                </a:r>
              </a:p>
            </p:txBody>
          </p:sp>
          <p:sp>
            <p:nvSpPr>
              <p:cNvPr id="17510" name="矩形 34"/>
              <p:cNvSpPr>
                <a:spLocks noChangeArrowheads="1"/>
              </p:cNvSpPr>
              <p:nvPr/>
            </p:nvSpPr>
            <p:spPr bwMode="auto">
              <a:xfrm>
                <a:off x="-1220927" y="4831568"/>
                <a:ext cx="820786" cy="288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TW" sz="1000" b="1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</a:t>
                </a:r>
                <a:r>
                  <a:rPr lang="zh-TW" altLang="en-US" sz="1000" b="1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請補換</a:t>
                </a:r>
                <a:r>
                  <a:rPr lang="en-US" altLang="zh-TW" sz="1000" b="1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)</a:t>
                </a:r>
                <a:endParaRPr lang="zh-TW" altLang="en-US" sz="10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2D3FD462-55EF-4DE2-8725-031834074C2E}"/>
                </a:ext>
              </a:extLst>
            </p:cNvPr>
            <p:cNvSpPr/>
            <p:nvPr/>
          </p:nvSpPr>
          <p:spPr>
            <a:xfrm>
              <a:off x="-838319" y="3501453"/>
              <a:ext cx="360348" cy="7207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1600" b="1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rPr>
                <a:t>訓練班</a:t>
              </a:r>
            </a:p>
          </p:txBody>
        </p:sp>
        <p:sp>
          <p:nvSpPr>
            <p:cNvPr id="17508" name="矩形 80"/>
            <p:cNvSpPr>
              <a:spLocks noChangeArrowheads="1"/>
            </p:cNvSpPr>
            <p:nvPr/>
          </p:nvSpPr>
          <p:spPr bwMode="auto">
            <a:xfrm>
              <a:off x="2577027" y="4380329"/>
              <a:ext cx="686380" cy="684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設置</a:t>
              </a:r>
              <a:r>
                <a:rPr lang="en-US" altLang="zh-TW" sz="16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寄存</a:t>
              </a:r>
              <a:endParaRPr lang="zh-TW" altLang="en-US" sz="16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7" name="群組 106"/>
          <p:cNvGrpSpPr>
            <a:grpSpLocks noChangeAspect="1"/>
          </p:cNvGrpSpPr>
          <p:nvPr/>
        </p:nvGrpSpPr>
        <p:grpSpPr bwMode="auto">
          <a:xfrm>
            <a:off x="5370916" y="2098743"/>
            <a:ext cx="4311180" cy="2844000"/>
            <a:chOff x="3668551" y="2091313"/>
            <a:chExt cx="3672408" cy="2880320"/>
          </a:xfrm>
        </p:grpSpPr>
        <p:graphicFrame>
          <p:nvGraphicFramePr>
            <p:cNvPr id="110" name="圖表 109">
              <a:extLst>
                <a:ext uri="{FF2B5EF4-FFF2-40B4-BE49-F238E27FC236}">
                  <a16:creationId xmlns:a16="http://schemas.microsoft.com/office/drawing/2014/main" id="{13922FD6-9C8B-47A1-A779-E981C125C97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21584367"/>
                </p:ext>
              </p:extLst>
            </p:nvPr>
          </p:nvGraphicFramePr>
          <p:xfrm>
            <a:off x="3668551" y="2091313"/>
            <a:ext cx="3672408" cy="28803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7479" name="矩形 110"/>
            <p:cNvSpPr>
              <a:spLocks noChangeArrowheads="1"/>
            </p:cNvSpPr>
            <p:nvPr/>
          </p:nvSpPr>
          <p:spPr bwMode="auto">
            <a:xfrm>
              <a:off x="5038507" y="2225443"/>
              <a:ext cx="506871" cy="342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處理</a:t>
              </a:r>
              <a:endParaRPr lang="zh-TW" alt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7480" name="矩形 111"/>
            <p:cNvSpPr>
              <a:spLocks noChangeArrowheads="1"/>
            </p:cNvSpPr>
            <p:nvPr/>
          </p:nvSpPr>
          <p:spPr bwMode="auto">
            <a:xfrm>
              <a:off x="5787322" y="2370457"/>
              <a:ext cx="506871" cy="342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取得</a:t>
              </a:r>
              <a:endParaRPr lang="zh-TW" alt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7481" name="矩形 118"/>
            <p:cNvSpPr>
              <a:spLocks noChangeArrowheads="1"/>
            </p:cNvSpPr>
            <p:nvPr/>
          </p:nvSpPr>
          <p:spPr bwMode="auto">
            <a:xfrm>
              <a:off x="6149797" y="3791321"/>
              <a:ext cx="506871" cy="342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儲存</a:t>
              </a:r>
              <a:endParaRPr lang="zh-TW" alt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7482" name="矩形 119"/>
            <p:cNvSpPr>
              <a:spLocks noChangeArrowheads="1"/>
            </p:cNvSpPr>
            <p:nvPr/>
          </p:nvSpPr>
          <p:spPr bwMode="auto">
            <a:xfrm>
              <a:off x="4885837" y="4385683"/>
              <a:ext cx="506871" cy="342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管理</a:t>
              </a:r>
              <a:endParaRPr lang="zh-TW" alt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7483" name="矩形 120"/>
            <p:cNvSpPr>
              <a:spLocks noChangeArrowheads="1"/>
            </p:cNvSpPr>
            <p:nvPr/>
          </p:nvSpPr>
          <p:spPr bwMode="auto">
            <a:xfrm>
              <a:off x="4321541" y="3017531"/>
              <a:ext cx="506871" cy="342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使用</a:t>
              </a:r>
              <a:endParaRPr lang="zh-TW" alt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22" name="＞形箭號 57">
              <a:extLst>
                <a:ext uri="{FF2B5EF4-FFF2-40B4-BE49-F238E27FC236}">
                  <a16:creationId xmlns:a16="http://schemas.microsoft.com/office/drawing/2014/main" id="{0608463F-A3DE-441E-B326-B9375717E903}"/>
                </a:ext>
              </a:extLst>
            </p:cNvPr>
            <p:cNvSpPr>
              <a:spLocks noChangeAspect="1"/>
            </p:cNvSpPr>
            <p:nvPr/>
          </p:nvSpPr>
          <p:spPr>
            <a:xfrm rot="3192558">
              <a:off x="6216600" y="2614532"/>
              <a:ext cx="206751" cy="398658"/>
            </a:xfrm>
            <a:prstGeom prst="chevron">
              <a:avLst/>
            </a:prstGeom>
            <a:solidFill>
              <a:srgbClr val="36AFCE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＞形箭號 58">
              <a:extLst>
                <a:ext uri="{FF2B5EF4-FFF2-40B4-BE49-F238E27FC236}">
                  <a16:creationId xmlns:a16="http://schemas.microsoft.com/office/drawing/2014/main" id="{B98A5B67-562A-43B2-B027-84B2B24FAC80}"/>
                </a:ext>
              </a:extLst>
            </p:cNvPr>
            <p:cNvSpPr>
              <a:spLocks noChangeAspect="1"/>
            </p:cNvSpPr>
            <p:nvPr/>
          </p:nvSpPr>
          <p:spPr>
            <a:xfrm rot="4610262">
              <a:off x="6374992" y="3043170"/>
              <a:ext cx="204998" cy="398658"/>
            </a:xfrm>
            <a:prstGeom prst="chevron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＞形箭號 59">
              <a:extLst>
                <a:ext uri="{FF2B5EF4-FFF2-40B4-BE49-F238E27FC236}">
                  <a16:creationId xmlns:a16="http://schemas.microsoft.com/office/drawing/2014/main" id="{A47306FF-7D08-4112-B5A1-CD437EF6C4A5}"/>
                </a:ext>
              </a:extLst>
            </p:cNvPr>
            <p:cNvSpPr>
              <a:spLocks noChangeAspect="1"/>
            </p:cNvSpPr>
            <p:nvPr/>
          </p:nvSpPr>
          <p:spPr>
            <a:xfrm rot="9154623">
              <a:off x="5832009" y="4308650"/>
              <a:ext cx="269911" cy="473977"/>
            </a:xfrm>
            <a:prstGeom prst="chevron">
              <a:avLst/>
            </a:prstGeom>
            <a:solidFill>
              <a:srgbClr val="E2AC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＞形箭號 60">
              <a:extLst>
                <a:ext uri="{FF2B5EF4-FFF2-40B4-BE49-F238E27FC236}">
                  <a16:creationId xmlns:a16="http://schemas.microsoft.com/office/drawing/2014/main" id="{CBAEC71C-C6C0-472E-8EC7-7463244C1A22}"/>
                </a:ext>
              </a:extLst>
            </p:cNvPr>
            <p:cNvSpPr>
              <a:spLocks noChangeAspect="1"/>
            </p:cNvSpPr>
            <p:nvPr/>
          </p:nvSpPr>
          <p:spPr>
            <a:xfrm rot="14623352">
              <a:off x="4574063" y="3837431"/>
              <a:ext cx="228772" cy="398658"/>
            </a:xfrm>
            <a:prstGeom prst="chevron">
              <a:avLst/>
            </a:prstGeom>
            <a:solidFill>
              <a:srgbClr val="BE4946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6" name="＞形箭號 61">
              <a:extLst>
                <a:ext uri="{FF2B5EF4-FFF2-40B4-BE49-F238E27FC236}">
                  <a16:creationId xmlns:a16="http://schemas.microsoft.com/office/drawing/2014/main" id="{814CFE36-B994-49A6-ACFA-8060A3E15FDA}"/>
                </a:ext>
              </a:extLst>
            </p:cNvPr>
            <p:cNvSpPr>
              <a:spLocks noChangeAspect="1"/>
            </p:cNvSpPr>
            <p:nvPr/>
          </p:nvSpPr>
          <p:spPr>
            <a:xfrm rot="19551125">
              <a:off x="4842583" y="2356487"/>
              <a:ext cx="246310" cy="437517"/>
            </a:xfrm>
            <a:prstGeom prst="chevron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7489" name="矩形 114"/>
            <p:cNvSpPr>
              <a:spLocks noChangeArrowheads="1"/>
            </p:cNvSpPr>
            <p:nvPr/>
          </p:nvSpPr>
          <p:spPr bwMode="auto">
            <a:xfrm>
              <a:off x="6186430" y="2902311"/>
              <a:ext cx="506871" cy="342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運輸</a:t>
              </a:r>
              <a:endParaRPr lang="zh-TW" altLang="en-U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" name="群組 1"/>
          <p:cNvGrpSpPr>
            <a:grpSpLocks noChangeAspect="1"/>
          </p:cNvGrpSpPr>
          <p:nvPr/>
        </p:nvGrpSpPr>
        <p:grpSpPr bwMode="auto">
          <a:xfrm>
            <a:off x="7202343" y="3137999"/>
            <a:ext cx="703001" cy="704555"/>
            <a:chOff x="5259046" y="3255268"/>
            <a:chExt cx="627478" cy="628138"/>
          </a:xfrm>
        </p:grpSpPr>
        <p:sp>
          <p:nvSpPr>
            <p:cNvPr id="9" name="流程圖: 接點 8">
              <a:extLst>
                <a:ext uri="{FF2B5EF4-FFF2-40B4-BE49-F238E27FC236}">
                  <a16:creationId xmlns:a16="http://schemas.microsoft.com/office/drawing/2014/main" id="{2A2E5DF9-A686-4BCF-9B54-543555CB7D4B}"/>
                </a:ext>
              </a:extLst>
            </p:cNvPr>
            <p:cNvSpPr/>
            <p:nvPr/>
          </p:nvSpPr>
          <p:spPr>
            <a:xfrm>
              <a:off x="5259046" y="3255268"/>
              <a:ext cx="627478" cy="628138"/>
            </a:xfrm>
            <a:prstGeom prst="flowChartConnector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17477" name="矩形 9"/>
            <p:cNvSpPr>
              <a:spLocks noChangeArrowheads="1"/>
            </p:cNvSpPr>
            <p:nvPr/>
          </p:nvSpPr>
          <p:spPr bwMode="auto">
            <a:xfrm>
              <a:off x="5303490" y="3425117"/>
              <a:ext cx="543820" cy="307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安全</a:t>
              </a: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D6548A8F-1191-4D99-8A03-0144DDD3A69F}"/>
              </a:ext>
            </a:extLst>
          </p:cNvPr>
          <p:cNvSpPr/>
          <p:nvPr/>
        </p:nvSpPr>
        <p:spPr>
          <a:xfrm>
            <a:off x="1794512" y="1851270"/>
            <a:ext cx="1824052" cy="17574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zh-TW" altLang="en-US" sz="1400" b="1" u="sng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非事業用爆炸物</a:t>
            </a:r>
            <a:endParaRPr lang="en-US" altLang="zh-TW" sz="1400" b="1" u="sng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1600"/>
              </a:lnSpc>
              <a:defRPr/>
            </a:pPr>
            <a:r>
              <a:rPr lang="zh-TW" altLang="en-US" sz="9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非屬事業用爆炸物管理之事業，如軍用、民間企業或學校學術研究等，僅管理</a:t>
            </a:r>
            <a:r>
              <a:rPr lang="zh-TW" altLang="en-US" sz="9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進口</a:t>
            </a:r>
            <a:r>
              <a:rPr lang="zh-TW" altLang="en-US" sz="9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9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1600"/>
              </a:lnSpc>
              <a:defRPr/>
            </a:pPr>
            <a:r>
              <a:rPr lang="zh-TW" altLang="en-US" sz="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供製造專業爆竹煙火使用之黑色火藥與導火索之購買、輸入、運輸、儲存、火藥庫之設置或變更及安全管理等事項</a:t>
            </a:r>
            <a:r>
              <a:rPr lang="en-US" altLang="zh-TW" sz="900"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9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準用爆管條例</a:t>
            </a:r>
            <a:r>
              <a:rPr lang="en-US" altLang="zh-TW" sz="9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B4D1942-311B-49AC-9045-E5E9177BE653}"/>
              </a:ext>
            </a:extLst>
          </p:cNvPr>
          <p:cNvSpPr/>
          <p:nvPr/>
        </p:nvSpPr>
        <p:spPr>
          <a:xfrm>
            <a:off x="3863975" y="6453189"/>
            <a:ext cx="1944688" cy="2769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200" b="1" u="sng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底線 </a:t>
            </a:r>
            <a:r>
              <a:rPr lang="en-US" altLang="zh-TW" sz="12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12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 表示由業者申請</a:t>
            </a:r>
            <a:r>
              <a:rPr lang="en-US" altLang="zh-TW" sz="12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2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報</a:t>
            </a:r>
            <a:r>
              <a:rPr lang="en-US" altLang="zh-TW" sz="12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1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4EF9FB79-89AE-405F-91D8-C0A0A87912D2}"/>
              </a:ext>
            </a:extLst>
          </p:cNvPr>
          <p:cNvCxnSpPr/>
          <p:nvPr/>
        </p:nvCxnSpPr>
        <p:spPr>
          <a:xfrm>
            <a:off x="3971925" y="6097588"/>
            <a:ext cx="287338" cy="0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triangle"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6B2DBD12-E4BC-4086-A31A-561F71BA330A}"/>
              </a:ext>
            </a:extLst>
          </p:cNvPr>
          <p:cNvCxnSpPr/>
          <p:nvPr/>
        </p:nvCxnSpPr>
        <p:spPr>
          <a:xfrm>
            <a:off x="3971925" y="6303963"/>
            <a:ext cx="287338" cy="0"/>
          </a:xfrm>
          <a:prstGeom prst="line">
            <a:avLst/>
          </a:prstGeom>
          <a:ln w="28575">
            <a:solidFill>
              <a:schemeClr val="accent5"/>
            </a:solidFill>
            <a:headEnd type="triangle" w="lg" len="med"/>
            <a:tailEnd type="triangle"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7" name="向右箭號 76">
            <a:extLst>
              <a:ext uri="{FF2B5EF4-FFF2-40B4-BE49-F238E27FC236}">
                <a16:creationId xmlns:a16="http://schemas.microsoft.com/office/drawing/2014/main" id="{3E4712CC-8F9F-413F-BAC6-D1030F98CDF0}"/>
              </a:ext>
            </a:extLst>
          </p:cNvPr>
          <p:cNvSpPr/>
          <p:nvPr/>
        </p:nvSpPr>
        <p:spPr>
          <a:xfrm>
            <a:off x="3583623" y="929958"/>
            <a:ext cx="360362" cy="360362"/>
          </a:xfrm>
          <a:prstGeom prst="rightArrow">
            <a:avLst>
              <a:gd name="adj1" fmla="val 26040"/>
              <a:gd name="adj2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7420" name="矩形 32"/>
          <p:cNvSpPr>
            <a:spLocks noChangeArrowheads="1"/>
          </p:cNvSpPr>
          <p:nvPr/>
        </p:nvSpPr>
        <p:spPr bwMode="auto">
          <a:xfrm>
            <a:off x="4235450" y="5722939"/>
            <a:ext cx="7874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400">
                <a:solidFill>
                  <a:srgbClr val="000000"/>
                </a:solidFill>
              </a:rPr>
              <a:t>Input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400">
                <a:solidFill>
                  <a:srgbClr val="000000"/>
                </a:solidFill>
              </a:rPr>
              <a:t>Outpot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400">
                <a:solidFill>
                  <a:srgbClr val="000000"/>
                </a:solidFill>
              </a:rPr>
              <a:t>Bilateral</a:t>
            </a:r>
            <a:endParaRPr lang="zh-TW" altLang="en-US" sz="1400">
              <a:solidFill>
                <a:srgbClr val="000000"/>
              </a:solidFill>
            </a:endParaRPr>
          </a:p>
        </p:txBody>
      </p:sp>
      <p:sp>
        <p:nvSpPr>
          <p:cNvPr id="80" name="矩形 79"/>
          <p:cNvSpPr>
            <a:spLocks noChangeArrowheads="1"/>
          </p:cNvSpPr>
          <p:nvPr/>
        </p:nvSpPr>
        <p:spPr bwMode="auto">
          <a:xfrm>
            <a:off x="2409509" y="5281931"/>
            <a:ext cx="13541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已全面線上申請</a:t>
            </a:r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箭號: ＞形 61">
            <a:extLst>
              <a:ext uri="{FF2B5EF4-FFF2-40B4-BE49-F238E27FC236}">
                <a16:creationId xmlns:a16="http://schemas.microsoft.com/office/drawing/2014/main" id="{4421FED3-CB28-4ABF-8CEE-289FF542910D}"/>
              </a:ext>
            </a:extLst>
          </p:cNvPr>
          <p:cNvSpPr>
            <a:spLocks noChangeAspect="1"/>
          </p:cNvSpPr>
          <p:nvPr/>
        </p:nvSpPr>
        <p:spPr>
          <a:xfrm rot="5400000">
            <a:off x="1851541" y="3813194"/>
            <a:ext cx="659267" cy="619862"/>
          </a:xfrm>
          <a:prstGeom prst="chevron">
            <a:avLst>
              <a:gd name="adj" fmla="val 3836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grpSp>
        <p:nvGrpSpPr>
          <p:cNvPr id="88" name="群組 87"/>
          <p:cNvGrpSpPr>
            <a:grpSpLocks noChangeAspect="1"/>
          </p:cNvGrpSpPr>
          <p:nvPr/>
        </p:nvGrpSpPr>
        <p:grpSpPr bwMode="auto">
          <a:xfrm>
            <a:off x="1804672" y="3553780"/>
            <a:ext cx="721263" cy="444429"/>
            <a:chOff x="159531" y="3462817"/>
            <a:chExt cx="763889" cy="470239"/>
          </a:xfrm>
        </p:grpSpPr>
        <p:sp>
          <p:nvSpPr>
            <p:cNvPr id="61" name="箭號: 五邊形 60">
              <a:extLst>
                <a:ext uri="{FF2B5EF4-FFF2-40B4-BE49-F238E27FC236}">
                  <a16:creationId xmlns:a16="http://schemas.microsoft.com/office/drawing/2014/main" id="{5C9F08E8-7544-4F79-B82E-E4BD8CCD089F}"/>
                </a:ext>
              </a:extLst>
            </p:cNvPr>
            <p:cNvSpPr/>
            <p:nvPr/>
          </p:nvSpPr>
          <p:spPr>
            <a:xfrm rot="5400000">
              <a:off x="340417" y="3388088"/>
              <a:ext cx="441740" cy="648196"/>
            </a:xfrm>
            <a:prstGeom prst="homePlate">
              <a:avLst>
                <a:gd name="adj" fmla="val 54753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7475" name="矩形 86"/>
            <p:cNvSpPr>
              <a:spLocks noChangeArrowheads="1"/>
            </p:cNvSpPr>
            <p:nvPr/>
          </p:nvSpPr>
          <p:spPr bwMode="auto">
            <a:xfrm>
              <a:off x="159531" y="3462817"/>
              <a:ext cx="763889" cy="358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TW" altLang="en-US" sz="14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</a:t>
              </a:r>
              <a:r>
                <a:rPr lang="en-US" altLang="zh-TW" sz="14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zh-TW" altLang="en-US" sz="14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層</a:t>
              </a:r>
              <a:r>
                <a:rPr lang="zh-TW" altLang="en-US" sz="16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lang="zh-TW" alt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98" name="矩形 97"/>
          <p:cNvSpPr>
            <a:spLocks noChangeArrowheads="1"/>
          </p:cNvSpPr>
          <p:nvPr/>
        </p:nvSpPr>
        <p:spPr bwMode="auto">
          <a:xfrm>
            <a:off x="1811020" y="3963354"/>
            <a:ext cx="7635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層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1600" dirty="0">
              <a:solidFill>
                <a:srgbClr val="000000"/>
              </a:solidFill>
            </a:endParaRPr>
          </a:p>
        </p:txBody>
      </p:sp>
      <p:sp>
        <p:nvSpPr>
          <p:cNvPr id="89" name="矩形 88"/>
          <p:cNvSpPr>
            <a:spLocks noChangeArrowheads="1"/>
          </p:cNvSpPr>
          <p:nvPr/>
        </p:nvSpPr>
        <p:spPr bwMode="auto">
          <a:xfrm>
            <a:off x="2476184" y="3544889"/>
            <a:ext cx="10567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管理核心 </a:t>
            </a:r>
            <a:endParaRPr lang="zh-TW" altLang="en-US" sz="1600" b="1" dirty="0">
              <a:solidFill>
                <a:srgbClr val="000000"/>
              </a:solidFill>
            </a:endParaRPr>
          </a:p>
        </p:txBody>
      </p:sp>
      <p:sp>
        <p:nvSpPr>
          <p:cNvPr id="90" name="矩形 89"/>
          <p:cNvSpPr>
            <a:spLocks noChangeArrowheads="1"/>
          </p:cNvSpPr>
          <p:nvPr/>
        </p:nvSpPr>
        <p:spPr bwMode="auto">
          <a:xfrm>
            <a:off x="2480946" y="3973513"/>
            <a:ext cx="5950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屬性</a:t>
            </a:r>
            <a:endParaRPr lang="zh-TW" altLang="en-US" sz="1600" b="1" dirty="0">
              <a:solidFill>
                <a:srgbClr val="000000"/>
              </a:solidFill>
            </a:endParaRPr>
          </a:p>
        </p:txBody>
      </p:sp>
      <p:grpSp>
        <p:nvGrpSpPr>
          <p:cNvPr id="102" name="群組 101"/>
          <p:cNvGrpSpPr>
            <a:grpSpLocks noChangeAspect="1"/>
          </p:cNvGrpSpPr>
          <p:nvPr/>
        </p:nvGrpSpPr>
        <p:grpSpPr bwMode="auto">
          <a:xfrm>
            <a:off x="1794512" y="4238312"/>
            <a:ext cx="1689797" cy="732949"/>
            <a:chOff x="158950" y="4166539"/>
            <a:chExt cx="1778959" cy="772271"/>
          </a:xfrm>
        </p:grpSpPr>
        <p:sp>
          <p:nvSpPr>
            <p:cNvPr id="93" name="箭號: ＞形 92">
              <a:extLst>
                <a:ext uri="{FF2B5EF4-FFF2-40B4-BE49-F238E27FC236}">
                  <a16:creationId xmlns:a16="http://schemas.microsoft.com/office/drawing/2014/main" id="{B60066C6-1A35-4010-BAEA-B5FA5ACB96C1}"/>
                </a:ext>
              </a:extLst>
            </p:cNvPr>
            <p:cNvSpPr/>
            <p:nvPr/>
          </p:nvSpPr>
          <p:spPr>
            <a:xfrm rot="5400000">
              <a:off x="173709" y="4232753"/>
              <a:ext cx="772271" cy="639843"/>
            </a:xfrm>
            <a:prstGeom prst="chevron">
              <a:avLst>
                <a:gd name="adj" fmla="val 38362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7472" name="矩形 98"/>
            <p:cNvSpPr>
              <a:spLocks noChangeArrowheads="1"/>
            </p:cNvSpPr>
            <p:nvPr/>
          </p:nvSpPr>
          <p:spPr bwMode="auto">
            <a:xfrm>
              <a:off x="158950" y="4419853"/>
              <a:ext cx="763889" cy="324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4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第</a:t>
              </a:r>
              <a:r>
                <a:rPr lang="en-US" altLang="zh-TW" sz="14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lang="zh-TW" altLang="en-US" sz="14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層 </a:t>
              </a:r>
              <a:endParaRPr lang="zh-TW" alt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7473" name="矩形 91"/>
            <p:cNvSpPr>
              <a:spLocks noChangeArrowheads="1"/>
            </p:cNvSpPr>
            <p:nvPr/>
          </p:nvSpPr>
          <p:spPr bwMode="auto">
            <a:xfrm>
              <a:off x="825452" y="4396736"/>
              <a:ext cx="1112457" cy="356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管理範疇 </a:t>
              </a:r>
              <a:endParaRPr lang="zh-TW" altLang="en-US" sz="16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3" name="群組 102"/>
          <p:cNvGrpSpPr>
            <a:grpSpLocks noChangeAspect="1"/>
          </p:cNvGrpSpPr>
          <p:nvPr/>
        </p:nvGrpSpPr>
        <p:grpSpPr bwMode="auto">
          <a:xfrm>
            <a:off x="1803720" y="4760913"/>
            <a:ext cx="1910333" cy="887984"/>
            <a:chOff x="169829" y="4710165"/>
            <a:chExt cx="2076143" cy="965504"/>
          </a:xfrm>
        </p:grpSpPr>
        <p:sp>
          <p:nvSpPr>
            <p:cNvPr id="94" name="箭號: ＞形 93">
              <a:extLst>
                <a:ext uri="{FF2B5EF4-FFF2-40B4-BE49-F238E27FC236}">
                  <a16:creationId xmlns:a16="http://schemas.microsoft.com/office/drawing/2014/main" id="{E1C8487C-635D-4C12-B665-EDFADEC126BB}"/>
                </a:ext>
              </a:extLst>
            </p:cNvPr>
            <p:cNvSpPr/>
            <p:nvPr/>
          </p:nvSpPr>
          <p:spPr>
            <a:xfrm rot="5400000">
              <a:off x="79270" y="4867527"/>
              <a:ext cx="965504" cy="650779"/>
            </a:xfrm>
            <a:prstGeom prst="chevron">
              <a:avLst>
                <a:gd name="adj" fmla="val 38362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7469" name="矩形 99"/>
            <p:cNvSpPr>
              <a:spLocks noChangeArrowheads="1"/>
            </p:cNvSpPr>
            <p:nvPr/>
          </p:nvSpPr>
          <p:spPr bwMode="auto">
            <a:xfrm>
              <a:off x="169829" y="5046962"/>
              <a:ext cx="76388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4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第</a:t>
              </a:r>
              <a:r>
                <a:rPr lang="en-US" altLang="zh-TW" sz="14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r>
                <a:rPr lang="zh-TW" altLang="en-US" sz="14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層 </a:t>
              </a:r>
              <a:endParaRPr lang="zh-TW" alt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7470" name="矩形 95"/>
            <p:cNvSpPr>
              <a:spLocks noChangeArrowheads="1"/>
            </p:cNvSpPr>
            <p:nvPr/>
          </p:nvSpPr>
          <p:spPr bwMode="auto">
            <a:xfrm>
              <a:off x="849435" y="5030683"/>
              <a:ext cx="13965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業務申請端 </a:t>
              </a:r>
              <a:endParaRPr lang="zh-TW" altLang="en-US" sz="16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4" name="群組 103"/>
          <p:cNvGrpSpPr>
            <a:grpSpLocks noChangeAspect="1"/>
          </p:cNvGrpSpPr>
          <p:nvPr/>
        </p:nvGrpSpPr>
        <p:grpSpPr bwMode="auto">
          <a:xfrm>
            <a:off x="1809438" y="5457522"/>
            <a:ext cx="1616187" cy="1137525"/>
            <a:chOff x="163243" y="5459276"/>
            <a:chExt cx="1792661" cy="1261753"/>
          </a:xfrm>
        </p:grpSpPr>
        <p:sp>
          <p:nvSpPr>
            <p:cNvPr id="95" name="箭號: ＞形 94">
              <a:extLst>
                <a:ext uri="{FF2B5EF4-FFF2-40B4-BE49-F238E27FC236}">
                  <a16:creationId xmlns:a16="http://schemas.microsoft.com/office/drawing/2014/main" id="{FC71662A-EB17-4320-9F49-7E3614464127}"/>
                </a:ext>
              </a:extLst>
            </p:cNvPr>
            <p:cNvSpPr/>
            <p:nvPr/>
          </p:nvSpPr>
          <p:spPr>
            <a:xfrm rot="5400000">
              <a:off x="-70068" y="5770355"/>
              <a:ext cx="1261753" cy="639596"/>
            </a:xfrm>
            <a:prstGeom prst="chevron">
              <a:avLst>
                <a:gd name="adj" fmla="val 38362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7466" name="矩形 100"/>
            <p:cNvSpPr>
              <a:spLocks noChangeArrowheads="1"/>
            </p:cNvSpPr>
            <p:nvPr/>
          </p:nvSpPr>
          <p:spPr bwMode="auto">
            <a:xfrm>
              <a:off x="163243" y="5917299"/>
              <a:ext cx="843438" cy="375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TW" altLang="en-US" sz="14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</a:t>
              </a:r>
              <a:r>
                <a:rPr lang="en-US" altLang="zh-TW" sz="14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</a:t>
              </a:r>
              <a:r>
                <a:rPr lang="zh-TW" altLang="en-US" sz="14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層</a:t>
              </a:r>
              <a:r>
                <a:rPr lang="zh-TW" altLang="en-US" sz="16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lang="zh-TW" alt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7467" name="矩形 96"/>
            <p:cNvSpPr>
              <a:spLocks noChangeArrowheads="1"/>
            </p:cNvSpPr>
            <p:nvPr/>
          </p:nvSpPr>
          <p:spPr bwMode="auto">
            <a:xfrm>
              <a:off x="840719" y="5901910"/>
              <a:ext cx="1115185" cy="375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關聯單位</a:t>
              </a:r>
              <a:endParaRPr lang="zh-TW" altLang="en-US" sz="1600" b="1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130" name="直線接點 129">
            <a:extLst>
              <a:ext uri="{FF2B5EF4-FFF2-40B4-BE49-F238E27FC236}">
                <a16:creationId xmlns:a16="http://schemas.microsoft.com/office/drawing/2014/main" id="{CD03F191-A621-4962-9BC1-4006F1C1231C}"/>
              </a:ext>
            </a:extLst>
          </p:cNvPr>
          <p:cNvCxnSpPr/>
          <p:nvPr/>
        </p:nvCxnSpPr>
        <p:spPr>
          <a:xfrm>
            <a:off x="3971925" y="5876925"/>
            <a:ext cx="287338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" name="群組 2"/>
          <p:cNvGrpSpPr>
            <a:grpSpLocks noChangeAspect="1"/>
          </p:cNvGrpSpPr>
          <p:nvPr/>
        </p:nvGrpSpPr>
        <p:grpSpPr bwMode="auto">
          <a:xfrm>
            <a:off x="3605167" y="195548"/>
            <a:ext cx="7897351" cy="6671850"/>
            <a:chOff x="-1757532" y="5474234"/>
            <a:chExt cx="8317393" cy="7026175"/>
          </a:xfrm>
        </p:grpSpPr>
        <p:grpSp>
          <p:nvGrpSpPr>
            <p:cNvPr id="17434" name="群組 126"/>
            <p:cNvGrpSpPr>
              <a:grpSpLocks/>
            </p:cNvGrpSpPr>
            <p:nvPr/>
          </p:nvGrpSpPr>
          <p:grpSpPr bwMode="auto">
            <a:xfrm>
              <a:off x="-1757532" y="5474234"/>
              <a:ext cx="8317393" cy="7026175"/>
              <a:chOff x="-1698276" y="5461413"/>
              <a:chExt cx="8317393" cy="7026175"/>
            </a:xfrm>
          </p:grpSpPr>
          <p:graphicFrame>
            <p:nvGraphicFramePr>
              <p:cNvPr id="6" name="圖表 5">
                <a:extLst>
                  <a:ext uri="{FF2B5EF4-FFF2-40B4-BE49-F238E27FC236}">
                    <a16:creationId xmlns:a16="http://schemas.microsoft.com/office/drawing/2014/main" id="{99AA7614-8EFE-40E6-8012-CEBB37CD2E3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67292361"/>
                  </p:ext>
                </p:extLst>
              </p:nvPr>
            </p:nvGraphicFramePr>
            <p:xfrm>
              <a:off x="-1698276" y="5461413"/>
              <a:ext cx="8136903" cy="682267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sp>
            <p:nvSpPr>
              <p:cNvPr id="17438" name="矩形 36"/>
              <p:cNvSpPr>
                <a:spLocks noChangeArrowheads="1"/>
              </p:cNvSpPr>
              <p:nvPr/>
            </p:nvSpPr>
            <p:spPr bwMode="auto">
              <a:xfrm rot="2136407">
                <a:off x="3731513" y="6153132"/>
                <a:ext cx="641249" cy="8649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400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工程委辦單位</a:t>
                </a:r>
                <a:endParaRPr lang="zh-TW" altLang="en-US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39" name="矩形 37"/>
              <p:cNvSpPr>
                <a:spLocks noChangeArrowheads="1"/>
              </p:cNvSpPr>
              <p:nvPr/>
            </p:nvSpPr>
            <p:spPr bwMode="auto">
              <a:xfrm rot="2512233">
                <a:off x="4197415" y="6502761"/>
                <a:ext cx="651873" cy="8649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400" dirty="0">
                    <a:solidFill>
                      <a:srgbClr val="C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保安</a:t>
                </a:r>
                <a:endParaRPr lang="en-US" altLang="zh-TW" sz="140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400" dirty="0">
                    <a:solidFill>
                      <a:srgbClr val="C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礦政</a:t>
                </a:r>
                <a:endParaRPr lang="en-US" altLang="zh-TW" sz="140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400" dirty="0">
                    <a:solidFill>
                      <a:srgbClr val="C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輔導</a:t>
                </a:r>
                <a:endParaRPr lang="zh-TW" altLang="en-US" sz="14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7440" name="矩形 38"/>
              <p:cNvSpPr>
                <a:spLocks noChangeArrowheads="1"/>
              </p:cNvSpPr>
              <p:nvPr/>
            </p:nvSpPr>
            <p:spPr bwMode="auto">
              <a:xfrm>
                <a:off x="4466295" y="7348365"/>
                <a:ext cx="1152145" cy="8018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200" u="sng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公路總局  </a:t>
                </a:r>
                <a:endParaRPr lang="en-US" altLang="zh-TW" sz="1200" u="sng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200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</a:t>
                </a:r>
                <a:r>
                  <a:rPr lang="zh-TW" altLang="en-US" sz="1200" u="sng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監理單位</a:t>
                </a:r>
                <a:endParaRPr lang="en-US" altLang="zh-TW" sz="1200" u="sng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>
                  <a:lnSpc>
                    <a:spcPct val="100000"/>
                  </a:lnSpc>
                  <a:spcBef>
                    <a:spcPts val="300"/>
                  </a:spcBef>
                  <a:buNone/>
                </a:pPr>
                <a:r>
                  <a:rPr lang="zh-TW" altLang="en-US" sz="1200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  </a:t>
                </a:r>
                <a:r>
                  <a:rPr lang="zh-TW" altLang="en-US" sz="1200" u="sng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警察機關</a:t>
                </a:r>
              </a:p>
            </p:txBody>
          </p:sp>
          <p:sp>
            <p:nvSpPr>
              <p:cNvPr id="17441" name="矩形 39"/>
              <p:cNvSpPr>
                <a:spLocks noChangeArrowheads="1"/>
              </p:cNvSpPr>
              <p:nvPr/>
            </p:nvSpPr>
            <p:spPr bwMode="auto">
              <a:xfrm>
                <a:off x="4860220" y="8661168"/>
                <a:ext cx="1152128" cy="3243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200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縣</a:t>
                </a:r>
                <a:r>
                  <a:rPr lang="en-US" altLang="zh-TW" sz="1200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</a:t>
                </a:r>
                <a:r>
                  <a:rPr lang="zh-TW" altLang="en-US" sz="1200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市</a:t>
                </a:r>
                <a:r>
                  <a:rPr lang="en-US" altLang="zh-TW" sz="1200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)</a:t>
                </a:r>
                <a:r>
                  <a:rPr lang="zh-TW" altLang="en-US" sz="1200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政府</a:t>
                </a:r>
                <a:endParaRPr lang="en-US" altLang="zh-TW" sz="12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7442" name="矩形 40"/>
              <p:cNvSpPr>
                <a:spLocks noChangeArrowheads="1"/>
              </p:cNvSpPr>
              <p:nvPr/>
            </p:nvSpPr>
            <p:spPr bwMode="auto">
              <a:xfrm>
                <a:off x="4727171" y="9533792"/>
                <a:ext cx="1386408" cy="3243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200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用地管理機關</a:t>
                </a:r>
                <a:endParaRPr lang="en-US" altLang="zh-TW" sz="12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7443" name="矩形 41"/>
              <p:cNvSpPr>
                <a:spLocks noChangeArrowheads="1"/>
              </p:cNvSpPr>
              <p:nvPr/>
            </p:nvSpPr>
            <p:spPr bwMode="auto">
              <a:xfrm>
                <a:off x="4570863" y="9992793"/>
                <a:ext cx="1386408" cy="3243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200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工程委辦單位</a:t>
                </a:r>
                <a:endParaRPr lang="en-US" altLang="zh-TW" sz="12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7444" name="矩形 42"/>
              <p:cNvSpPr>
                <a:spLocks noChangeArrowheads="1"/>
              </p:cNvSpPr>
              <p:nvPr/>
            </p:nvSpPr>
            <p:spPr bwMode="auto">
              <a:xfrm>
                <a:off x="4332820" y="10424355"/>
                <a:ext cx="1386408" cy="3243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200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工程監造單位</a:t>
                </a:r>
              </a:p>
            </p:txBody>
          </p:sp>
          <p:sp>
            <p:nvSpPr>
              <p:cNvPr id="17445" name="矩形 43"/>
              <p:cNvSpPr>
                <a:spLocks noChangeArrowheads="1"/>
              </p:cNvSpPr>
              <p:nvPr/>
            </p:nvSpPr>
            <p:spPr bwMode="auto">
              <a:xfrm>
                <a:off x="4863996" y="9089195"/>
                <a:ext cx="1059904" cy="3243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200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警消單位</a:t>
                </a:r>
                <a:endParaRPr lang="en-US" altLang="zh-TW" sz="12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7446" name="矩形 44"/>
              <p:cNvSpPr>
                <a:spLocks noChangeArrowheads="1"/>
              </p:cNvSpPr>
              <p:nvPr/>
            </p:nvSpPr>
            <p:spPr bwMode="auto">
              <a:xfrm>
                <a:off x="486280" y="11044302"/>
                <a:ext cx="1080120" cy="540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200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刑事警察局</a:t>
                </a:r>
                <a:endParaRPr lang="en-US" altLang="zh-TW" sz="12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7447" name="矩形 45"/>
              <p:cNvSpPr>
                <a:spLocks noChangeArrowheads="1"/>
              </p:cNvSpPr>
              <p:nvPr/>
            </p:nvSpPr>
            <p:spPr bwMode="auto">
              <a:xfrm>
                <a:off x="752395" y="11333922"/>
                <a:ext cx="1080120" cy="7568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200" u="sng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戶政事務所</a:t>
                </a:r>
                <a:endParaRPr lang="en-US" altLang="zh-TW" sz="1200" u="sng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200" u="sng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教學醫院</a:t>
                </a:r>
                <a:endParaRPr lang="en-US" altLang="zh-TW" sz="1200" u="sng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7448" name="矩形 46"/>
              <p:cNvSpPr>
                <a:spLocks noChangeArrowheads="1"/>
              </p:cNvSpPr>
              <p:nvPr/>
            </p:nvSpPr>
            <p:spPr bwMode="auto">
              <a:xfrm>
                <a:off x="-766457" y="8090554"/>
                <a:ext cx="1150221" cy="3243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200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刑事警察局</a:t>
                </a:r>
                <a:endParaRPr lang="en-US" altLang="zh-TW" sz="12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7449" name="矩形 47"/>
              <p:cNvSpPr>
                <a:spLocks noChangeArrowheads="1"/>
              </p:cNvSpPr>
              <p:nvPr/>
            </p:nvSpPr>
            <p:spPr bwMode="auto">
              <a:xfrm>
                <a:off x="-844327" y="8575757"/>
                <a:ext cx="1179861" cy="540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200" u="sng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戶政事務所</a:t>
                </a:r>
                <a:endParaRPr lang="en-US" altLang="zh-TW" sz="1200" u="sng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200" u="sng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教學醫院</a:t>
                </a:r>
                <a:endParaRPr lang="en-US" altLang="zh-TW" sz="1200" u="sng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7450" name="矩形 48"/>
              <p:cNvSpPr>
                <a:spLocks noChangeArrowheads="1"/>
              </p:cNvSpPr>
              <p:nvPr/>
            </p:nvSpPr>
            <p:spPr bwMode="auto">
              <a:xfrm rot="19217089">
                <a:off x="21679" y="6348513"/>
                <a:ext cx="1072643" cy="7568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200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工程委辦</a:t>
                </a:r>
                <a:endParaRPr lang="en-US" altLang="zh-TW" sz="12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200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單位</a:t>
                </a:r>
                <a:endParaRPr lang="en-US" altLang="zh-TW" sz="12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200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警察機關</a:t>
                </a:r>
                <a:endParaRPr lang="zh-TW" altLang="en-US" sz="12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50" name="直線接點 49">
                <a:extLst>
                  <a:ext uri="{FF2B5EF4-FFF2-40B4-BE49-F238E27FC236}">
                    <a16:creationId xmlns:a16="http://schemas.microsoft.com/office/drawing/2014/main" id="{493F3C27-3E84-427E-829E-5959B4523E2F}"/>
                  </a:ext>
                </a:extLst>
              </p:cNvPr>
              <p:cNvCxnSpPr/>
              <p:nvPr/>
            </p:nvCxnSpPr>
            <p:spPr>
              <a:xfrm flipH="1">
                <a:off x="3802404" y="7048207"/>
                <a:ext cx="215926" cy="217497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1" name="直線接點 50">
                <a:extLst>
                  <a:ext uri="{FF2B5EF4-FFF2-40B4-BE49-F238E27FC236}">
                    <a16:creationId xmlns:a16="http://schemas.microsoft.com/office/drawing/2014/main" id="{FC7380A6-3657-4AC5-9910-A4C6B3BDAE7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10686" y="6437095"/>
                <a:ext cx="122252" cy="461981"/>
              </a:xfrm>
              <a:prstGeom prst="line">
                <a:avLst/>
              </a:prstGeom>
              <a:ln w="38100">
                <a:solidFill>
                  <a:srgbClr val="4472C4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2" name="直線接點 51">
                <a:extLst>
                  <a:ext uri="{FF2B5EF4-FFF2-40B4-BE49-F238E27FC236}">
                    <a16:creationId xmlns:a16="http://schemas.microsoft.com/office/drawing/2014/main" id="{63CFE690-6FD8-4E02-B9A6-99B8915DBD5B}"/>
                  </a:ext>
                </a:extLst>
              </p:cNvPr>
              <p:cNvCxnSpPr/>
              <p:nvPr/>
            </p:nvCxnSpPr>
            <p:spPr>
              <a:xfrm flipV="1">
                <a:off x="4404175" y="7840154"/>
                <a:ext cx="218935" cy="148786"/>
              </a:xfrm>
              <a:prstGeom prst="line">
                <a:avLst/>
              </a:prstGeom>
              <a:ln w="38100" cmpd="sng">
                <a:solidFill>
                  <a:srgbClr val="C00000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3" name="直線接點 52">
                <a:extLst>
                  <a:ext uri="{FF2B5EF4-FFF2-40B4-BE49-F238E27FC236}">
                    <a16:creationId xmlns:a16="http://schemas.microsoft.com/office/drawing/2014/main" id="{B04A36D1-1320-4EEB-8E80-7EC103F5E8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28331" y="10595352"/>
                <a:ext cx="285784" cy="412767"/>
              </a:xfrm>
              <a:prstGeom prst="line">
                <a:avLst/>
              </a:prstGeom>
              <a:ln w="28575">
                <a:solidFill>
                  <a:srgbClr val="4472C4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4" name="直線接點 53">
                <a:extLst>
                  <a:ext uri="{FF2B5EF4-FFF2-40B4-BE49-F238E27FC236}">
                    <a16:creationId xmlns:a16="http://schemas.microsoft.com/office/drawing/2014/main" id="{0E774118-074B-4688-9594-9165A6517B21}"/>
                  </a:ext>
                </a:extLst>
              </p:cNvPr>
              <p:cNvCxnSpPr/>
              <p:nvPr/>
            </p:nvCxnSpPr>
            <p:spPr>
              <a:xfrm flipV="1">
                <a:off x="1626499" y="10913378"/>
                <a:ext cx="106376" cy="268298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7" name="直線接點 56">
                <a:extLst>
                  <a:ext uri="{FF2B5EF4-FFF2-40B4-BE49-F238E27FC236}">
                    <a16:creationId xmlns:a16="http://schemas.microsoft.com/office/drawing/2014/main" id="{C0568A4A-EE36-4358-891B-3F28E70927BC}"/>
                  </a:ext>
                </a:extLst>
              </p:cNvPr>
              <p:cNvCxnSpPr/>
              <p:nvPr/>
            </p:nvCxnSpPr>
            <p:spPr>
              <a:xfrm>
                <a:off x="7222" y="8409793"/>
                <a:ext cx="284197" cy="6826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7457" name="矩形 68"/>
              <p:cNvSpPr>
                <a:spLocks noChangeArrowheads="1"/>
              </p:cNvSpPr>
              <p:nvPr/>
            </p:nvSpPr>
            <p:spPr bwMode="auto">
              <a:xfrm>
                <a:off x="2499090" y="5833593"/>
                <a:ext cx="1598786" cy="270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TW" sz="900" dirty="0">
                    <a:solidFill>
                      <a:srgbClr val="BC770B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Wingdings" panose="05000000000000000000" pitchFamily="2" charset="2"/>
                  </a:rPr>
                  <a:t></a:t>
                </a:r>
                <a:r>
                  <a:rPr lang="zh-TW" altLang="en-US" sz="900" u="sng" dirty="0">
                    <a:solidFill>
                      <a:srgbClr val="BC770B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關港貿單一窗口</a:t>
                </a:r>
              </a:p>
            </p:txBody>
          </p:sp>
          <p:sp>
            <p:nvSpPr>
              <p:cNvPr id="17458" name="矩形 69"/>
              <p:cNvSpPr>
                <a:spLocks noChangeArrowheads="1"/>
              </p:cNvSpPr>
              <p:nvPr/>
            </p:nvSpPr>
            <p:spPr bwMode="auto">
              <a:xfrm>
                <a:off x="4835426" y="6200908"/>
                <a:ext cx="1677603" cy="648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 typeface="Wingdings" panose="05000000000000000000" pitchFamily="2" charset="2"/>
                  <a:buChar char="ü"/>
                </a:pPr>
                <a:r>
                  <a:rPr lang="zh-TW" altLang="en-US" sz="1000" dirty="0">
                    <a:solidFill>
                      <a:srgbClr val="BC770B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查有無處分、停工</a:t>
                </a:r>
                <a:endParaRPr lang="en-US" altLang="zh-TW" sz="1000" dirty="0">
                  <a:solidFill>
                    <a:srgbClr val="BC770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 typeface="Wingdings" panose="05000000000000000000" pitchFamily="2" charset="2"/>
                  <a:buChar char="ü"/>
                </a:pPr>
                <a:r>
                  <a:rPr lang="zh-TW" altLang="en-US" sz="1000" dirty="0">
                    <a:solidFill>
                      <a:srgbClr val="BC770B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年度施工計畫書內容</a:t>
                </a:r>
                <a:endParaRPr lang="en-US" altLang="zh-TW" sz="1000" dirty="0">
                  <a:solidFill>
                    <a:srgbClr val="BC770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 typeface="Wingdings" panose="05000000000000000000" pitchFamily="2" charset="2"/>
                  <a:buChar char="ü"/>
                </a:pPr>
                <a:r>
                  <a:rPr lang="zh-TW" altLang="en-US" sz="1000" dirty="0">
                    <a:solidFill>
                      <a:srgbClr val="BC770B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礦業簿</a:t>
                </a:r>
                <a:r>
                  <a:rPr lang="en-US" altLang="zh-TW" sz="1000" dirty="0">
                    <a:solidFill>
                      <a:srgbClr val="BC770B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</a:t>
                </a:r>
                <a:r>
                  <a:rPr lang="zh-TW" altLang="en-US" sz="1000" dirty="0">
                    <a:solidFill>
                      <a:srgbClr val="BC770B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生產量勾稽</a:t>
                </a:r>
                <a:r>
                  <a:rPr lang="en-US" altLang="zh-TW" sz="1000" dirty="0">
                    <a:solidFill>
                      <a:srgbClr val="BC770B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)</a:t>
                </a:r>
                <a:endParaRPr lang="zh-TW" altLang="en-US" sz="1000" dirty="0">
                  <a:solidFill>
                    <a:srgbClr val="BC770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7459" name="矩形 70"/>
              <p:cNvSpPr>
                <a:spLocks noChangeArrowheads="1"/>
              </p:cNvSpPr>
              <p:nvPr/>
            </p:nvSpPr>
            <p:spPr bwMode="auto">
              <a:xfrm>
                <a:off x="-1361606" y="6490466"/>
                <a:ext cx="1197198" cy="5946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 typeface="Wingdings" panose="05000000000000000000" pitchFamily="2" charset="2"/>
                  <a:buChar char="ü"/>
                </a:pPr>
                <a:r>
                  <a:rPr lang="zh-TW" altLang="en-US" sz="900" dirty="0">
                    <a:solidFill>
                      <a:srgbClr val="BC770B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查有無兼任礦場安全管理人員</a:t>
                </a:r>
                <a:endParaRPr lang="en-US" altLang="zh-TW" sz="900" dirty="0">
                  <a:solidFill>
                    <a:srgbClr val="BC770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 typeface="Wingdings" panose="05000000000000000000" pitchFamily="2" charset="2"/>
                  <a:buChar char="ü"/>
                </a:pPr>
                <a:r>
                  <a:rPr lang="zh-TW" altLang="en-US" sz="900" dirty="0">
                    <a:solidFill>
                      <a:srgbClr val="BC770B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備查後查閱</a:t>
                </a:r>
              </a:p>
            </p:txBody>
          </p:sp>
          <p:sp>
            <p:nvSpPr>
              <p:cNvPr id="17460" name="矩形 71"/>
              <p:cNvSpPr>
                <a:spLocks noChangeArrowheads="1"/>
              </p:cNvSpPr>
              <p:nvPr/>
            </p:nvSpPr>
            <p:spPr bwMode="auto">
              <a:xfrm>
                <a:off x="-662532" y="6188088"/>
                <a:ext cx="1152662" cy="270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 typeface="Wingdings" panose="05000000000000000000" pitchFamily="2" charset="2"/>
                  <a:buChar char="ü"/>
                </a:pPr>
                <a:r>
                  <a:rPr lang="zh-TW" altLang="en-US" sz="900" dirty="0">
                    <a:solidFill>
                      <a:srgbClr val="BC770B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備查後查閱</a:t>
                </a:r>
              </a:p>
            </p:txBody>
          </p:sp>
          <p:sp>
            <p:nvSpPr>
              <p:cNvPr id="17461" name="矩形 72"/>
              <p:cNvSpPr>
                <a:spLocks noChangeArrowheads="1"/>
              </p:cNvSpPr>
              <p:nvPr/>
            </p:nvSpPr>
            <p:spPr bwMode="auto">
              <a:xfrm>
                <a:off x="-1692884" y="7356220"/>
                <a:ext cx="1197357" cy="7568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 typeface="Wingdings" panose="05000000000000000000" pitchFamily="2" charset="2"/>
                  <a:buChar char="ü"/>
                </a:pPr>
                <a:r>
                  <a:rPr lang="zh-TW" altLang="en-US" sz="900" dirty="0">
                    <a:solidFill>
                      <a:srgbClr val="BC770B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報名受訓、請</a:t>
                </a:r>
                <a:r>
                  <a:rPr lang="en-US" altLang="zh-TW" sz="900" dirty="0">
                    <a:solidFill>
                      <a:srgbClr val="BC770B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</a:t>
                </a:r>
                <a:r>
                  <a:rPr lang="zh-TW" altLang="en-US" sz="900" dirty="0">
                    <a:solidFill>
                      <a:srgbClr val="BC770B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換</a:t>
                </a:r>
                <a:r>
                  <a:rPr lang="en-US" altLang="zh-TW" sz="900" dirty="0">
                    <a:solidFill>
                      <a:srgbClr val="BC770B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)</a:t>
                </a:r>
                <a:r>
                  <a:rPr lang="zh-TW" altLang="en-US" sz="900" dirty="0">
                    <a:solidFill>
                      <a:srgbClr val="BC770B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證必備要件</a:t>
                </a:r>
                <a:r>
                  <a:rPr lang="en-US" altLang="zh-TW" sz="900" dirty="0">
                    <a:solidFill>
                      <a:srgbClr val="BC770B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-</a:t>
                </a:r>
                <a:r>
                  <a:rPr lang="zh-TW" altLang="en-US" sz="900" dirty="0">
                    <a:solidFill>
                      <a:srgbClr val="BC770B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查有無爆管條例第</a:t>
                </a:r>
                <a:r>
                  <a:rPr lang="en-US" altLang="zh-TW" sz="900" dirty="0">
                    <a:solidFill>
                      <a:srgbClr val="BC770B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26</a:t>
                </a:r>
                <a:r>
                  <a:rPr lang="zh-TW" altLang="en-US" sz="900" dirty="0">
                    <a:solidFill>
                      <a:srgbClr val="BC770B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條第</a:t>
                </a:r>
                <a:r>
                  <a:rPr lang="en-US" altLang="zh-TW" sz="900" dirty="0">
                    <a:solidFill>
                      <a:srgbClr val="BC770B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</a:t>
                </a:r>
                <a:r>
                  <a:rPr lang="zh-TW" altLang="en-US" sz="900" dirty="0">
                    <a:solidFill>
                      <a:srgbClr val="BC770B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項</a:t>
                </a:r>
                <a:endParaRPr lang="en-US" altLang="zh-TW" sz="900" dirty="0">
                  <a:solidFill>
                    <a:srgbClr val="BC770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7462" name="矩形 73"/>
              <p:cNvSpPr>
                <a:spLocks noChangeArrowheads="1"/>
              </p:cNvSpPr>
              <p:nvPr/>
            </p:nvSpPr>
            <p:spPr bwMode="auto">
              <a:xfrm>
                <a:off x="1801871" y="11309105"/>
                <a:ext cx="1152662" cy="7683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400" dirty="0">
                    <a:solidFill>
                      <a:srgbClr val="C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保安</a:t>
                </a:r>
                <a:endParaRPr lang="en-US" altLang="zh-TW" sz="140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 typeface="Wingdings" panose="05000000000000000000" pitchFamily="2" charset="2"/>
                  <a:buChar char="ü"/>
                </a:pPr>
                <a:r>
                  <a:rPr lang="zh-TW" altLang="en-US" sz="1000" dirty="0">
                    <a:solidFill>
                      <a:srgbClr val="7F7F7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請證者</a:t>
                </a:r>
                <a:r>
                  <a:rPr lang="en-US" altLang="zh-TW" sz="1000" dirty="0">
                    <a:solidFill>
                      <a:srgbClr val="7F7F7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:</a:t>
                </a:r>
                <a:r>
                  <a:rPr lang="zh-TW" altLang="en-US" sz="1000" dirty="0">
                    <a:solidFill>
                      <a:srgbClr val="7F7F7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查無兼任礦場安全管理人員</a:t>
                </a:r>
                <a:endParaRPr lang="en-US" altLang="zh-TW" sz="1000" dirty="0">
                  <a:solidFill>
                    <a:srgbClr val="7F7F7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7463" name="矩形 74"/>
              <p:cNvSpPr>
                <a:spLocks noChangeArrowheads="1"/>
              </p:cNvSpPr>
              <p:nvPr/>
            </p:nvSpPr>
            <p:spPr bwMode="auto">
              <a:xfrm>
                <a:off x="4545598" y="11568589"/>
                <a:ext cx="1584513" cy="918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 typeface="Wingdings" panose="05000000000000000000" pitchFamily="2" charset="2"/>
                  <a:buChar char="ü"/>
                </a:pPr>
                <a:r>
                  <a:rPr lang="zh-TW" altLang="en-US" sz="900" dirty="0">
                    <a:solidFill>
                      <a:srgbClr val="BC770B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參與火藥庫設置、展延、變更會勘案</a:t>
                </a:r>
                <a:endParaRPr lang="en-US" altLang="zh-TW" sz="900" dirty="0">
                  <a:solidFill>
                    <a:srgbClr val="BC770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 typeface="Wingdings" panose="05000000000000000000" pitchFamily="2" charset="2"/>
                  <a:buChar char="ü"/>
                </a:pPr>
                <a:r>
                  <a:rPr lang="zh-TW" altLang="en-US" sz="900" dirty="0">
                    <a:solidFill>
                      <a:srgbClr val="BC770B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礦業用地核定</a:t>
                </a:r>
                <a:endParaRPr lang="en-US" altLang="zh-TW" sz="900" dirty="0">
                  <a:solidFill>
                    <a:srgbClr val="BC770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 typeface="Wingdings" panose="05000000000000000000" pitchFamily="2" charset="2"/>
                  <a:buChar char="ü"/>
                </a:pPr>
                <a:r>
                  <a:rPr lang="zh-TW" altLang="en-US" sz="900" dirty="0">
                    <a:solidFill>
                      <a:srgbClr val="BC770B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年度施工計畫書內容</a:t>
                </a:r>
                <a:endParaRPr lang="en-US" altLang="zh-TW" sz="900" dirty="0">
                  <a:solidFill>
                    <a:srgbClr val="BC770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 typeface="Wingdings" panose="05000000000000000000" pitchFamily="2" charset="2"/>
                  <a:buChar char="ü"/>
                </a:pPr>
                <a:r>
                  <a:rPr lang="zh-TW" altLang="en-US" sz="900" dirty="0">
                    <a:solidFill>
                      <a:srgbClr val="BC770B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礦場安全法</a:t>
                </a:r>
              </a:p>
            </p:txBody>
          </p:sp>
          <p:sp>
            <p:nvSpPr>
              <p:cNvPr id="17464" name="矩形 75"/>
              <p:cNvSpPr>
                <a:spLocks noChangeArrowheads="1"/>
              </p:cNvSpPr>
              <p:nvPr/>
            </p:nvSpPr>
            <p:spPr bwMode="auto">
              <a:xfrm>
                <a:off x="5215749" y="7077139"/>
                <a:ext cx="1403368" cy="468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 typeface="Wingdings" panose="05000000000000000000" pitchFamily="2" charset="2"/>
                  <a:buChar char="ü"/>
                </a:pPr>
                <a:r>
                  <a:rPr lang="zh-TW" altLang="en-US" sz="1000" dirty="0">
                    <a:solidFill>
                      <a:srgbClr val="BC770B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申請臨時通行證</a:t>
                </a:r>
                <a:endParaRPr lang="en-US" altLang="zh-TW" sz="1000" dirty="0">
                  <a:solidFill>
                    <a:srgbClr val="BC770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 typeface="Wingdings" panose="05000000000000000000" pitchFamily="2" charset="2"/>
                  <a:buChar char="ü"/>
                </a:pPr>
                <a:r>
                  <a:rPr lang="zh-TW" altLang="en-US" sz="1000" dirty="0">
                    <a:solidFill>
                      <a:srgbClr val="BC770B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通報運輸</a:t>
                </a:r>
                <a:r>
                  <a:rPr lang="en-US" altLang="zh-TW" sz="1000" dirty="0">
                    <a:solidFill>
                      <a:srgbClr val="BC770B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</a:t>
                </a:r>
                <a:r>
                  <a:rPr lang="zh-TW" altLang="en-US" sz="1000" dirty="0">
                    <a:solidFill>
                      <a:srgbClr val="BC770B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押運</a:t>
                </a:r>
                <a:r>
                  <a:rPr lang="en-US" altLang="zh-TW" sz="1000" dirty="0">
                    <a:solidFill>
                      <a:srgbClr val="BC770B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)</a:t>
                </a:r>
                <a:endParaRPr lang="zh-TW" altLang="en-US" sz="1000" dirty="0">
                  <a:solidFill>
                    <a:srgbClr val="BC770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cxnSp>
          <p:nvCxnSpPr>
            <p:cNvPr id="55" name="直線接點 54">
              <a:extLst>
                <a:ext uri="{FF2B5EF4-FFF2-40B4-BE49-F238E27FC236}">
                  <a16:creationId xmlns:a16="http://schemas.microsoft.com/office/drawing/2014/main" id="{582EF8F8-4270-47C8-8E59-69B5A6ED9279}"/>
                </a:ext>
              </a:extLst>
            </p:cNvPr>
            <p:cNvCxnSpPr>
              <a:cxnSpLocks/>
            </p:cNvCxnSpPr>
            <p:nvPr/>
          </p:nvCxnSpPr>
          <p:spPr>
            <a:xfrm>
              <a:off x="208716" y="7377019"/>
              <a:ext cx="409624" cy="261948"/>
            </a:xfrm>
            <a:prstGeom prst="line">
              <a:avLst/>
            </a:prstGeom>
            <a:ln w="38100">
              <a:solidFill>
                <a:srgbClr val="4472C4"/>
              </a:solidFill>
              <a:headEnd type="triangle" w="lg" len="lg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直線接點 55">
              <a:extLst>
                <a:ext uri="{FF2B5EF4-FFF2-40B4-BE49-F238E27FC236}">
                  <a16:creationId xmlns:a16="http://schemas.microsoft.com/office/drawing/2014/main" id="{6A860832-FC7A-4A52-BD34-DF9026751658}"/>
                </a:ext>
              </a:extLst>
            </p:cNvPr>
            <p:cNvCxnSpPr/>
            <p:nvPr/>
          </p:nvCxnSpPr>
          <p:spPr>
            <a:xfrm flipH="1" flipV="1">
              <a:off x="728414" y="6999720"/>
              <a:ext cx="180996" cy="234960"/>
            </a:xfrm>
            <a:prstGeom prst="line">
              <a:avLst/>
            </a:prstGeom>
            <a:ln w="38100" cmpd="sng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14" name="弧形接點 113"/>
          <p:cNvCxnSpPr/>
          <p:nvPr/>
        </p:nvCxnSpPr>
        <p:spPr>
          <a:xfrm flipV="1">
            <a:off x="1714124" y="1194070"/>
            <a:ext cx="369549" cy="112209"/>
          </a:xfrm>
          <a:prstGeom prst="curvedConnector3">
            <a:avLst>
              <a:gd name="adj1" fmla="val 50000"/>
            </a:avLst>
          </a:prstGeom>
          <a:gradFill flip="none" rotWithShape="1">
            <a:gsLst>
              <a:gs pos="0">
                <a:srgbClr val="A80000"/>
              </a:gs>
              <a:gs pos="100000">
                <a:srgbClr val="FF5B5B"/>
              </a:gs>
            </a:gsLst>
            <a:lin ang="16200000" scaled="1"/>
            <a:tileRect/>
          </a:gradFill>
          <a:ln w="28575">
            <a:solidFill>
              <a:schemeClr val="tx1"/>
            </a:solidFill>
          </a:ln>
          <a:scene3d>
            <a:camera prst="perspectiveBelow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標題 3"/>
          <p:cNvSpPr txBox="1">
            <a:spLocks/>
          </p:cNvSpPr>
          <p:nvPr/>
        </p:nvSpPr>
        <p:spPr>
          <a:xfrm>
            <a:off x="3719745" y="335688"/>
            <a:ext cx="3471168" cy="4365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11E15DC-04A9-4D04-8DE3-E852D9131166}"/>
              </a:ext>
            </a:extLst>
          </p:cNvPr>
          <p:cNvSpPr/>
          <p:nvPr/>
        </p:nvSpPr>
        <p:spPr>
          <a:xfrm>
            <a:off x="1794513" y="826716"/>
            <a:ext cx="1831022" cy="10144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zh-TW" altLang="en-US" sz="16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事業用爆炸物</a:t>
            </a:r>
            <a:endParaRPr lang="en-US" altLang="zh-TW" sz="1600" b="1" u="sng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defRPr/>
            </a:pPr>
            <a:r>
              <a:rPr lang="zh-TW" altLang="zh-TW" sz="12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供作</a:t>
            </a:r>
            <a:r>
              <a:rPr lang="zh-TW" altLang="zh-TW" sz="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採礦</a:t>
            </a:r>
            <a:r>
              <a:rPr lang="zh-TW" altLang="zh-TW" sz="12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、探勘、採取土石、</a:t>
            </a:r>
            <a:r>
              <a:rPr lang="zh-TW" altLang="zh-TW" sz="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土木</a:t>
            </a:r>
            <a:r>
              <a:rPr lang="zh-TW" altLang="zh-TW" sz="12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、建築及爆炸加工使用</a:t>
            </a:r>
            <a:r>
              <a:rPr lang="zh-TW" altLang="en-US" sz="12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8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1539538" y="161925"/>
            <a:ext cx="4238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F973BC06-C045-409A-8531-436431822081}" type="slidenum">
              <a:rPr lang="zh-TW" altLang="en-US" sz="14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15</a:t>
            </a:fld>
            <a:endPara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745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6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8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1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8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62" grpId="0" animBg="1"/>
      <p:bldP spid="98" grpId="0"/>
      <p:bldP spid="89" grpId="0"/>
      <p:bldP spid="9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標題 3"/>
          <p:cNvSpPr txBox="1">
            <a:spLocks/>
          </p:cNvSpPr>
          <p:nvPr/>
        </p:nvSpPr>
        <p:spPr>
          <a:xfrm>
            <a:off x="266359" y="160331"/>
            <a:ext cx="3556147" cy="87507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貳、重點業務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1" name="直線接點 40"/>
          <p:cNvCxnSpPr/>
          <p:nvPr/>
        </p:nvCxnSpPr>
        <p:spPr>
          <a:xfrm>
            <a:off x="266359" y="784686"/>
            <a:ext cx="3096000" cy="0"/>
          </a:xfrm>
          <a:prstGeom prst="line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1539538" y="161925"/>
            <a:ext cx="4238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F973BC06-C045-409A-8531-436431822081}" type="slidenum">
              <a:rPr lang="zh-TW" altLang="en-US" sz="14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16</a:t>
            </a:fld>
            <a:endPara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2" name="群組 61"/>
          <p:cNvGrpSpPr/>
          <p:nvPr/>
        </p:nvGrpSpPr>
        <p:grpSpPr>
          <a:xfrm>
            <a:off x="3719745" y="317697"/>
            <a:ext cx="3471168" cy="479818"/>
            <a:chOff x="3917829" y="331440"/>
            <a:chExt cx="4787632" cy="479818"/>
          </a:xfrm>
        </p:grpSpPr>
        <p:sp>
          <p:nvSpPr>
            <p:cNvPr id="63" name="矩形 62"/>
            <p:cNvSpPr/>
            <p:nvPr/>
          </p:nvSpPr>
          <p:spPr>
            <a:xfrm>
              <a:off x="3920979" y="331440"/>
              <a:ext cx="4784480" cy="47981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8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七</a:t>
              </a:r>
              <a:r>
                <a:rPr lang="en-US" altLang="zh-TW" sz="28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lang="zh-TW" altLang="en-US" sz="28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爆炸物監督管理</a:t>
              </a:r>
              <a:endPara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4" name="標題 3"/>
            <p:cNvSpPr txBox="1">
              <a:spLocks/>
            </p:cNvSpPr>
            <p:nvPr/>
          </p:nvSpPr>
          <p:spPr>
            <a:xfrm>
              <a:off x="3917829" y="349431"/>
              <a:ext cx="4787632" cy="43654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49" name="圖片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398" y="6391922"/>
            <a:ext cx="583786" cy="396675"/>
          </a:xfrm>
          <a:prstGeom prst="rect">
            <a:avLst/>
          </a:prstGeom>
        </p:spPr>
      </p:pic>
      <p:sp>
        <p:nvSpPr>
          <p:cNvPr id="59" name="標題 1"/>
          <p:cNvSpPr txBox="1">
            <a:spLocks/>
          </p:cNvSpPr>
          <p:nvPr/>
        </p:nvSpPr>
        <p:spPr bwMode="auto">
          <a:xfrm>
            <a:off x="10388436" y="6356410"/>
            <a:ext cx="1347836" cy="46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經濟部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地質</a:t>
            </a:r>
            <a:r>
              <a:rPr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調查及礦業管理中心</a:t>
            </a:r>
            <a:endParaRPr kumimoji="0" lang="zh-TW" altLang="en-US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2" name="群組 31"/>
          <p:cNvGrpSpPr>
            <a:grpSpLocks/>
          </p:cNvGrpSpPr>
          <p:nvPr/>
        </p:nvGrpSpPr>
        <p:grpSpPr bwMode="auto">
          <a:xfrm>
            <a:off x="1704269" y="1852540"/>
            <a:ext cx="8696679" cy="2259012"/>
            <a:chOff x="127044" y="1473374"/>
            <a:chExt cx="8696433" cy="2258624"/>
          </a:xfrm>
        </p:grpSpPr>
        <p:pic>
          <p:nvPicPr>
            <p:cNvPr id="33" name="圖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44" y="1949670"/>
              <a:ext cx="2983853" cy="1782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圓角矩形 33"/>
            <p:cNvSpPr/>
            <p:nvPr/>
          </p:nvSpPr>
          <p:spPr>
            <a:xfrm>
              <a:off x="4614780" y="1840023"/>
              <a:ext cx="3997212" cy="14126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TW" altLang="en-US" kern="0">
                <a:solidFill>
                  <a:prstClr val="white"/>
                </a:solidFill>
                <a:latin typeface="Calibri"/>
                <a:ea typeface="微軟正黑體"/>
              </a:endParaRPr>
            </a:p>
          </p:txBody>
        </p:sp>
        <p:pic>
          <p:nvPicPr>
            <p:cNvPr id="35" name="圖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3644" y="1473374"/>
              <a:ext cx="463716" cy="630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矩形 36"/>
            <p:cNvSpPr/>
            <p:nvPr/>
          </p:nvSpPr>
          <p:spPr>
            <a:xfrm>
              <a:off x="4841786" y="1603407"/>
              <a:ext cx="3005866" cy="4308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zh-TW" sz="2200" b="1" kern="100" dirty="0">
                  <a:solidFill>
                    <a:srgbClr val="FFC000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防範爆炸物遭竊、遭搶</a:t>
              </a:r>
            </a:p>
          </p:txBody>
        </p:sp>
        <p:cxnSp>
          <p:nvCxnSpPr>
            <p:cNvPr id="38" name="肘形接點 8"/>
            <p:cNvCxnSpPr>
              <a:cxnSpLocks noChangeShapeType="1"/>
              <a:stCxn id="52" idx="0"/>
              <a:endCxn id="35" idx="2"/>
            </p:cNvCxnSpPr>
            <p:nvPr/>
          </p:nvCxnSpPr>
          <p:spPr bwMode="auto">
            <a:xfrm rot="5400000" flipH="1" flipV="1">
              <a:off x="3707244" y="2105666"/>
              <a:ext cx="910150" cy="906366"/>
            </a:xfrm>
            <a:prstGeom prst="bentConnector3">
              <a:avLst>
                <a:gd name="adj1" fmla="val 50000"/>
              </a:avLst>
            </a:prstGeom>
            <a:noFill/>
            <a:ln w="28575" algn="ctr">
              <a:solidFill>
                <a:srgbClr val="FFC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" name="矩形 38"/>
            <p:cNvSpPr/>
            <p:nvPr/>
          </p:nvSpPr>
          <p:spPr>
            <a:xfrm>
              <a:off x="4902463" y="1953424"/>
              <a:ext cx="3921014" cy="152373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342900" indent="-342900">
                <a:spcAft>
                  <a:spcPts val="600"/>
                </a:spcAft>
                <a:buFont typeface="+mj-lt"/>
                <a:buAutoNum type="arabicPeriod"/>
                <a:defRPr/>
              </a:pPr>
              <a:r>
                <a:rPr lang="zh-TW" altLang="en-US" sz="1600" b="1" kern="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進出登記簿、監視器之管制</a:t>
              </a:r>
              <a:endParaRPr lang="zh-TW" altLang="en-US" sz="1600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342900" indent="-342900">
                <a:spcAft>
                  <a:spcPts val="600"/>
                </a:spcAft>
                <a:buFont typeface="+mj-lt"/>
                <a:buAutoNum type="arabicPeriod"/>
                <a:defRPr/>
              </a:pPr>
              <a:r>
                <a:rPr lang="zh-TW" altLang="zh-TW" sz="1600" b="1" kern="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風險</a:t>
              </a:r>
              <a:r>
                <a:rPr lang="zh-TW" altLang="en-US" sz="1600" b="1" kern="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等級查核頻率</a:t>
              </a:r>
              <a:endParaRPr lang="zh-TW" altLang="en-US" sz="1600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342900" indent="-342900">
                <a:spcAft>
                  <a:spcPts val="600"/>
                </a:spcAft>
                <a:buFont typeface="+mj-lt"/>
                <a:buAutoNum type="arabicPeriod"/>
                <a:defRPr/>
              </a:pPr>
              <a:r>
                <a:rPr lang="zh-TW" altLang="en-US" sz="16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聯合檢查機制</a:t>
              </a:r>
              <a:r>
                <a:rPr lang="en-US" altLang="zh-TW" sz="16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6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警政署消防署</a:t>
              </a:r>
              <a:r>
                <a:rPr lang="en-US" altLang="zh-TW" sz="16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1600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342900" indent="-342900">
                <a:spcAft>
                  <a:spcPts val="600"/>
                </a:spcAft>
                <a:buFont typeface="+mj-lt"/>
                <a:buAutoNum type="arabicPeriod"/>
                <a:defRPr/>
              </a:pPr>
              <a:r>
                <a:rPr lang="zh-TW" altLang="en-US" sz="16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不定期突擊檢查</a:t>
              </a: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1839207" y="1775260"/>
            <a:ext cx="2995080" cy="568325"/>
            <a:chOff x="2200275" y="993776"/>
            <a:chExt cx="2995080" cy="568325"/>
          </a:xfrm>
        </p:grpSpPr>
        <p:sp>
          <p:nvSpPr>
            <p:cNvPr id="40" name="圓角矩形 39"/>
            <p:cNvSpPr/>
            <p:nvPr/>
          </p:nvSpPr>
          <p:spPr>
            <a:xfrm>
              <a:off x="2297114" y="1057275"/>
              <a:ext cx="2738437" cy="47625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TW" altLang="en-US" kern="0">
                <a:solidFill>
                  <a:prstClr val="white"/>
                </a:solidFill>
                <a:latin typeface="Calibri"/>
                <a:ea typeface="微軟正黑體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2779180" y="1101665"/>
              <a:ext cx="2416175" cy="4308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en-US" sz="2200" b="1" kern="0" dirty="0">
                  <a:solidFill>
                    <a:prstClr val="black"/>
                  </a:solidFill>
                  <a:latin typeface="Calibri"/>
                  <a:ea typeface="微軟正黑體"/>
                </a:rPr>
                <a:t>管理基本原則</a:t>
              </a:r>
              <a:endParaRPr lang="zh-TW" altLang="en-US" sz="2200" b="1" kern="0" dirty="0">
                <a:solidFill>
                  <a:srgbClr val="FF0000"/>
                </a:solidFill>
                <a:latin typeface="Calibri"/>
                <a:ea typeface="微軟正黑體"/>
              </a:endParaRPr>
            </a:p>
          </p:txBody>
        </p:sp>
        <p:pic>
          <p:nvPicPr>
            <p:cNvPr id="43" name="圖片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0275" y="993776"/>
              <a:ext cx="490538" cy="568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" name="群組 14"/>
          <p:cNvGrpSpPr>
            <a:grpSpLocks/>
          </p:cNvGrpSpPr>
          <p:nvPr/>
        </p:nvGrpSpPr>
        <p:grpSpPr bwMode="auto">
          <a:xfrm>
            <a:off x="4322056" y="3384477"/>
            <a:ext cx="1935162" cy="1862138"/>
            <a:chOff x="4550987" y="3199011"/>
            <a:chExt cx="3537244" cy="3401998"/>
          </a:xfrm>
        </p:grpSpPr>
        <p:sp>
          <p:nvSpPr>
            <p:cNvPr id="52" name="橢圓 51"/>
            <p:cNvSpPr/>
            <p:nvPr/>
          </p:nvSpPr>
          <p:spPr>
            <a:xfrm>
              <a:off x="5180668" y="3199011"/>
              <a:ext cx="2266275" cy="2267998"/>
            </a:xfrm>
            <a:prstGeom prst="ellipse">
              <a:avLst/>
            </a:prstGeom>
            <a:solidFill>
              <a:srgbClr val="FFC000">
                <a:alpha val="3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TW" altLang="en-US" sz="1400" kern="0">
                <a:solidFill>
                  <a:prstClr val="white"/>
                </a:solidFill>
                <a:latin typeface="Calibri"/>
                <a:ea typeface="微軟正黑體"/>
              </a:endParaRPr>
            </a:p>
          </p:txBody>
        </p:sp>
        <p:sp>
          <p:nvSpPr>
            <p:cNvPr id="53" name="橢圓 52"/>
            <p:cNvSpPr/>
            <p:nvPr/>
          </p:nvSpPr>
          <p:spPr>
            <a:xfrm>
              <a:off x="4550987" y="4333011"/>
              <a:ext cx="2269176" cy="2267998"/>
            </a:xfrm>
            <a:prstGeom prst="ellipse">
              <a:avLst/>
            </a:prstGeom>
            <a:solidFill>
              <a:srgbClr val="5B9BD5">
                <a:lumMod val="75000"/>
                <a:alpha val="3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TW" altLang="en-US" sz="1400" kern="0">
                <a:solidFill>
                  <a:prstClr val="white"/>
                </a:solidFill>
                <a:latin typeface="Calibri"/>
                <a:ea typeface="微軟正黑體"/>
              </a:endParaRPr>
            </a:p>
          </p:txBody>
        </p:sp>
        <p:sp>
          <p:nvSpPr>
            <p:cNvPr id="54" name="橢圓 53"/>
            <p:cNvSpPr/>
            <p:nvPr/>
          </p:nvSpPr>
          <p:spPr>
            <a:xfrm>
              <a:off x="5819055" y="4333011"/>
              <a:ext cx="2269176" cy="2267998"/>
            </a:xfrm>
            <a:prstGeom prst="ellipse">
              <a:avLst/>
            </a:prstGeom>
            <a:solidFill>
              <a:srgbClr val="ED7D31">
                <a:lumMod val="75000"/>
                <a:alpha val="3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TW" altLang="en-US" sz="1400" kern="0">
                <a:solidFill>
                  <a:prstClr val="white"/>
                </a:solidFill>
                <a:latin typeface="Calibri"/>
                <a:ea typeface="微軟正黑體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5952536" y="3573145"/>
              <a:ext cx="748654" cy="55104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zh-TW" altLang="en-US" sz="2800" b="1" kern="0" dirty="0">
                  <a:solidFill>
                    <a:prstClr val="black"/>
                  </a:solidFill>
                  <a:latin typeface="Calibri"/>
                  <a:ea typeface="微軟正黑體"/>
                </a:rPr>
                <a:t>庫</a:t>
              </a:r>
            </a:p>
          </p:txBody>
        </p:sp>
        <p:sp>
          <p:nvSpPr>
            <p:cNvPr id="56" name="矩形 55"/>
            <p:cNvSpPr/>
            <p:nvPr/>
          </p:nvSpPr>
          <p:spPr>
            <a:xfrm>
              <a:off x="4890492" y="5406105"/>
              <a:ext cx="748654" cy="548147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zh-TW" altLang="en-US" sz="2800" b="1" kern="0" dirty="0">
                  <a:solidFill>
                    <a:prstClr val="black"/>
                  </a:solidFill>
                  <a:latin typeface="Calibri"/>
                  <a:ea typeface="微軟正黑體"/>
                </a:rPr>
                <a:t>物</a:t>
              </a:r>
            </a:p>
          </p:txBody>
        </p:sp>
        <p:sp>
          <p:nvSpPr>
            <p:cNvPr id="58" name="矩形 57"/>
            <p:cNvSpPr/>
            <p:nvPr/>
          </p:nvSpPr>
          <p:spPr>
            <a:xfrm>
              <a:off x="7026187" y="5406105"/>
              <a:ext cx="748654" cy="548147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zh-TW" altLang="en-US" sz="2800" b="1" kern="0" dirty="0">
                  <a:solidFill>
                    <a:prstClr val="black"/>
                  </a:solidFill>
                  <a:latin typeface="Calibri"/>
                  <a:ea typeface="微軟正黑體"/>
                </a:rPr>
                <a:t>人</a:t>
              </a:r>
            </a:p>
          </p:txBody>
        </p:sp>
        <p:sp>
          <p:nvSpPr>
            <p:cNvPr id="60" name="矩形 59"/>
            <p:cNvSpPr/>
            <p:nvPr/>
          </p:nvSpPr>
          <p:spPr>
            <a:xfrm>
              <a:off x="6361685" y="4449021"/>
              <a:ext cx="1256461" cy="548147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zh-TW" altLang="en-US" b="1" kern="0" dirty="0">
                  <a:solidFill>
                    <a:srgbClr val="ED7D31">
                      <a:lumMod val="50000"/>
                    </a:srgbClr>
                  </a:solidFill>
                  <a:latin typeface="Calibri"/>
                  <a:ea typeface="微軟正黑體"/>
                </a:rPr>
                <a:t>管理</a:t>
              </a:r>
            </a:p>
          </p:txBody>
        </p:sp>
        <p:sp>
          <p:nvSpPr>
            <p:cNvPr id="61" name="矩形 60"/>
            <p:cNvSpPr/>
            <p:nvPr/>
          </p:nvSpPr>
          <p:spPr>
            <a:xfrm>
              <a:off x="5076205" y="4425819"/>
              <a:ext cx="1256463" cy="548147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zh-TW" altLang="en-US" b="1" kern="0" dirty="0">
                  <a:solidFill>
                    <a:srgbClr val="ED7D31">
                      <a:lumMod val="50000"/>
                    </a:srgbClr>
                  </a:solidFill>
                  <a:latin typeface="Calibri"/>
                  <a:ea typeface="微軟正黑體"/>
                </a:rPr>
                <a:t>儲存</a:t>
              </a:r>
            </a:p>
          </p:txBody>
        </p:sp>
        <p:sp>
          <p:nvSpPr>
            <p:cNvPr id="65" name="矩形 64"/>
            <p:cNvSpPr/>
            <p:nvPr/>
          </p:nvSpPr>
          <p:spPr>
            <a:xfrm>
              <a:off x="5700084" y="5565618"/>
              <a:ext cx="1253560" cy="54814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zh-TW" altLang="en-US" b="1" kern="0" dirty="0">
                  <a:solidFill>
                    <a:srgbClr val="ED7D31">
                      <a:lumMod val="50000"/>
                    </a:srgbClr>
                  </a:solidFill>
                  <a:latin typeface="Calibri"/>
                  <a:ea typeface="微軟正黑體"/>
                </a:rPr>
                <a:t>使用</a:t>
              </a:r>
              <a:endParaRPr lang="en-US" altLang="zh-TW" b="1" kern="0" dirty="0">
                <a:solidFill>
                  <a:srgbClr val="ED7D31">
                    <a:lumMod val="50000"/>
                  </a:srgbClr>
                </a:solidFill>
                <a:latin typeface="Calibri"/>
                <a:ea typeface="微軟正黑體"/>
              </a:endParaRPr>
            </a:p>
            <a:p>
              <a:pPr algn="ctr">
                <a:defRPr/>
              </a:pPr>
              <a:r>
                <a:rPr lang="zh-TW" altLang="en-US" b="1" kern="0" dirty="0">
                  <a:solidFill>
                    <a:srgbClr val="ED7D31">
                      <a:lumMod val="50000"/>
                    </a:srgbClr>
                  </a:solidFill>
                  <a:latin typeface="Calibri"/>
                  <a:ea typeface="微軟正黑體"/>
                </a:rPr>
                <a:t>處理</a:t>
              </a:r>
            </a:p>
          </p:txBody>
        </p:sp>
        <p:sp>
          <p:nvSpPr>
            <p:cNvPr id="66" name="矩形 65"/>
            <p:cNvSpPr/>
            <p:nvPr/>
          </p:nvSpPr>
          <p:spPr>
            <a:xfrm>
              <a:off x="5714592" y="4776749"/>
              <a:ext cx="1253560" cy="54814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zh-TW" altLang="en-US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微軟正黑體"/>
                </a:rPr>
                <a:t>安全</a:t>
              </a:r>
            </a:p>
          </p:txBody>
        </p:sp>
      </p:grpSp>
      <p:grpSp>
        <p:nvGrpSpPr>
          <p:cNvPr id="67" name="群組 66"/>
          <p:cNvGrpSpPr>
            <a:grpSpLocks/>
          </p:cNvGrpSpPr>
          <p:nvPr/>
        </p:nvGrpSpPr>
        <p:grpSpPr bwMode="auto">
          <a:xfrm>
            <a:off x="6257218" y="4336977"/>
            <a:ext cx="4003269" cy="1902408"/>
            <a:chOff x="4680411" y="3957607"/>
            <a:chExt cx="4986415" cy="2369906"/>
          </a:xfrm>
        </p:grpSpPr>
        <p:sp>
          <p:nvSpPr>
            <p:cNvPr id="68" name="圓角矩形 67"/>
            <p:cNvSpPr/>
            <p:nvPr/>
          </p:nvSpPr>
          <p:spPr>
            <a:xfrm>
              <a:off x="5050220" y="4324284"/>
              <a:ext cx="3996443" cy="141273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TW" altLang="en-US" kern="0">
                <a:solidFill>
                  <a:prstClr val="white"/>
                </a:solidFill>
                <a:latin typeface="Calibri"/>
                <a:ea typeface="微軟正黑體"/>
              </a:endParaRPr>
            </a:p>
          </p:txBody>
        </p:sp>
        <p:pic>
          <p:nvPicPr>
            <p:cNvPr id="69" name="圖片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9090" y="3957607"/>
              <a:ext cx="463716" cy="630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矩形 69"/>
            <p:cNvSpPr/>
            <p:nvPr/>
          </p:nvSpPr>
          <p:spPr>
            <a:xfrm>
              <a:off x="5243438" y="3978398"/>
              <a:ext cx="4423388" cy="53677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en-US" sz="2200" b="1" kern="10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嚴格查核從業人員之資格</a:t>
              </a:r>
              <a:endParaRPr lang="zh-TW" altLang="zh-TW" sz="2200" b="1" kern="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cxnSp>
          <p:nvCxnSpPr>
            <p:cNvPr id="71" name="肘形接點 29"/>
            <p:cNvCxnSpPr>
              <a:cxnSpLocks noChangeShapeType="1"/>
              <a:stCxn id="54" idx="6"/>
              <a:endCxn id="69" idx="2"/>
            </p:cNvCxnSpPr>
            <p:nvPr/>
          </p:nvCxnSpPr>
          <p:spPr bwMode="auto">
            <a:xfrm>
              <a:off x="4680411" y="4328593"/>
              <a:ext cx="370537" cy="259414"/>
            </a:xfrm>
            <a:prstGeom prst="bentConnector4">
              <a:avLst>
                <a:gd name="adj1" fmla="val 18713"/>
                <a:gd name="adj2" fmla="val 209777"/>
              </a:avLst>
            </a:prstGeom>
            <a:noFill/>
            <a:ln w="28575" algn="ctr">
              <a:solidFill>
                <a:srgbClr val="FFC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2" name="矩形 71"/>
            <p:cNvSpPr/>
            <p:nvPr/>
          </p:nvSpPr>
          <p:spPr>
            <a:xfrm>
              <a:off x="5270679" y="4587783"/>
              <a:ext cx="3921846" cy="173973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342900" indent="-342900">
                <a:spcAft>
                  <a:spcPts val="600"/>
                </a:spcAft>
                <a:buFont typeface="+mj-lt"/>
                <a:buAutoNum type="arabicPeriod"/>
                <a:defRPr/>
              </a:pPr>
              <a:r>
                <a:rPr lang="zh-TW" altLang="en-US" sz="1600" b="1" kern="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訓練 </a:t>
              </a:r>
              <a:r>
                <a:rPr lang="en-US" altLang="zh-TW" sz="1600" b="1" kern="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:</a:t>
              </a:r>
              <a:r>
                <a:rPr lang="zh-TW" altLang="en-US" sz="1600" b="1" kern="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提升課程效能</a:t>
              </a:r>
              <a:endParaRPr lang="en-US" altLang="zh-TW" sz="16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marL="342900" indent="-342900">
                <a:spcAft>
                  <a:spcPts val="600"/>
                </a:spcAft>
                <a:buFont typeface="+mj-lt"/>
                <a:buAutoNum type="arabicPeriod"/>
                <a:defRPr/>
              </a:pPr>
              <a:r>
                <a:rPr lang="zh-TW" altLang="en-US" sz="1600" b="1" kern="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請證 </a:t>
              </a:r>
              <a:r>
                <a:rPr lang="en-US" altLang="zh-TW" sz="1600" b="1" kern="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:</a:t>
              </a:r>
              <a:r>
                <a:rPr lang="zh-TW" altLang="en-US" sz="1600" b="1" kern="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刑警局協核素行</a:t>
              </a:r>
              <a:endParaRPr lang="zh-TW" altLang="en-US" sz="1600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342900" indent="-342900">
                <a:spcAft>
                  <a:spcPts val="600"/>
                </a:spcAft>
                <a:buFont typeface="+mj-lt"/>
                <a:buAutoNum type="arabicPeriod"/>
                <a:defRPr/>
              </a:pPr>
              <a:r>
                <a:rPr lang="zh-TW" altLang="en-US" sz="16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在職 </a:t>
              </a:r>
              <a:r>
                <a:rPr lang="en-US" altLang="zh-TW" sz="16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</a:t>
              </a:r>
              <a:r>
                <a:rPr lang="zh-TW" altLang="en-US" sz="16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不定期辦理調訓</a:t>
              </a:r>
            </a:p>
            <a:p>
              <a:pPr marL="342900" indent="-342900">
                <a:spcAft>
                  <a:spcPts val="600"/>
                </a:spcAft>
                <a:buFont typeface="+mj-lt"/>
                <a:buAutoNum type="arabicPeriod"/>
                <a:defRPr/>
              </a:pPr>
              <a:r>
                <a:rPr lang="zh-TW" altLang="en-US" sz="16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配合火藥庫查核 </a:t>
              </a:r>
              <a:r>
                <a:rPr lang="en-US" altLang="zh-TW" sz="16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</a:t>
              </a:r>
              <a:r>
                <a:rPr lang="zh-TW" altLang="en-US" sz="16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嚴禁人員掛牌人</a:t>
              </a:r>
            </a:p>
          </p:txBody>
        </p:sp>
      </p:grpSp>
      <p:grpSp>
        <p:nvGrpSpPr>
          <p:cNvPr id="73" name="群組 72"/>
          <p:cNvGrpSpPr>
            <a:grpSpLocks/>
          </p:cNvGrpSpPr>
          <p:nvPr/>
        </p:nvGrpSpPr>
        <p:grpSpPr bwMode="auto">
          <a:xfrm>
            <a:off x="1607432" y="4634781"/>
            <a:ext cx="3276773" cy="2229203"/>
            <a:chOff x="30950" y="4254834"/>
            <a:chExt cx="3276470" cy="2229256"/>
          </a:xfrm>
        </p:grpSpPr>
        <p:sp>
          <p:nvSpPr>
            <p:cNvPr id="74" name="圓角矩形 73"/>
            <p:cNvSpPr/>
            <p:nvPr/>
          </p:nvSpPr>
          <p:spPr>
            <a:xfrm>
              <a:off x="262704" y="5255630"/>
              <a:ext cx="2952478" cy="14129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TW" altLang="en-US" kern="0">
                <a:solidFill>
                  <a:prstClr val="white"/>
                </a:solidFill>
                <a:latin typeface="Calibri"/>
                <a:ea typeface="微軟正黑體"/>
              </a:endParaRPr>
            </a:p>
          </p:txBody>
        </p:sp>
        <p:pic>
          <p:nvPicPr>
            <p:cNvPr id="75" name="圖片 3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50" y="4888403"/>
              <a:ext cx="463716" cy="630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" name="矩形 75"/>
            <p:cNvSpPr/>
            <p:nvPr/>
          </p:nvSpPr>
          <p:spPr>
            <a:xfrm>
              <a:off x="569236" y="4680701"/>
              <a:ext cx="2738184" cy="76945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zh-TW" sz="2200" b="1" kern="100" dirty="0">
                  <a:solidFill>
                    <a:srgbClr val="5B9BD5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防範爆炸物運輸</a:t>
              </a:r>
              <a:endParaRPr lang="en-US" altLang="zh-TW" sz="2200" b="1" kern="100" dirty="0">
                <a:solidFill>
                  <a:srgbClr val="5B9BD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>
                <a:defRPr/>
              </a:pPr>
              <a:r>
                <a:rPr lang="zh-TW" altLang="zh-TW" sz="2200" b="1" kern="100" dirty="0">
                  <a:solidFill>
                    <a:srgbClr val="5B9BD5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、爆破作業事故</a:t>
              </a:r>
            </a:p>
          </p:txBody>
        </p:sp>
        <p:cxnSp>
          <p:nvCxnSpPr>
            <p:cNvPr id="77" name="肘形接點 35"/>
            <p:cNvCxnSpPr>
              <a:cxnSpLocks noChangeShapeType="1"/>
              <a:stCxn id="53" idx="2"/>
              <a:endCxn id="75" idx="0"/>
            </p:cNvCxnSpPr>
            <p:nvPr/>
          </p:nvCxnSpPr>
          <p:spPr bwMode="auto">
            <a:xfrm rot="10800000" flipV="1">
              <a:off x="262809" y="4254834"/>
              <a:ext cx="2482515" cy="633569"/>
            </a:xfrm>
            <a:prstGeom prst="bentConnector2">
              <a:avLst/>
            </a:prstGeom>
            <a:noFill/>
            <a:ln w="28575" algn="ctr">
              <a:solidFill>
                <a:srgbClr val="FFC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8" name="矩形 77"/>
            <p:cNvSpPr/>
            <p:nvPr/>
          </p:nvSpPr>
          <p:spPr>
            <a:xfrm>
              <a:off x="434138" y="5449016"/>
              <a:ext cx="2836600" cy="103507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342900" indent="-342900">
                <a:spcAft>
                  <a:spcPts val="600"/>
                </a:spcAft>
                <a:buFont typeface="+mj-lt"/>
                <a:buAutoNum type="arabicPeriod"/>
                <a:defRPr/>
              </a:pPr>
              <a:r>
                <a:rPr lang="zh-TW" altLang="en-US" sz="1600" b="1" kern="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嚴格審查爆炸物配購</a:t>
              </a:r>
              <a:endParaRPr lang="en-US" altLang="zh-TW" sz="16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marL="342900" indent="-342900">
                <a:spcAft>
                  <a:spcPts val="600"/>
                </a:spcAft>
                <a:buFont typeface="+mj-lt"/>
                <a:buAutoNum type="arabicPeriod"/>
                <a:defRPr/>
              </a:pPr>
              <a:r>
                <a:rPr lang="zh-TW" altLang="en-US" sz="16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嚴格管控爆炸物數量</a:t>
              </a:r>
              <a:endParaRPr lang="en-US" altLang="zh-TW" sz="1600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342900" indent="-342900">
                <a:spcAft>
                  <a:spcPts val="600"/>
                </a:spcAft>
                <a:buFont typeface="+mj-lt"/>
                <a:buAutoNum type="arabicPeriod"/>
                <a:defRPr/>
              </a:pPr>
              <a:r>
                <a:rPr lang="zh-TW" altLang="en-US" sz="16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嚴格把關領用爆炸物</a:t>
              </a: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3015953" y="1085618"/>
            <a:ext cx="6160094" cy="585928"/>
            <a:chOff x="3389288" y="1142768"/>
            <a:chExt cx="6160094" cy="585928"/>
          </a:xfrm>
        </p:grpSpPr>
        <p:grpSp>
          <p:nvGrpSpPr>
            <p:cNvPr id="44" name="群組 43"/>
            <p:cNvGrpSpPr/>
            <p:nvPr/>
          </p:nvGrpSpPr>
          <p:grpSpPr>
            <a:xfrm>
              <a:off x="5407445" y="1142768"/>
              <a:ext cx="1992979" cy="585927"/>
              <a:chOff x="341464" y="1136298"/>
              <a:chExt cx="1798054" cy="585927"/>
            </a:xfrm>
            <a:solidFill>
              <a:schemeClr val="bg2">
                <a:lumMod val="75000"/>
              </a:schemeClr>
            </a:solidFill>
          </p:grpSpPr>
          <p:sp>
            <p:nvSpPr>
              <p:cNvPr id="45" name="圓柱 44"/>
              <p:cNvSpPr/>
              <p:nvPr/>
            </p:nvSpPr>
            <p:spPr>
              <a:xfrm rot="5400000">
                <a:off x="813092" y="664670"/>
                <a:ext cx="585927" cy="1529183"/>
              </a:xfrm>
              <a:prstGeom prst="can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zh-TW" altLang="en-US" sz="20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業務面向</a:t>
                </a:r>
              </a:p>
            </p:txBody>
          </p:sp>
          <p:cxnSp>
            <p:nvCxnSpPr>
              <p:cNvPr id="46" name="弧形接點 45"/>
              <p:cNvCxnSpPr/>
              <p:nvPr/>
            </p:nvCxnSpPr>
            <p:spPr>
              <a:xfrm flipV="1">
                <a:off x="1806113" y="1323492"/>
                <a:ext cx="333405" cy="112209"/>
              </a:xfrm>
              <a:prstGeom prst="curvedConnector3">
                <a:avLst>
                  <a:gd name="adj1" fmla="val 50000"/>
                </a:avLst>
              </a:prstGeom>
              <a:grpFill/>
              <a:ln w="28575">
                <a:solidFill>
                  <a:schemeClr val="tx1"/>
                </a:solidFill>
              </a:ln>
              <a:scene3d>
                <a:camera prst="perspectiveBelow"/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圓柱 80"/>
            <p:cNvSpPr/>
            <p:nvPr/>
          </p:nvSpPr>
          <p:spPr>
            <a:xfrm rot="5400000">
              <a:off x="3943805" y="588252"/>
              <a:ext cx="585927" cy="1694961"/>
            </a:xfrm>
            <a:prstGeom prst="can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管理目的</a:t>
              </a:r>
              <a:endPara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82" name="弧形接點 81"/>
            <p:cNvCxnSpPr/>
            <p:nvPr/>
          </p:nvCxnSpPr>
          <p:spPr>
            <a:xfrm flipV="1">
              <a:off x="5035294" y="1330925"/>
              <a:ext cx="369549" cy="112209"/>
            </a:xfrm>
            <a:prstGeom prst="curvedConnector3">
              <a:avLst>
                <a:gd name="adj1" fmla="val 50000"/>
              </a:avLst>
            </a:prstGeom>
            <a:gradFill flip="none" rotWithShape="1">
              <a:gsLst>
                <a:gs pos="0">
                  <a:srgbClr val="A80000"/>
                </a:gs>
                <a:gs pos="100000">
                  <a:srgbClr val="FF5B5B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  <a:scene3d>
              <a:camera prst="perspectiveBelow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圓柱 78"/>
            <p:cNvSpPr/>
            <p:nvPr/>
          </p:nvSpPr>
          <p:spPr>
            <a:xfrm rot="5400000">
              <a:off x="7954940" y="588252"/>
              <a:ext cx="585927" cy="1694960"/>
            </a:xfrm>
            <a:prstGeom prst="can">
              <a:avLst/>
            </a:prstGeom>
            <a:gradFill flip="none" rotWithShape="1">
              <a:gsLst>
                <a:gs pos="0">
                  <a:srgbClr val="A80000"/>
                </a:gs>
                <a:gs pos="100000">
                  <a:srgbClr val="FF5B5B"/>
                </a:gs>
              </a:gsLst>
              <a:lin ang="16200000" scaled="1"/>
              <a:tileRect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管理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核心</a:t>
              </a:r>
            </a:p>
          </p:txBody>
        </p:sp>
        <p:cxnSp>
          <p:nvCxnSpPr>
            <p:cNvPr id="86" name="弧形接點 85"/>
            <p:cNvCxnSpPr/>
            <p:nvPr/>
          </p:nvCxnSpPr>
          <p:spPr>
            <a:xfrm flipV="1">
              <a:off x="9032729" y="1312925"/>
              <a:ext cx="369549" cy="112209"/>
            </a:xfrm>
            <a:prstGeom prst="curvedConnector3">
              <a:avLst>
                <a:gd name="adj1" fmla="val 50000"/>
              </a:avLst>
            </a:prstGeom>
            <a:gradFill flip="none" rotWithShape="1">
              <a:gsLst>
                <a:gs pos="0">
                  <a:srgbClr val="A80000"/>
                </a:gs>
                <a:gs pos="100000">
                  <a:srgbClr val="FF5B5B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  <a:scene3d>
              <a:camera prst="perspectiveBelow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爆炸 1 86"/>
            <p:cNvSpPr/>
            <p:nvPr/>
          </p:nvSpPr>
          <p:spPr>
            <a:xfrm>
              <a:off x="9300807" y="1184737"/>
              <a:ext cx="248575" cy="248575"/>
            </a:xfrm>
            <a:prstGeom prst="irregularSeal1">
              <a:avLst/>
            </a:prstGeom>
            <a:solidFill>
              <a:srgbClr val="FFFF00"/>
            </a:solidFill>
            <a:effectLst>
              <a:innerShdw blurRad="101600" dist="50800">
                <a:schemeClr val="accent4"/>
              </a:inn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5529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矩形: 圆角 16">
            <a:extLst>
              <a:ext uri="{FF2B5EF4-FFF2-40B4-BE49-F238E27FC236}">
                <a16:creationId xmlns:a16="http://schemas.microsoft.com/office/drawing/2014/main" id="{F42B0FDC-7F0A-4274-BB32-40AA03CF4B89}"/>
              </a:ext>
            </a:extLst>
          </p:cNvPr>
          <p:cNvSpPr/>
          <p:nvPr/>
        </p:nvSpPr>
        <p:spPr>
          <a:xfrm>
            <a:off x="3273425" y="850900"/>
            <a:ext cx="6227763" cy="5878513"/>
          </a:xfrm>
          <a:prstGeom prst="roundRect">
            <a:avLst>
              <a:gd name="adj" fmla="val 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2540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0" name="PA_矩形 43">
            <a:extLst>
              <a:ext uri="{FF2B5EF4-FFF2-40B4-BE49-F238E27FC236}">
                <a16:creationId xmlns:a16="http://schemas.microsoft.com/office/drawing/2014/main" id="{FB37E7A1-8FDF-479B-966B-E9AF2BC93B3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2506663" y="1268413"/>
            <a:ext cx="7727950" cy="665162"/>
          </a:xfrm>
          <a:prstGeom prst="rect">
            <a:avLst/>
          </a:prstGeom>
          <a:noFill/>
          <a:ln w="25400">
            <a:solidFill>
              <a:srgbClr val="3F403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9E0001B5-755E-4CB0-B519-33ECD03C4103}"/>
              </a:ext>
            </a:extLst>
          </p:cNvPr>
          <p:cNvSpPr/>
          <p:nvPr/>
        </p:nvSpPr>
        <p:spPr>
          <a:xfrm>
            <a:off x="2289175" y="1144588"/>
            <a:ext cx="7727950" cy="665162"/>
          </a:xfrm>
          <a:prstGeom prst="rect">
            <a:avLst/>
          </a:prstGeom>
          <a:solidFill>
            <a:srgbClr val="F9FAFB"/>
          </a:solidFill>
          <a:ln w="25400">
            <a:noFill/>
          </a:ln>
          <a:effectLst>
            <a:outerShdw blurRad="127000" dist="25400" dir="5400000" algn="t" rotWithShape="0">
              <a:srgbClr val="969F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en-US" altLang="zh-TW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.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修訂土</a:t>
            </a: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石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採取法令   管理作為與時俱進</a:t>
            </a:r>
            <a:endParaRPr lang="en-US" altLang="zh-TW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9466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1539538" y="161925"/>
            <a:ext cx="4238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F973BC06-C045-409A-8531-436431822081}" type="slidenum">
              <a:rPr lang="zh-TW" altLang="en-US" sz="14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17</a:t>
            </a:fld>
            <a:endParaRPr lang="zh-TW" altLang="en-US" sz="1400" b="1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9467" name="群組 8"/>
          <p:cNvGrpSpPr>
            <a:grpSpLocks/>
          </p:cNvGrpSpPr>
          <p:nvPr/>
        </p:nvGrpSpPr>
        <p:grpSpPr bwMode="auto">
          <a:xfrm>
            <a:off x="2289175" y="2020888"/>
            <a:ext cx="7945438" cy="852487"/>
            <a:chOff x="2289047" y="2317390"/>
            <a:chExt cx="7945945" cy="851144"/>
          </a:xfrm>
        </p:grpSpPr>
        <p:sp>
          <p:nvSpPr>
            <p:cNvPr id="92" name="PA_矩形 43">
              <a:extLst>
                <a:ext uri="{FF2B5EF4-FFF2-40B4-BE49-F238E27FC236}">
                  <a16:creationId xmlns:a16="http://schemas.microsoft.com/office/drawing/2014/main" id="{FB37E7A1-8FDF-479B-966B-E9AF2BC93B3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 flipH="1">
              <a:off x="2506549" y="2504420"/>
              <a:ext cx="7728443" cy="664114"/>
            </a:xfrm>
            <a:prstGeom prst="rect">
              <a:avLst/>
            </a:prstGeom>
            <a:noFill/>
            <a:ln w="25400">
              <a:solidFill>
                <a:srgbClr val="3F403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93" name="矩形 92">
              <a:extLst>
                <a:ext uri="{FF2B5EF4-FFF2-40B4-BE49-F238E27FC236}">
                  <a16:creationId xmlns:a16="http://schemas.microsoft.com/office/drawing/2014/main" id="{9E0001B5-755E-4CB0-B519-33ECD03C4103}"/>
                </a:ext>
              </a:extLst>
            </p:cNvPr>
            <p:cNvSpPr/>
            <p:nvPr/>
          </p:nvSpPr>
          <p:spPr>
            <a:xfrm>
              <a:off x="2289047" y="2317390"/>
              <a:ext cx="7728443" cy="664114"/>
            </a:xfrm>
            <a:prstGeom prst="rect">
              <a:avLst/>
            </a:prstGeom>
            <a:solidFill>
              <a:srgbClr val="F9FAFB"/>
            </a:solidFill>
            <a:ln w="25400">
              <a:noFill/>
            </a:ln>
            <a:effectLst>
              <a:outerShdw blurRad="127000" dist="25400" dir="5400000" algn="t" rotWithShape="0">
                <a:srgbClr val="969F9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2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2.</a:t>
              </a:r>
              <a:r>
                <a:rPr lang="zh-TW" altLang="en-US" sz="2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滾動檢討砂石開發供應政策    促進土石資源合理有效利用</a:t>
              </a:r>
              <a:endParaRPr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468" name="群組 9"/>
          <p:cNvGrpSpPr>
            <a:grpSpLocks/>
          </p:cNvGrpSpPr>
          <p:nvPr/>
        </p:nvGrpSpPr>
        <p:grpSpPr bwMode="auto">
          <a:xfrm>
            <a:off x="2289175" y="2928938"/>
            <a:ext cx="7945438" cy="852487"/>
            <a:chOff x="2289047" y="3209896"/>
            <a:chExt cx="7945945" cy="851144"/>
          </a:xfrm>
        </p:grpSpPr>
        <p:sp>
          <p:nvSpPr>
            <p:cNvPr id="94" name="PA_矩形 43">
              <a:extLst>
                <a:ext uri="{FF2B5EF4-FFF2-40B4-BE49-F238E27FC236}">
                  <a16:creationId xmlns:a16="http://schemas.microsoft.com/office/drawing/2014/main" id="{FB37E7A1-8FDF-479B-966B-E9AF2BC93B3C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flipH="1">
              <a:off x="2506549" y="3396926"/>
              <a:ext cx="7728443" cy="664114"/>
            </a:xfrm>
            <a:prstGeom prst="rect">
              <a:avLst/>
            </a:prstGeom>
            <a:noFill/>
            <a:ln w="25400">
              <a:solidFill>
                <a:srgbClr val="3F403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9E0001B5-755E-4CB0-B519-33ECD03C4103}"/>
                </a:ext>
              </a:extLst>
            </p:cNvPr>
            <p:cNvSpPr/>
            <p:nvPr/>
          </p:nvSpPr>
          <p:spPr>
            <a:xfrm>
              <a:off x="2289047" y="3209896"/>
              <a:ext cx="7728443" cy="664114"/>
            </a:xfrm>
            <a:prstGeom prst="rect">
              <a:avLst/>
            </a:prstGeom>
            <a:solidFill>
              <a:srgbClr val="F9FAFB"/>
            </a:solidFill>
            <a:ln w="25400">
              <a:noFill/>
            </a:ln>
            <a:effectLst>
              <a:outerShdw blurRad="127000" dist="25400" dir="5400000" algn="t" rotWithShape="0">
                <a:srgbClr val="969F9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3</a:t>
              </a:r>
              <a:r>
                <a:rPr lang="en-US" altLang="zh-TW" sz="2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.</a:t>
              </a:r>
              <a:r>
                <a:rPr lang="zh-TW" altLang="en-US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強化防範盜濫採土</a:t>
              </a:r>
              <a:r>
                <a:rPr lang="zh-TW" altLang="en-US" sz="2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石   加速</a:t>
              </a:r>
              <a:r>
                <a:rPr lang="zh-TW" altLang="en-US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整復盜採</a:t>
              </a:r>
              <a:r>
                <a:rPr lang="zh-TW" altLang="en-US" sz="2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坑洞</a:t>
              </a:r>
              <a:endParaRPr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99" name="PA_矩形 43">
            <a:extLst>
              <a:ext uri="{FF2B5EF4-FFF2-40B4-BE49-F238E27FC236}">
                <a16:creationId xmlns:a16="http://schemas.microsoft.com/office/drawing/2014/main" id="{FB37E7A1-8FDF-479B-966B-E9AF2BC93B3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flipH="1">
            <a:off x="2506663" y="4021138"/>
            <a:ext cx="7727950" cy="665162"/>
          </a:xfrm>
          <a:prstGeom prst="rect">
            <a:avLst/>
          </a:prstGeom>
          <a:noFill/>
          <a:ln w="25400">
            <a:solidFill>
              <a:srgbClr val="3F403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9E0001B5-755E-4CB0-B519-33ECD03C4103}"/>
              </a:ext>
            </a:extLst>
          </p:cNvPr>
          <p:cNvSpPr/>
          <p:nvPr/>
        </p:nvSpPr>
        <p:spPr>
          <a:xfrm>
            <a:off x="2279844" y="3852475"/>
            <a:ext cx="7727950" cy="665162"/>
          </a:xfrm>
          <a:prstGeom prst="rect">
            <a:avLst/>
          </a:prstGeom>
          <a:solidFill>
            <a:srgbClr val="F9FAFB"/>
          </a:solidFill>
          <a:ln w="25400">
            <a:noFill/>
          </a:ln>
          <a:effectLst>
            <a:outerShdw blurRad="127000" dist="25400" dir="5400000" algn="t" rotWithShape="0">
              <a:srgbClr val="969F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lang="en-US" altLang="zh-TW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.</a:t>
            </a: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穩定砂石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供需  落實</a:t>
            </a: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砂石產銷調查及供需調節</a:t>
            </a:r>
            <a:endParaRPr lang="en-US" altLang="zh-TW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19471" name="群組 10"/>
          <p:cNvGrpSpPr>
            <a:grpSpLocks/>
          </p:cNvGrpSpPr>
          <p:nvPr/>
        </p:nvGrpSpPr>
        <p:grpSpPr bwMode="auto">
          <a:xfrm>
            <a:off x="2289175" y="4760913"/>
            <a:ext cx="7945438" cy="850900"/>
            <a:chOff x="2289047" y="4912184"/>
            <a:chExt cx="7945945" cy="851144"/>
          </a:xfrm>
        </p:grpSpPr>
        <p:sp>
          <p:nvSpPr>
            <p:cNvPr id="101" name="PA_矩形 43">
              <a:extLst>
                <a:ext uri="{FF2B5EF4-FFF2-40B4-BE49-F238E27FC236}">
                  <a16:creationId xmlns:a16="http://schemas.microsoft.com/office/drawing/2014/main" id="{FB37E7A1-8FDF-479B-966B-E9AF2BC93B3C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 flipH="1">
              <a:off x="2506549" y="5099563"/>
              <a:ext cx="7728443" cy="663765"/>
            </a:xfrm>
            <a:prstGeom prst="rect">
              <a:avLst/>
            </a:prstGeom>
            <a:noFill/>
            <a:ln w="25400">
              <a:solidFill>
                <a:srgbClr val="3F403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2" name="矩形 101">
              <a:extLst>
                <a:ext uri="{FF2B5EF4-FFF2-40B4-BE49-F238E27FC236}">
                  <a16:creationId xmlns:a16="http://schemas.microsoft.com/office/drawing/2014/main" id="{9E0001B5-755E-4CB0-B519-33ECD03C4103}"/>
                </a:ext>
              </a:extLst>
            </p:cNvPr>
            <p:cNvSpPr/>
            <p:nvPr/>
          </p:nvSpPr>
          <p:spPr>
            <a:xfrm>
              <a:off x="2289047" y="4912184"/>
              <a:ext cx="7728443" cy="663765"/>
            </a:xfrm>
            <a:prstGeom prst="rect">
              <a:avLst/>
            </a:prstGeom>
            <a:solidFill>
              <a:srgbClr val="F9FAFB"/>
            </a:solidFill>
            <a:ln w="25400">
              <a:noFill/>
            </a:ln>
            <a:effectLst>
              <a:outerShdw blurRad="127000" dist="25400" dir="5400000" algn="t" rotWithShape="0">
                <a:srgbClr val="969F9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5</a:t>
              </a:r>
              <a:r>
                <a:rPr lang="en-US" altLang="zh-TW" sz="2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.</a:t>
              </a:r>
              <a:r>
                <a:rPr lang="zh-TW" altLang="en-US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完善砂石資訊</a:t>
              </a:r>
              <a:r>
                <a:rPr lang="zh-TW" altLang="en-US" sz="2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系統  推動</a:t>
              </a:r>
              <a:r>
                <a:rPr lang="zh-TW" altLang="en-US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砂石產業數位轉型</a:t>
              </a:r>
              <a:endParaRPr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472" name="群組 11"/>
          <p:cNvGrpSpPr>
            <a:grpSpLocks/>
          </p:cNvGrpSpPr>
          <p:nvPr/>
        </p:nvGrpSpPr>
        <p:grpSpPr bwMode="auto">
          <a:xfrm>
            <a:off x="2289175" y="5695950"/>
            <a:ext cx="7945438" cy="850900"/>
            <a:chOff x="2289047" y="5773327"/>
            <a:chExt cx="7945945" cy="851144"/>
          </a:xfrm>
        </p:grpSpPr>
        <p:sp>
          <p:nvSpPr>
            <p:cNvPr id="103" name="PA_矩形 43">
              <a:extLst>
                <a:ext uri="{FF2B5EF4-FFF2-40B4-BE49-F238E27FC236}">
                  <a16:creationId xmlns:a16="http://schemas.microsoft.com/office/drawing/2014/main" id="{FB37E7A1-8FDF-479B-966B-E9AF2BC93B3C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flipH="1">
              <a:off x="2506549" y="5960706"/>
              <a:ext cx="7728443" cy="663765"/>
            </a:xfrm>
            <a:prstGeom prst="rect">
              <a:avLst/>
            </a:prstGeom>
            <a:noFill/>
            <a:ln w="25400">
              <a:solidFill>
                <a:srgbClr val="3F403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4" name="矩形 103">
              <a:extLst>
                <a:ext uri="{FF2B5EF4-FFF2-40B4-BE49-F238E27FC236}">
                  <a16:creationId xmlns:a16="http://schemas.microsoft.com/office/drawing/2014/main" id="{9E0001B5-755E-4CB0-B519-33ECD03C4103}"/>
                </a:ext>
              </a:extLst>
            </p:cNvPr>
            <p:cNvSpPr/>
            <p:nvPr/>
          </p:nvSpPr>
          <p:spPr>
            <a:xfrm>
              <a:off x="2289047" y="5773327"/>
              <a:ext cx="7728443" cy="663765"/>
            </a:xfrm>
            <a:prstGeom prst="rect">
              <a:avLst/>
            </a:prstGeom>
            <a:solidFill>
              <a:srgbClr val="F9FAFB"/>
            </a:solidFill>
            <a:ln w="25400">
              <a:noFill/>
            </a:ln>
            <a:effectLst>
              <a:outerShdw blurRad="127000" dist="25400" dir="5400000" algn="t" rotWithShape="0">
                <a:srgbClr val="969F9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6</a:t>
              </a:r>
              <a:r>
                <a:rPr lang="en-US" altLang="zh-TW" sz="2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.</a:t>
              </a:r>
              <a:r>
                <a:rPr lang="zh-TW" altLang="zh-TW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導入AI技術便捷各項申請時效</a:t>
              </a:r>
              <a:r>
                <a:rPr lang="en-US" altLang="zh-TW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</a:t>
              </a:r>
              <a:r>
                <a:rPr lang="zh-TW" altLang="zh-TW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運用VR科技提升智慧防災能力 </a:t>
              </a:r>
              <a:r>
                <a:rPr lang="zh-TW" altLang="en-US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 </a:t>
              </a:r>
              <a:endParaRPr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標題 3"/>
          <p:cNvSpPr txBox="1">
            <a:spLocks/>
          </p:cNvSpPr>
          <p:nvPr/>
        </p:nvSpPr>
        <p:spPr>
          <a:xfrm>
            <a:off x="257027" y="64675"/>
            <a:ext cx="3556147" cy="87507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、未來展望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6" name="直線接點 25"/>
          <p:cNvCxnSpPr/>
          <p:nvPr/>
        </p:nvCxnSpPr>
        <p:spPr>
          <a:xfrm>
            <a:off x="266359" y="719369"/>
            <a:ext cx="3096000" cy="0"/>
          </a:xfrm>
          <a:prstGeom prst="line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" name="圖片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398" y="6391922"/>
            <a:ext cx="583786" cy="396675"/>
          </a:xfrm>
          <a:prstGeom prst="rect">
            <a:avLst/>
          </a:prstGeom>
        </p:spPr>
      </p:pic>
      <p:sp>
        <p:nvSpPr>
          <p:cNvPr id="31" name="標題 1"/>
          <p:cNvSpPr txBox="1">
            <a:spLocks/>
          </p:cNvSpPr>
          <p:nvPr/>
        </p:nvSpPr>
        <p:spPr bwMode="auto">
          <a:xfrm>
            <a:off x="10388436" y="6356410"/>
            <a:ext cx="1347836" cy="46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經濟部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地質</a:t>
            </a:r>
            <a:r>
              <a:rPr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調查及礦業管理中心</a:t>
            </a:r>
            <a:endParaRPr kumimoji="0" lang="zh-TW" altLang="en-US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5331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10246936" y="204278"/>
            <a:ext cx="1716464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FFBD014D-F310-4FC5-B657-72862DA58D9A}" type="slidenum">
              <a:rPr lang="zh-TW" altLang="en-US" sz="14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18</a:t>
            </a:fld>
            <a:endPara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標題 3"/>
          <p:cNvSpPr txBox="1">
            <a:spLocks/>
          </p:cNvSpPr>
          <p:nvPr/>
        </p:nvSpPr>
        <p:spPr>
          <a:xfrm>
            <a:off x="4669240" y="2019089"/>
            <a:ext cx="2465763" cy="1283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感謝聆聽</a:t>
            </a:r>
          </a:p>
        </p:txBody>
      </p:sp>
      <p:sp>
        <p:nvSpPr>
          <p:cNvPr id="10" name="標題 3"/>
          <p:cNvSpPr txBox="1">
            <a:spLocks/>
          </p:cNvSpPr>
          <p:nvPr/>
        </p:nvSpPr>
        <p:spPr>
          <a:xfrm>
            <a:off x="3306274" y="3013791"/>
            <a:ext cx="5322321" cy="7566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Thanks for your time</a:t>
            </a:r>
            <a:endParaRPr lang="zh-TW" altLang="en-US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-11085" y="3872123"/>
            <a:ext cx="12214169" cy="1806269"/>
            <a:chOff x="-11085" y="3872123"/>
            <a:chExt cx="12214169" cy="1806269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91"/>
            <a:stretch/>
          </p:blipFill>
          <p:spPr>
            <a:xfrm>
              <a:off x="2398221" y="3873729"/>
              <a:ext cx="2859578" cy="1803861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2949" y="3873728"/>
              <a:ext cx="2405150" cy="1803862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821"/>
            <a:stretch/>
          </p:blipFill>
          <p:spPr>
            <a:xfrm>
              <a:off x="10068099" y="3873729"/>
              <a:ext cx="2134985" cy="1803861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67"/>
            <a:stretch/>
          </p:blipFill>
          <p:spPr>
            <a:xfrm>
              <a:off x="-1" y="3873730"/>
              <a:ext cx="2398221" cy="1803861"/>
            </a:xfrm>
            <a:prstGeom prst="rect">
              <a:avLst/>
            </a:prstGeom>
          </p:spPr>
        </p:pic>
        <p:cxnSp>
          <p:nvCxnSpPr>
            <p:cNvPr id="14" name="直線接點 13"/>
            <p:cNvCxnSpPr/>
            <p:nvPr/>
          </p:nvCxnSpPr>
          <p:spPr>
            <a:xfrm>
              <a:off x="-1" y="3872123"/>
              <a:ext cx="12203085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>
              <a:off x="-11085" y="5677590"/>
              <a:ext cx="12203085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6729" y="3872925"/>
              <a:ext cx="2407290" cy="1805467"/>
            </a:xfrm>
            <a:prstGeom prst="rect">
              <a:avLst/>
            </a:prstGeom>
          </p:spPr>
        </p:pic>
      </p:grpSp>
      <p:pic>
        <p:nvPicPr>
          <p:cNvPr id="15" name="圖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398" y="6391922"/>
            <a:ext cx="583786" cy="396675"/>
          </a:xfrm>
          <a:prstGeom prst="rect">
            <a:avLst/>
          </a:prstGeom>
        </p:spPr>
      </p:pic>
      <p:sp>
        <p:nvSpPr>
          <p:cNvPr id="16" name="標題 1"/>
          <p:cNvSpPr txBox="1">
            <a:spLocks/>
          </p:cNvSpPr>
          <p:nvPr/>
        </p:nvSpPr>
        <p:spPr bwMode="auto">
          <a:xfrm>
            <a:off x="10388436" y="6356410"/>
            <a:ext cx="1347836" cy="46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經濟部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地質</a:t>
            </a:r>
            <a:r>
              <a:rPr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調查及礦業管理中心</a:t>
            </a:r>
            <a:endParaRPr kumimoji="0" lang="zh-TW" altLang="en-US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138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colorTemperature colorTemp="6502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37"/>
          <a:stretch/>
        </p:blipFill>
        <p:spPr>
          <a:xfrm>
            <a:off x="1" y="0"/>
            <a:ext cx="4264090" cy="6858000"/>
          </a:xfrm>
          <a:prstGeom prst="rect">
            <a:avLst/>
          </a:prstGeom>
        </p:spPr>
      </p:pic>
      <p:sp>
        <p:nvSpPr>
          <p:cNvPr id="6147" name="標題 3"/>
          <p:cNvSpPr>
            <a:spLocks noGrp="1"/>
          </p:cNvSpPr>
          <p:nvPr>
            <p:ph type="title"/>
          </p:nvPr>
        </p:nvSpPr>
        <p:spPr>
          <a:xfrm>
            <a:off x="1140892" y="1953861"/>
            <a:ext cx="2465763" cy="1283104"/>
          </a:xfrm>
        </p:spPr>
        <p:txBody>
          <a:bodyPr>
            <a:noAutofit/>
          </a:bodyPr>
          <a:lstStyle/>
          <a:p>
            <a:pPr algn="ctr"/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簡報大綱</a:t>
            </a:r>
          </a:p>
        </p:txBody>
      </p:sp>
      <p:sp>
        <p:nvSpPr>
          <p:cNvPr id="6153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9220200" y="251413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65C1110B-A1D8-4979-B3E3-82CAD6E7CD4B}" type="slidenum">
              <a:rPr lang="zh-TW" altLang="en-US" sz="14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</a:t>
            </a:fld>
            <a:endPara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148" name="Rectangle 3"/>
          <p:cNvSpPr txBox="1">
            <a:spLocks noChangeArrowheads="1"/>
          </p:cNvSpPr>
          <p:nvPr/>
        </p:nvSpPr>
        <p:spPr bwMode="auto">
          <a:xfrm>
            <a:off x="4264090" y="180124"/>
            <a:ext cx="6760467" cy="638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壹、組織架構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貳、重點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業務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u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土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石開發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管理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土石採取法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修法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加強遏止陸上盜採土石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陸上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土石採取專區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推動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u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砂石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供需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調節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14400" lvl="2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砂石供需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控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14400" lvl="2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砂石碎解洗選場輔導</a:t>
            </a:r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方案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u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爆炸物監督管理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14350" lvl="1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參、未來展望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標題 3"/>
          <p:cNvSpPr txBox="1">
            <a:spLocks/>
          </p:cNvSpPr>
          <p:nvPr/>
        </p:nvSpPr>
        <p:spPr>
          <a:xfrm>
            <a:off x="1452085" y="2836463"/>
            <a:ext cx="1832673" cy="801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utline</a:t>
            </a:r>
            <a:endParaRPr lang="zh-TW" altLang="en-US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398" y="6391922"/>
            <a:ext cx="583786" cy="396675"/>
          </a:xfrm>
          <a:prstGeom prst="rect">
            <a:avLst/>
          </a:prstGeom>
        </p:spPr>
      </p:pic>
      <p:sp>
        <p:nvSpPr>
          <p:cNvPr id="18" name="標題 1"/>
          <p:cNvSpPr txBox="1">
            <a:spLocks/>
          </p:cNvSpPr>
          <p:nvPr/>
        </p:nvSpPr>
        <p:spPr bwMode="auto">
          <a:xfrm>
            <a:off x="10388436" y="6356410"/>
            <a:ext cx="1347836" cy="46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經濟部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地質</a:t>
            </a:r>
            <a:r>
              <a:rPr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調查及礦業管理中心</a:t>
            </a:r>
            <a:endParaRPr kumimoji="0" lang="zh-TW" altLang="en-US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1300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2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3" y="2593595"/>
            <a:ext cx="2321983" cy="1741488"/>
          </a:xfrm>
          <a:prstGeom prst="rect">
            <a:avLst/>
          </a:prstGeom>
          <a:effectLst>
            <a:outerShdw blurRad="2159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圖片 32"/>
          <p:cNvPicPr>
            <a:picLocks noChangeAspect="1"/>
          </p:cNvPicPr>
          <p:nvPr/>
        </p:nvPicPr>
        <p:blipFill rotWithShape="1">
          <a:blip r:embed="rId4"/>
          <a:srcRect l="503" r="3179"/>
          <a:stretch/>
        </p:blipFill>
        <p:spPr>
          <a:xfrm>
            <a:off x="4684537" y="2593595"/>
            <a:ext cx="2322000" cy="1826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82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1637963" y="158750"/>
            <a:ext cx="3143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B87CC7BA-55F2-479B-B711-4193B7F9099A}" type="slidenum">
              <a:rPr lang="zh-TW" altLang="en-US" sz="14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</a:t>
            </a:fld>
            <a:endParaRPr lang="zh-TW" altLang="en-US" sz="1400" b="1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183" name="矩形 10"/>
          <p:cNvSpPr>
            <a:spLocks noChangeArrowheads="1"/>
          </p:cNvSpPr>
          <p:nvPr/>
        </p:nvSpPr>
        <p:spPr bwMode="auto">
          <a:xfrm>
            <a:off x="4744608" y="756130"/>
            <a:ext cx="223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土石管理組</a:t>
            </a:r>
          </a:p>
        </p:txBody>
      </p:sp>
      <p:sp>
        <p:nvSpPr>
          <p:cNvPr id="7186" name="矩形 17"/>
          <p:cNvSpPr>
            <a:spLocks noChangeArrowheads="1"/>
          </p:cNvSpPr>
          <p:nvPr/>
        </p:nvSpPr>
        <p:spPr bwMode="auto">
          <a:xfrm>
            <a:off x="671096" y="4481132"/>
            <a:ext cx="3413125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1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 2" panose="05020102010507070707" pitchFamily="18" charset="2"/>
              </a:rPr>
              <a:t> </a:t>
            </a:r>
            <a:r>
              <a:rPr lang="zh-TW" altLang="en-US" sz="18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 2" panose="05020102010507070707" pitchFamily="18" charset="2"/>
              </a:rPr>
              <a:t>砂石開發供應政策研訂</a:t>
            </a:r>
            <a:endPara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 2" panose="05020102010507070707" pitchFamily="18" charset="2"/>
              </a:rPr>
              <a:t>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土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石</a:t>
            </a: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採取法令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研</a:t>
            </a: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訂及行政督導</a:t>
            </a:r>
            <a:endPara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Wingdings 2" panose="05020102010507070707" pitchFamily="18" charset="2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Wingdings 2" panose="05020102010507070707" pitchFamily="18" charset="2"/>
              <a:buChar char=""/>
            </a:pP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 2" panose="05020102010507070707" pitchFamily="18" charset="2"/>
              </a:rPr>
              <a:t>陸上土石採取專區推動</a:t>
            </a:r>
            <a:endParaRPr lang="en-US" altLang="zh-TW" sz="18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Wingdings 2" panose="05020102010507070707" pitchFamily="18" charset="2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Wingdings 2" panose="05020102010507070707" pitchFamily="18" charset="2"/>
              <a:buChar char=""/>
            </a:pP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 2" panose="05020102010507070707" pitchFamily="18" charset="2"/>
              </a:rPr>
              <a:t>遏止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 2" panose="05020102010507070707" pitchFamily="18" charset="2"/>
              </a:rPr>
              <a:t>陸上盜採砂石</a:t>
            </a:r>
            <a:endPara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Wingdings 2" panose="05020102010507070707" pitchFamily="18" charset="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zh-TW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 2" panose="05020102010507070707" pitchFamily="18" charset="2"/>
              </a:rPr>
              <a:t></a:t>
            </a:r>
            <a:r>
              <a:rPr lang="en-US" altLang="zh-TW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 2" panose="05020102010507070707" pitchFamily="18" charset="2"/>
              </a:rPr>
              <a:t>陸上盜採砂石坑洞善後</a:t>
            </a:r>
            <a:endPara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187" name="矩形 18"/>
          <p:cNvSpPr>
            <a:spLocks noChangeArrowheads="1"/>
          </p:cNvSpPr>
          <p:nvPr/>
        </p:nvSpPr>
        <p:spPr bwMode="auto">
          <a:xfrm>
            <a:off x="4487188" y="4479899"/>
            <a:ext cx="30211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Wingdings 2" panose="05020102010507070707" pitchFamily="18" charset="2"/>
              <a:buChar char=""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 2" panose="05020102010507070707" pitchFamily="18" charset="2"/>
              </a:rPr>
              <a:t>砂</a:t>
            </a:r>
            <a:r>
              <a:rPr kumimoji="0"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石產銷</a:t>
            </a:r>
            <a:r>
              <a:rPr kumimoji="0"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調查</a:t>
            </a:r>
            <a:endParaRPr kumimoji="0"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 2" panose="05020102010507070707" pitchFamily="18" charset="2"/>
              <a:buChar char=""/>
            </a:pPr>
            <a:r>
              <a:rPr kumimoji="0"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砂石</a:t>
            </a:r>
            <a:r>
              <a:rPr kumimoji="0"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供需調節</a:t>
            </a:r>
            <a:endParaRPr kumimoji="0"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 2" panose="05020102010507070707" pitchFamily="18" charset="2"/>
              </a:rPr>
              <a:t> 砂石</a:t>
            </a:r>
            <a:r>
              <a:rPr kumimoji="0"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碎</a:t>
            </a:r>
            <a:r>
              <a:rPr kumimoji="0"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解洗選</a:t>
            </a:r>
            <a:r>
              <a:rPr kumimoji="0"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場輔導</a:t>
            </a:r>
            <a:endParaRPr kumimoji="0" lang="en-US" altLang="zh-TW" sz="18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 2" panose="05020102010507070707" pitchFamily="18" charset="2"/>
              </a:rPr>
              <a:t> 砂石數位資訊系統</a:t>
            </a: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建置</a:t>
            </a:r>
            <a:endPara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190" name="矩形 43"/>
          <p:cNvSpPr>
            <a:spLocks noChangeArrowheads="1"/>
          </p:cNvSpPr>
          <p:nvPr/>
        </p:nvSpPr>
        <p:spPr bwMode="auto">
          <a:xfrm>
            <a:off x="4729537" y="3141173"/>
            <a:ext cx="2232000" cy="646331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科長</a:t>
            </a:r>
            <a:endParaRPr lang="en-US" altLang="zh-TW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職員*</a:t>
            </a:r>
            <a:r>
              <a:rPr lang="en-US" altLang="zh-TW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8</a:t>
            </a:r>
            <a:endParaRPr lang="zh-TW" altLang="en-US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2" name="標題 3"/>
          <p:cNvSpPr>
            <a:spLocks noGrp="1"/>
          </p:cNvSpPr>
          <p:nvPr>
            <p:ph type="title"/>
          </p:nvPr>
        </p:nvSpPr>
        <p:spPr>
          <a:xfrm>
            <a:off x="257027" y="-117677"/>
            <a:ext cx="3556147" cy="12831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壹、組織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架構</a:t>
            </a:r>
          </a:p>
        </p:txBody>
      </p:sp>
      <p:cxnSp>
        <p:nvCxnSpPr>
          <p:cNvPr id="24" name="直線接點 23"/>
          <p:cNvCxnSpPr/>
          <p:nvPr/>
        </p:nvCxnSpPr>
        <p:spPr>
          <a:xfrm>
            <a:off x="266359" y="803347"/>
            <a:ext cx="3096000" cy="0"/>
          </a:xfrm>
          <a:prstGeom prst="line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5" name="圖片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398" y="6391922"/>
            <a:ext cx="583786" cy="396675"/>
          </a:xfrm>
          <a:prstGeom prst="rect">
            <a:avLst/>
          </a:prstGeom>
        </p:spPr>
      </p:pic>
      <p:sp>
        <p:nvSpPr>
          <p:cNvPr id="36" name="標題 1"/>
          <p:cNvSpPr txBox="1">
            <a:spLocks/>
          </p:cNvSpPr>
          <p:nvPr/>
        </p:nvSpPr>
        <p:spPr bwMode="auto">
          <a:xfrm>
            <a:off x="10388436" y="6356410"/>
            <a:ext cx="1347836" cy="46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經濟部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地質</a:t>
            </a:r>
            <a:r>
              <a:rPr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調查及礦業管理中心</a:t>
            </a:r>
            <a:endParaRPr kumimoji="0" lang="zh-TW" altLang="en-US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" name="直線單箭頭接點 3"/>
          <p:cNvCxnSpPr/>
          <p:nvPr/>
        </p:nvCxnSpPr>
        <p:spPr>
          <a:xfrm>
            <a:off x="5845539" y="1325793"/>
            <a:ext cx="0" cy="68400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群組 19"/>
          <p:cNvGrpSpPr/>
          <p:nvPr/>
        </p:nvGrpSpPr>
        <p:grpSpPr>
          <a:xfrm>
            <a:off x="2166167" y="1595325"/>
            <a:ext cx="7358743" cy="431470"/>
            <a:chOff x="2402681" y="1749632"/>
            <a:chExt cx="7358743" cy="43147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13" name="直線接點 12"/>
            <p:cNvCxnSpPr/>
            <p:nvPr/>
          </p:nvCxnSpPr>
          <p:spPr>
            <a:xfrm>
              <a:off x="2402681" y="1749632"/>
              <a:ext cx="7358743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單箭頭接點 14"/>
            <p:cNvCxnSpPr/>
            <p:nvPr/>
          </p:nvCxnSpPr>
          <p:spPr>
            <a:xfrm>
              <a:off x="9761424" y="1749632"/>
              <a:ext cx="0" cy="431470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單箭頭接點 16"/>
            <p:cNvCxnSpPr/>
            <p:nvPr/>
          </p:nvCxnSpPr>
          <p:spPr>
            <a:xfrm>
              <a:off x="2402681" y="1749632"/>
              <a:ext cx="0" cy="431470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圓角矩形 28"/>
          <p:cNvSpPr/>
          <p:nvPr/>
        </p:nvSpPr>
        <p:spPr>
          <a:xfrm>
            <a:off x="778165" y="2036722"/>
            <a:ext cx="2776004" cy="449705"/>
          </a:xfrm>
          <a:prstGeom prst="roundRect">
            <a:avLst/>
          </a:prstGeom>
          <a:noFill/>
          <a:ln w="28575">
            <a:noFill/>
          </a:ln>
          <a:effectLst>
            <a:glow rad="139700">
              <a:schemeClr val="accent4">
                <a:lumMod val="20000"/>
                <a:lumOff val="80000"/>
                <a:alpha val="5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規劃管理科</a:t>
            </a:r>
          </a:p>
        </p:txBody>
      </p:sp>
      <p:sp>
        <p:nvSpPr>
          <p:cNvPr id="46" name="圓角矩形 45"/>
          <p:cNvSpPr/>
          <p:nvPr/>
        </p:nvSpPr>
        <p:spPr>
          <a:xfrm>
            <a:off x="8136907" y="2052951"/>
            <a:ext cx="2776004" cy="449705"/>
          </a:xfrm>
          <a:prstGeom prst="roundRect">
            <a:avLst/>
          </a:prstGeom>
          <a:noFill/>
          <a:ln w="28575">
            <a:noFill/>
          </a:ln>
          <a:effectLst>
            <a:glow rad="139700">
              <a:schemeClr val="accent4">
                <a:lumMod val="20000"/>
                <a:lumOff val="80000"/>
                <a:alpha val="5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爆炸物管理</a:t>
            </a:r>
            <a:r>
              <a:rPr lang="zh-TW" altLang="en-US" sz="2000" b="1" dirty="0" smtClean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endParaRPr lang="zh-TW" altLang="en-US" sz="2000" b="1" dirty="0">
              <a:solidFill>
                <a:schemeClr val="accent4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圓角矩形 46"/>
          <p:cNvSpPr/>
          <p:nvPr/>
        </p:nvSpPr>
        <p:spPr>
          <a:xfrm>
            <a:off x="4457535" y="2036722"/>
            <a:ext cx="2776004" cy="449705"/>
          </a:xfrm>
          <a:prstGeom prst="roundRect">
            <a:avLst/>
          </a:prstGeom>
          <a:noFill/>
          <a:ln w="28575">
            <a:noFill/>
          </a:ln>
          <a:effectLst>
            <a:glow rad="139700">
              <a:schemeClr val="accent4">
                <a:lumMod val="20000"/>
                <a:lumOff val="80000"/>
                <a:alpha val="5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供需調節</a:t>
            </a:r>
            <a:r>
              <a:rPr lang="zh-TW" altLang="en-US" sz="2000" b="1" dirty="0" smtClean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endParaRPr lang="zh-TW" altLang="en-US" sz="2000" b="1" dirty="0">
              <a:solidFill>
                <a:schemeClr val="accent4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18"/>
          <p:cNvSpPr>
            <a:spLocks noChangeArrowheads="1"/>
          </p:cNvSpPr>
          <p:nvPr/>
        </p:nvSpPr>
        <p:spPr bwMode="auto">
          <a:xfrm>
            <a:off x="8162557" y="4479899"/>
            <a:ext cx="321922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Wingdings 2" panose="05020102010507070707" pitchFamily="18" charset="2"/>
              <a:buChar char=""/>
            </a:pP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事業用爆炸物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之儲存、運輸、使用</a:t>
            </a: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及進出口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等監督</a:t>
            </a: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管理</a:t>
            </a:r>
            <a:endParaRPr lang="en-US" altLang="zh-TW" sz="18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 2" panose="05020102010507070707" pitchFamily="18" charset="2"/>
              </a:rPr>
              <a:t>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 2" panose="05020102010507070707" pitchFamily="18" charset="2"/>
              </a:rPr>
              <a:t>台澳能礦、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 2" panose="05020102010507070707" pitchFamily="18" charset="2"/>
              </a:rPr>
              <a:t>APEC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 2" panose="05020102010507070707" pitchFamily="18" charset="2"/>
              </a:rPr>
              <a:t>、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 2" panose="05020102010507070707" pitchFamily="18" charset="2"/>
              </a:rPr>
              <a:t>WTO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 2" panose="05020102010507070707" pitchFamily="18" charset="2"/>
              </a:rPr>
              <a:t>及其他國際</a:t>
            </a: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 2" panose="05020102010507070707" pitchFamily="18" charset="2"/>
              </a:rPr>
              <a:t>經貿等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 2" panose="05020102010507070707" pitchFamily="18" charset="2"/>
              </a:rPr>
              <a:t>相關涉外</a:t>
            </a: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 2" panose="05020102010507070707" pitchFamily="18" charset="2"/>
              </a:rPr>
              <a:t>業務</a:t>
            </a:r>
            <a:endParaRPr kumimoji="0" lang="en-US" altLang="zh-TW" sz="18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/>
                </a14:imgProps>
              </a:ext>
            </a:extLst>
          </a:blip>
          <a:stretch>
            <a:fillRect/>
          </a:stretch>
        </p:blipFill>
        <p:spPr>
          <a:xfrm>
            <a:off x="8306836" y="2585026"/>
            <a:ext cx="2436145" cy="1723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矩形 43"/>
          <p:cNvSpPr>
            <a:spLocks noChangeArrowheads="1"/>
          </p:cNvSpPr>
          <p:nvPr/>
        </p:nvSpPr>
        <p:spPr bwMode="auto">
          <a:xfrm>
            <a:off x="8408908" y="3183721"/>
            <a:ext cx="2232000" cy="646331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科長</a:t>
            </a:r>
            <a:endParaRPr lang="en-US" altLang="zh-TW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職員*</a:t>
            </a:r>
            <a:r>
              <a:rPr lang="en-US" altLang="zh-TW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7</a:t>
            </a:r>
            <a:endParaRPr lang="zh-TW" altLang="en-US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188" name="矩形 20"/>
          <p:cNvSpPr>
            <a:spLocks noChangeArrowheads="1"/>
          </p:cNvSpPr>
          <p:nvPr/>
        </p:nvSpPr>
        <p:spPr bwMode="auto">
          <a:xfrm>
            <a:off x="977454" y="3183720"/>
            <a:ext cx="2232000" cy="646331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科長</a:t>
            </a:r>
            <a:endParaRPr kumimoji="0" lang="en-US" altLang="zh-TW" sz="18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職員</a:t>
            </a:r>
            <a:r>
              <a:rPr kumimoji="0" lang="zh-TW" altLang="en-US" sz="1800" b="1" dirty="0" smtClean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*</a:t>
            </a:r>
            <a:r>
              <a:rPr kumimoji="0" lang="en-US" altLang="zh-TW" sz="1800" b="1" dirty="0" smtClean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6</a:t>
            </a:r>
            <a:endParaRPr lang="zh-TW" altLang="en-US" sz="18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58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1650663" y="161925"/>
            <a:ext cx="31273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D569DA97-6472-4809-84DF-A65E614B40A5}" type="slidenum">
              <a:rPr lang="zh-TW" altLang="en-US" sz="14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</a:t>
            </a:fld>
            <a:endParaRPr lang="zh-TW" altLang="en-US" sz="1400" b="1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179" name="群組 28"/>
          <p:cNvGrpSpPr>
            <a:grpSpLocks/>
          </p:cNvGrpSpPr>
          <p:nvPr/>
        </p:nvGrpSpPr>
        <p:grpSpPr bwMode="auto">
          <a:xfrm>
            <a:off x="2573339" y="2432811"/>
            <a:ext cx="985430" cy="962970"/>
            <a:chOff x="1700761" y="1269829"/>
            <a:chExt cx="1113871" cy="1088678"/>
          </a:xfrm>
        </p:grpSpPr>
        <p:sp>
          <p:nvSpPr>
            <p:cNvPr id="89" name="橢圓 88"/>
            <p:cNvSpPr/>
            <p:nvPr/>
          </p:nvSpPr>
          <p:spPr>
            <a:xfrm>
              <a:off x="1700761" y="1269829"/>
              <a:ext cx="1113871" cy="108867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pic>
          <p:nvPicPr>
            <p:cNvPr id="7241" name="圖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3822" y="1435811"/>
              <a:ext cx="676068" cy="758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80" name="群組 29"/>
          <p:cNvGrpSpPr>
            <a:grpSpLocks/>
          </p:cNvGrpSpPr>
          <p:nvPr/>
        </p:nvGrpSpPr>
        <p:grpSpPr bwMode="auto">
          <a:xfrm>
            <a:off x="4130676" y="2416936"/>
            <a:ext cx="985430" cy="962970"/>
            <a:chOff x="2591648" y="2974816"/>
            <a:chExt cx="1113871" cy="1088678"/>
          </a:xfrm>
        </p:grpSpPr>
        <p:sp>
          <p:nvSpPr>
            <p:cNvPr id="92" name="橢圓 91"/>
            <p:cNvSpPr/>
            <p:nvPr/>
          </p:nvSpPr>
          <p:spPr>
            <a:xfrm>
              <a:off x="2591648" y="2974816"/>
              <a:ext cx="1113871" cy="108867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pic>
          <p:nvPicPr>
            <p:cNvPr id="7239" name="圖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6510" y="3078029"/>
              <a:ext cx="882252" cy="882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81" name="群組 31"/>
          <p:cNvGrpSpPr>
            <a:grpSpLocks/>
          </p:cNvGrpSpPr>
          <p:nvPr/>
        </p:nvGrpSpPr>
        <p:grpSpPr bwMode="auto">
          <a:xfrm>
            <a:off x="5653088" y="2220736"/>
            <a:ext cx="624667" cy="616245"/>
            <a:chOff x="4307348" y="2843907"/>
            <a:chExt cx="1113871" cy="1088678"/>
          </a:xfrm>
        </p:grpSpPr>
        <p:sp>
          <p:nvSpPr>
            <p:cNvPr id="95" name="橢圓 94"/>
            <p:cNvSpPr/>
            <p:nvPr/>
          </p:nvSpPr>
          <p:spPr>
            <a:xfrm>
              <a:off x="4307348" y="2843907"/>
              <a:ext cx="1113871" cy="108867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pic>
          <p:nvPicPr>
            <p:cNvPr id="7237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9403" y="2941756"/>
              <a:ext cx="828000" cy="82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82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5" b="20230"/>
          <a:stretch>
            <a:fillRect/>
          </a:stretch>
        </p:blipFill>
        <p:spPr bwMode="auto">
          <a:xfrm>
            <a:off x="10486435" y="2473395"/>
            <a:ext cx="1202245" cy="66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83" name="群組 33"/>
          <p:cNvGrpSpPr>
            <a:grpSpLocks/>
          </p:cNvGrpSpPr>
          <p:nvPr/>
        </p:nvGrpSpPr>
        <p:grpSpPr bwMode="auto">
          <a:xfrm>
            <a:off x="7227889" y="2416936"/>
            <a:ext cx="985430" cy="962970"/>
            <a:chOff x="5902792" y="1177258"/>
            <a:chExt cx="1113871" cy="1088678"/>
          </a:xfrm>
        </p:grpSpPr>
        <p:grpSp>
          <p:nvGrpSpPr>
            <p:cNvPr id="7226" name="群組 14"/>
            <p:cNvGrpSpPr>
              <a:grpSpLocks/>
            </p:cNvGrpSpPr>
            <p:nvPr/>
          </p:nvGrpSpPr>
          <p:grpSpPr bwMode="auto">
            <a:xfrm>
              <a:off x="6273973" y="1705158"/>
              <a:ext cx="516126" cy="560777"/>
              <a:chOff x="6479546" y="2900843"/>
              <a:chExt cx="716745" cy="740475"/>
            </a:xfrm>
          </p:grpSpPr>
          <p:sp>
            <p:nvSpPr>
              <p:cNvPr id="107" name="矩形 106"/>
              <p:cNvSpPr/>
              <p:nvPr/>
            </p:nvSpPr>
            <p:spPr>
              <a:xfrm>
                <a:off x="6479697" y="2901594"/>
                <a:ext cx="716126" cy="7397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pic>
            <p:nvPicPr>
              <p:cNvPr id="7235" name="圖片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79546" y="2924573"/>
                <a:ext cx="716745" cy="7167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227" name="群組 22"/>
            <p:cNvGrpSpPr>
              <a:grpSpLocks/>
            </p:cNvGrpSpPr>
            <p:nvPr/>
          </p:nvGrpSpPr>
          <p:grpSpPr bwMode="auto">
            <a:xfrm>
              <a:off x="6452855" y="1338489"/>
              <a:ext cx="424436" cy="468791"/>
              <a:chOff x="7018017" y="1433025"/>
              <a:chExt cx="519798" cy="576000"/>
            </a:xfrm>
          </p:grpSpPr>
          <p:sp>
            <p:nvSpPr>
              <p:cNvPr id="105" name="矩形 104"/>
              <p:cNvSpPr/>
              <p:nvPr/>
            </p:nvSpPr>
            <p:spPr>
              <a:xfrm>
                <a:off x="7018660" y="1433815"/>
                <a:ext cx="503293" cy="5752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pic>
            <p:nvPicPr>
              <p:cNvPr id="7233" name="圖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27070" y="1434110"/>
                <a:ext cx="510745" cy="5726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228" name="群組 20"/>
            <p:cNvGrpSpPr>
              <a:grpSpLocks/>
            </p:cNvGrpSpPr>
            <p:nvPr/>
          </p:nvGrpSpPr>
          <p:grpSpPr bwMode="auto">
            <a:xfrm>
              <a:off x="6059284" y="1329282"/>
              <a:ext cx="511368" cy="504721"/>
              <a:chOff x="6059283" y="1329282"/>
              <a:chExt cx="626263" cy="620147"/>
            </a:xfrm>
          </p:grpSpPr>
          <p:sp>
            <p:nvSpPr>
              <p:cNvPr id="103" name="矩形 102"/>
              <p:cNvSpPr/>
              <p:nvPr/>
            </p:nvSpPr>
            <p:spPr>
              <a:xfrm>
                <a:off x="6060008" y="1329685"/>
                <a:ext cx="575192" cy="5966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pic>
            <p:nvPicPr>
              <p:cNvPr id="7231" name="圖片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59283" y="1329282"/>
                <a:ext cx="626263" cy="620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2" name="橢圓 101"/>
            <p:cNvSpPr/>
            <p:nvPr/>
          </p:nvSpPr>
          <p:spPr>
            <a:xfrm>
              <a:off x="5902792" y="1177258"/>
              <a:ext cx="1113871" cy="108867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09" name="向右箭號 108"/>
          <p:cNvSpPr/>
          <p:nvPr/>
        </p:nvSpPr>
        <p:spPr>
          <a:xfrm>
            <a:off x="2189163" y="2685150"/>
            <a:ext cx="279346" cy="343918"/>
          </a:xfrm>
          <a:prstGeom prst="rightArrow">
            <a:avLst>
              <a:gd name="adj1" fmla="val 50000"/>
              <a:gd name="adj2" fmla="val 7285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0" name="向右箭號 109"/>
          <p:cNvSpPr/>
          <p:nvPr/>
        </p:nvSpPr>
        <p:spPr>
          <a:xfrm>
            <a:off x="3762375" y="2677213"/>
            <a:ext cx="280749" cy="343918"/>
          </a:xfrm>
          <a:prstGeom prst="rightArrow">
            <a:avLst>
              <a:gd name="adj1" fmla="val 50000"/>
              <a:gd name="adj2" fmla="val 7285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1" name="向右箭號 110"/>
          <p:cNvSpPr/>
          <p:nvPr/>
        </p:nvSpPr>
        <p:spPr>
          <a:xfrm>
            <a:off x="5292725" y="2653400"/>
            <a:ext cx="280750" cy="343918"/>
          </a:xfrm>
          <a:prstGeom prst="rightArrow">
            <a:avLst>
              <a:gd name="adj1" fmla="val 50000"/>
              <a:gd name="adj2" fmla="val 7285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2" name="向右箭號 111"/>
          <p:cNvSpPr/>
          <p:nvPr/>
        </p:nvSpPr>
        <p:spPr>
          <a:xfrm>
            <a:off x="6832601" y="2648638"/>
            <a:ext cx="279346" cy="343918"/>
          </a:xfrm>
          <a:prstGeom prst="rightArrow">
            <a:avLst>
              <a:gd name="adj1" fmla="val 50000"/>
              <a:gd name="adj2" fmla="val 7285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3" name="向右箭號 112"/>
          <p:cNvSpPr/>
          <p:nvPr/>
        </p:nvSpPr>
        <p:spPr>
          <a:xfrm>
            <a:off x="8407401" y="2648638"/>
            <a:ext cx="279346" cy="343918"/>
          </a:xfrm>
          <a:prstGeom prst="rightArrow">
            <a:avLst>
              <a:gd name="adj1" fmla="val 50000"/>
              <a:gd name="adj2" fmla="val 7285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4" name="向右箭號 113"/>
          <p:cNvSpPr/>
          <p:nvPr/>
        </p:nvSpPr>
        <p:spPr>
          <a:xfrm>
            <a:off x="9975850" y="2635938"/>
            <a:ext cx="456218" cy="343918"/>
          </a:xfrm>
          <a:prstGeom prst="rightArrow">
            <a:avLst>
              <a:gd name="adj1" fmla="val 50000"/>
              <a:gd name="adj2" fmla="val 100764"/>
            </a:avLst>
          </a:prstGeom>
          <a:gradFill flip="none" rotWithShape="1">
            <a:gsLst>
              <a:gs pos="0">
                <a:schemeClr val="accent3">
                  <a:lumMod val="110000"/>
                  <a:satMod val="105000"/>
                  <a:tint val="67000"/>
                </a:schemeClr>
              </a:gs>
              <a:gs pos="86000">
                <a:schemeClr val="accent6">
                  <a:lumMod val="50000"/>
                </a:schemeClr>
              </a:gs>
              <a:gs pos="100000">
                <a:schemeClr val="accent3">
                  <a:lumMod val="105000"/>
                  <a:satMod val="109000"/>
                  <a:tint val="81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5" name="文字方塊 114"/>
          <p:cNvSpPr txBox="1"/>
          <p:nvPr/>
        </p:nvSpPr>
        <p:spPr>
          <a:xfrm>
            <a:off x="1231900" y="2509723"/>
            <a:ext cx="571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</a:t>
            </a:r>
          </a:p>
        </p:txBody>
      </p:sp>
      <p:sp>
        <p:nvSpPr>
          <p:cNvPr id="116" name="文字方塊 115"/>
          <p:cNvSpPr txBox="1"/>
          <p:nvPr/>
        </p:nvSpPr>
        <p:spPr>
          <a:xfrm>
            <a:off x="2806699" y="3487807"/>
            <a:ext cx="841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審查</a:t>
            </a:r>
          </a:p>
        </p:txBody>
      </p:sp>
      <p:sp>
        <p:nvSpPr>
          <p:cNvPr id="117" name="文字方塊 116"/>
          <p:cNvSpPr txBox="1"/>
          <p:nvPr/>
        </p:nvSpPr>
        <p:spPr>
          <a:xfrm>
            <a:off x="4365626" y="3473520"/>
            <a:ext cx="6889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核准</a:t>
            </a:r>
          </a:p>
        </p:txBody>
      </p:sp>
      <p:sp>
        <p:nvSpPr>
          <p:cNvPr id="118" name="文字方塊 117"/>
          <p:cNvSpPr txBox="1"/>
          <p:nvPr/>
        </p:nvSpPr>
        <p:spPr>
          <a:xfrm>
            <a:off x="5724525" y="3484448"/>
            <a:ext cx="11080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開工作業</a:t>
            </a:r>
            <a:endParaRPr lang="en-US" altLang="zh-TW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9" name="文字方塊 118"/>
          <p:cNvSpPr txBox="1"/>
          <p:nvPr/>
        </p:nvSpPr>
        <p:spPr>
          <a:xfrm>
            <a:off x="7502525" y="3484448"/>
            <a:ext cx="710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展延</a:t>
            </a:r>
          </a:p>
        </p:txBody>
      </p:sp>
      <p:sp>
        <p:nvSpPr>
          <p:cNvPr id="120" name="文字方塊 119"/>
          <p:cNvSpPr txBox="1"/>
          <p:nvPr/>
        </p:nvSpPr>
        <p:spPr>
          <a:xfrm>
            <a:off x="8867775" y="3473520"/>
            <a:ext cx="11080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繼續作業</a:t>
            </a:r>
          </a:p>
        </p:txBody>
      </p:sp>
      <p:sp>
        <p:nvSpPr>
          <p:cNvPr id="121" name="文字方塊 120"/>
          <p:cNvSpPr txBox="1"/>
          <p:nvPr/>
        </p:nvSpPr>
        <p:spPr>
          <a:xfrm>
            <a:off x="10844213" y="3473520"/>
            <a:ext cx="652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整復</a:t>
            </a:r>
          </a:p>
        </p:txBody>
      </p:sp>
      <p:grpSp>
        <p:nvGrpSpPr>
          <p:cNvPr id="7197" name="群組 55"/>
          <p:cNvGrpSpPr>
            <a:grpSpLocks/>
          </p:cNvGrpSpPr>
          <p:nvPr/>
        </p:nvGrpSpPr>
        <p:grpSpPr bwMode="auto">
          <a:xfrm>
            <a:off x="6143625" y="2888491"/>
            <a:ext cx="572729" cy="539039"/>
            <a:chOff x="7120268" y="3699207"/>
            <a:chExt cx="1113871" cy="1088678"/>
          </a:xfrm>
        </p:grpSpPr>
        <p:sp>
          <p:nvSpPr>
            <p:cNvPr id="123" name="橢圓 122"/>
            <p:cNvSpPr/>
            <p:nvPr/>
          </p:nvSpPr>
          <p:spPr>
            <a:xfrm>
              <a:off x="7120268" y="3699207"/>
              <a:ext cx="1113871" cy="108867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pic>
          <p:nvPicPr>
            <p:cNvPr id="7225" name="圖片 5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3900" y="3699207"/>
              <a:ext cx="982921" cy="982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98" name="群組 59"/>
          <p:cNvGrpSpPr>
            <a:grpSpLocks/>
          </p:cNvGrpSpPr>
          <p:nvPr/>
        </p:nvGrpSpPr>
        <p:grpSpPr bwMode="auto">
          <a:xfrm>
            <a:off x="8780463" y="2382661"/>
            <a:ext cx="624667" cy="616245"/>
            <a:chOff x="4307348" y="2843907"/>
            <a:chExt cx="1113871" cy="1088678"/>
          </a:xfrm>
        </p:grpSpPr>
        <p:sp>
          <p:nvSpPr>
            <p:cNvPr id="126" name="橢圓 125"/>
            <p:cNvSpPr/>
            <p:nvPr/>
          </p:nvSpPr>
          <p:spPr>
            <a:xfrm>
              <a:off x="4307348" y="2843907"/>
              <a:ext cx="1113871" cy="108867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pic>
          <p:nvPicPr>
            <p:cNvPr id="7223" name="圖片 6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9403" y="2941756"/>
              <a:ext cx="828000" cy="82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99" name="群組 62"/>
          <p:cNvGrpSpPr>
            <a:grpSpLocks/>
          </p:cNvGrpSpPr>
          <p:nvPr/>
        </p:nvGrpSpPr>
        <p:grpSpPr bwMode="auto">
          <a:xfrm>
            <a:off x="9271000" y="2907357"/>
            <a:ext cx="572729" cy="537635"/>
            <a:chOff x="7120268" y="3699207"/>
            <a:chExt cx="1113871" cy="1088678"/>
          </a:xfrm>
        </p:grpSpPr>
        <p:sp>
          <p:nvSpPr>
            <p:cNvPr id="129" name="橢圓 128"/>
            <p:cNvSpPr/>
            <p:nvPr/>
          </p:nvSpPr>
          <p:spPr>
            <a:xfrm>
              <a:off x="7120268" y="3699207"/>
              <a:ext cx="1113871" cy="108867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pic>
          <p:nvPicPr>
            <p:cNvPr id="7221" name="圖片 6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3900" y="3699207"/>
              <a:ext cx="982921" cy="982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1" name="文字方塊 130"/>
          <p:cNvSpPr txBox="1"/>
          <p:nvPr/>
        </p:nvSpPr>
        <p:spPr>
          <a:xfrm>
            <a:off x="5739634" y="3778080"/>
            <a:ext cx="11084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監督檢查</a:t>
            </a:r>
            <a:endParaRPr lang="en-US" altLang="zh-TW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2" name="文字方塊 131"/>
          <p:cNvSpPr txBox="1"/>
          <p:nvPr/>
        </p:nvSpPr>
        <p:spPr>
          <a:xfrm>
            <a:off x="122238" y="5237163"/>
            <a:ext cx="64611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b="1" u="sng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違法</a:t>
            </a:r>
          </a:p>
        </p:txBody>
      </p:sp>
      <p:grpSp>
        <p:nvGrpSpPr>
          <p:cNvPr id="7202" name="群組 71"/>
          <p:cNvGrpSpPr>
            <a:grpSpLocks/>
          </p:cNvGrpSpPr>
          <p:nvPr/>
        </p:nvGrpSpPr>
        <p:grpSpPr bwMode="auto">
          <a:xfrm>
            <a:off x="939800" y="4872038"/>
            <a:ext cx="1122363" cy="1100137"/>
            <a:chOff x="4307348" y="2843907"/>
            <a:chExt cx="1113871" cy="1088678"/>
          </a:xfrm>
        </p:grpSpPr>
        <p:sp>
          <p:nvSpPr>
            <p:cNvPr id="134" name="橢圓 133"/>
            <p:cNvSpPr/>
            <p:nvPr/>
          </p:nvSpPr>
          <p:spPr>
            <a:xfrm>
              <a:off x="4307348" y="2843907"/>
              <a:ext cx="1113871" cy="108867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pic>
          <p:nvPicPr>
            <p:cNvPr id="7219" name="圖片 7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9403" y="2941756"/>
              <a:ext cx="828000" cy="82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6" name="文字方塊 135"/>
          <p:cNvSpPr txBox="1"/>
          <p:nvPr/>
        </p:nvSpPr>
        <p:spPr>
          <a:xfrm>
            <a:off x="477838" y="6018213"/>
            <a:ext cx="203041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未經許可採取土石</a:t>
            </a:r>
          </a:p>
        </p:txBody>
      </p:sp>
      <p:sp>
        <p:nvSpPr>
          <p:cNvPr id="137" name="文字方塊 136"/>
          <p:cNvSpPr txBox="1"/>
          <p:nvPr/>
        </p:nvSpPr>
        <p:spPr>
          <a:xfrm>
            <a:off x="2946400" y="5092700"/>
            <a:ext cx="64611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b="1" u="sng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相關</a:t>
            </a:r>
            <a:endParaRPr lang="en-US" altLang="zh-TW" b="1" u="sng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b="1" u="sng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定義</a:t>
            </a:r>
          </a:p>
        </p:txBody>
      </p:sp>
      <p:grpSp>
        <p:nvGrpSpPr>
          <p:cNvPr id="7205" name="群組 79"/>
          <p:cNvGrpSpPr>
            <a:grpSpLocks/>
          </p:cNvGrpSpPr>
          <p:nvPr/>
        </p:nvGrpSpPr>
        <p:grpSpPr bwMode="auto">
          <a:xfrm>
            <a:off x="3627438" y="4930775"/>
            <a:ext cx="1114425" cy="1087438"/>
            <a:chOff x="8017152" y="4711654"/>
            <a:chExt cx="1113871" cy="1088678"/>
          </a:xfrm>
        </p:grpSpPr>
        <p:pic>
          <p:nvPicPr>
            <p:cNvPr id="7216" name="圖片 5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763"/>
            <a:stretch>
              <a:fillRect/>
            </a:stretch>
          </p:blipFill>
          <p:spPr bwMode="auto">
            <a:xfrm>
              <a:off x="8045433" y="4827765"/>
              <a:ext cx="1048671" cy="862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0" name="橢圓 139"/>
            <p:cNvSpPr/>
            <p:nvPr/>
          </p:nvSpPr>
          <p:spPr>
            <a:xfrm>
              <a:off x="8017152" y="4711654"/>
              <a:ext cx="1113871" cy="108867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41" name="文字方塊 140"/>
          <p:cNvSpPr txBox="1"/>
          <p:nvPr/>
        </p:nvSpPr>
        <p:spPr>
          <a:xfrm>
            <a:off x="4885267" y="4455873"/>
            <a:ext cx="674846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：土石種類？</a:t>
            </a:r>
            <a:endParaRPr lang="en-US" altLang="zh-TW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8775" indent="-358775">
              <a:defRPr/>
            </a:pPr>
            <a:r>
              <a:rPr lang="en-US" altLang="zh-TW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礦業法第三條所列各礦以外之</a:t>
            </a:r>
            <a:r>
              <a:rPr lang="zh-TW" altLang="en-US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土、砂、礫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en-US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石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等天然資源。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2" name="文字方塊 141"/>
          <p:cNvSpPr txBox="1"/>
          <p:nvPr/>
        </p:nvSpPr>
        <p:spPr>
          <a:xfrm>
            <a:off x="4875336" y="5167436"/>
            <a:ext cx="6748462" cy="147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58775" indent="-358775">
              <a:defRPr/>
            </a:pP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：土石採取法規範對象？</a:t>
            </a:r>
            <a:endParaRPr lang="en-US" altLang="zh-TW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8775" indent="-358775" algn="just">
              <a:defRPr/>
            </a:pPr>
            <a:r>
              <a:rPr lang="en-US" altLang="zh-TW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採取</a:t>
            </a:r>
            <a:r>
              <a:rPr lang="zh-TW" altLang="en-US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原賦存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土石供營利、自用者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en-US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排除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土石採取法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§3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所定採取少量土石、實施整地、工程就地取材、同一礦床採取共生土石、天災事故搶修、政府辦理重要工程、磚瓦窯業自用；及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§8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水利主管機關辦理河川、水庫疏濬及河道整治。）</a:t>
            </a:r>
          </a:p>
        </p:txBody>
      </p:sp>
      <p:cxnSp>
        <p:nvCxnSpPr>
          <p:cNvPr id="143" name="直線接點 142"/>
          <p:cNvCxnSpPr/>
          <p:nvPr/>
        </p:nvCxnSpPr>
        <p:spPr>
          <a:xfrm>
            <a:off x="-14288" y="4151313"/>
            <a:ext cx="12192001" cy="762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接點 143"/>
          <p:cNvCxnSpPr/>
          <p:nvPr/>
        </p:nvCxnSpPr>
        <p:spPr>
          <a:xfrm flipH="1">
            <a:off x="2728913" y="4178300"/>
            <a:ext cx="0" cy="26638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10" name="群組 88"/>
          <p:cNvGrpSpPr>
            <a:grpSpLocks/>
          </p:cNvGrpSpPr>
          <p:nvPr/>
        </p:nvGrpSpPr>
        <p:grpSpPr bwMode="auto">
          <a:xfrm>
            <a:off x="1036639" y="2428048"/>
            <a:ext cx="985430" cy="962970"/>
            <a:chOff x="389876" y="1234532"/>
            <a:chExt cx="1113871" cy="1088678"/>
          </a:xfrm>
        </p:grpSpPr>
        <p:sp>
          <p:nvSpPr>
            <p:cNvPr id="146" name="橢圓 145"/>
            <p:cNvSpPr/>
            <p:nvPr/>
          </p:nvSpPr>
          <p:spPr>
            <a:xfrm>
              <a:off x="389876" y="1234532"/>
              <a:ext cx="1113871" cy="108867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pic>
          <p:nvPicPr>
            <p:cNvPr id="7215" name="圖片 9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213" y="1314181"/>
              <a:ext cx="903690" cy="894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8" name="文字方塊 147"/>
          <p:cNvSpPr txBox="1"/>
          <p:nvPr/>
        </p:nvSpPr>
        <p:spPr>
          <a:xfrm>
            <a:off x="1269999" y="3500323"/>
            <a:ext cx="7921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</a:t>
            </a:r>
          </a:p>
        </p:txBody>
      </p:sp>
      <p:sp>
        <p:nvSpPr>
          <p:cNvPr id="149" name="文字方塊 148"/>
          <p:cNvSpPr txBox="1"/>
          <p:nvPr/>
        </p:nvSpPr>
        <p:spPr>
          <a:xfrm>
            <a:off x="217099" y="2685150"/>
            <a:ext cx="744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b="1" u="sng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合法</a:t>
            </a:r>
          </a:p>
        </p:txBody>
      </p:sp>
      <p:sp>
        <p:nvSpPr>
          <p:cNvPr id="79" name="文字方塊 1"/>
          <p:cNvSpPr txBox="1">
            <a:spLocks noChangeArrowheads="1"/>
          </p:cNvSpPr>
          <p:nvPr/>
        </p:nvSpPr>
        <p:spPr bwMode="auto">
          <a:xfrm>
            <a:off x="212861" y="1848301"/>
            <a:ext cx="219555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土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石</a:t>
            </a: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採取監督輔導</a:t>
            </a:r>
            <a:endPara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4" name="標題 3"/>
          <p:cNvSpPr>
            <a:spLocks noGrp="1"/>
          </p:cNvSpPr>
          <p:nvPr>
            <p:ph type="title"/>
          </p:nvPr>
        </p:nvSpPr>
        <p:spPr>
          <a:xfrm>
            <a:off x="257027" y="64675"/>
            <a:ext cx="3556147" cy="87507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貳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、重點業務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5" name="直線接點 74"/>
          <p:cNvCxnSpPr/>
          <p:nvPr/>
        </p:nvCxnSpPr>
        <p:spPr>
          <a:xfrm>
            <a:off x="266359" y="784686"/>
            <a:ext cx="3096000" cy="0"/>
          </a:xfrm>
          <a:prstGeom prst="line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" name="群組 1"/>
          <p:cNvGrpSpPr/>
          <p:nvPr/>
        </p:nvGrpSpPr>
        <p:grpSpPr>
          <a:xfrm>
            <a:off x="3629417" y="281196"/>
            <a:ext cx="3383001" cy="523220"/>
            <a:chOff x="3629417" y="281196"/>
            <a:chExt cx="3383001" cy="523220"/>
          </a:xfrm>
        </p:grpSpPr>
        <p:sp>
          <p:nvSpPr>
            <p:cNvPr id="73" name="矩形 72"/>
            <p:cNvSpPr/>
            <p:nvPr/>
          </p:nvSpPr>
          <p:spPr>
            <a:xfrm>
              <a:off x="3648271" y="320900"/>
              <a:ext cx="3364147" cy="47981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1" name="文字方塊 1"/>
            <p:cNvSpPr txBox="1">
              <a:spLocks noChangeArrowheads="1"/>
            </p:cNvSpPr>
            <p:nvPr/>
          </p:nvSpPr>
          <p:spPr bwMode="auto">
            <a:xfrm>
              <a:off x="3629417" y="281196"/>
              <a:ext cx="336414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一</a:t>
              </a:r>
              <a: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土石</a:t>
              </a:r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採取法修法</a:t>
              </a:r>
              <a:endPara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76" name="文字方塊 1"/>
          <p:cNvSpPr txBox="1">
            <a:spLocks noChangeArrowheads="1"/>
          </p:cNvSpPr>
          <p:nvPr/>
        </p:nvSpPr>
        <p:spPr bwMode="auto">
          <a:xfrm>
            <a:off x="-1" y="1267024"/>
            <a:ext cx="42555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土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石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採取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法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92.2.6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公布施行</a:t>
            </a:r>
          </a:p>
        </p:txBody>
      </p:sp>
      <p:sp>
        <p:nvSpPr>
          <p:cNvPr id="77" name="文字方塊 1"/>
          <p:cNvSpPr txBox="1">
            <a:spLocks noChangeArrowheads="1"/>
          </p:cNvSpPr>
          <p:nvPr/>
        </p:nvSpPr>
        <p:spPr bwMode="auto">
          <a:xfrm>
            <a:off x="859202" y="6314777"/>
            <a:ext cx="14805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TW" sz="16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§36</a:t>
            </a: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罰則）</a:t>
            </a:r>
          </a:p>
        </p:txBody>
      </p:sp>
      <p:pic>
        <p:nvPicPr>
          <p:cNvPr id="78" name="圖片 7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398" y="6391922"/>
            <a:ext cx="583786" cy="396675"/>
          </a:xfrm>
          <a:prstGeom prst="rect">
            <a:avLst/>
          </a:prstGeom>
        </p:spPr>
      </p:pic>
      <p:sp>
        <p:nvSpPr>
          <p:cNvPr id="82" name="標題 1"/>
          <p:cNvSpPr txBox="1">
            <a:spLocks/>
          </p:cNvSpPr>
          <p:nvPr/>
        </p:nvSpPr>
        <p:spPr bwMode="auto">
          <a:xfrm>
            <a:off x="10388436" y="6390278"/>
            <a:ext cx="1347836" cy="46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經濟部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地質</a:t>
            </a:r>
            <a:r>
              <a:rPr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調查及礦業管理中心</a:t>
            </a:r>
            <a:endParaRPr kumimoji="0" lang="zh-TW" altLang="en-US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237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6563" y="1908727"/>
            <a:ext cx="5172075" cy="40989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194" name="圖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3" t="47931" r="19496" b="23494"/>
          <a:stretch>
            <a:fillRect/>
          </a:stretch>
        </p:blipFill>
        <p:spPr bwMode="auto">
          <a:xfrm>
            <a:off x="9306272" y="3300260"/>
            <a:ext cx="2209932" cy="5607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1650663" y="161925"/>
            <a:ext cx="31273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39D7FB61-7658-484A-8A2E-E22D5F9E5FCB}" type="slidenum">
              <a:rPr lang="zh-TW" altLang="en-US" sz="14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</a:t>
            </a:fld>
            <a:endParaRPr lang="zh-TW" altLang="en-US" sz="1400" b="1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3" name="圖片 82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395" y="4970372"/>
            <a:ext cx="430176" cy="449654"/>
          </a:xfrm>
          <a:prstGeom prst="rect">
            <a:avLst/>
          </a:prstGeom>
        </p:spPr>
      </p:pic>
      <p:pic>
        <p:nvPicPr>
          <p:cNvPr id="84" name="圖片 83"/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395" y="3090790"/>
            <a:ext cx="488284" cy="49049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40109" y="2226220"/>
            <a:ext cx="4856162" cy="3323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2000" b="1" cap="all" dirty="0">
                <a:solidFill>
                  <a:srgbClr val="70AD47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b="1" cap="all" dirty="0" smtClean="0">
                <a:solidFill>
                  <a:srgbClr val="6D33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加重未經許可採取土石罰則</a:t>
            </a:r>
            <a:endParaRPr lang="en-US" altLang="zh-TW" sz="2000" b="1" cap="all" dirty="0">
              <a:solidFill>
                <a:srgbClr val="6D332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ct val="150000"/>
              </a:lnSpc>
              <a:defRPr/>
            </a:pPr>
            <a:endParaRPr lang="en-US" altLang="zh-TW" sz="2000" b="1" cap="all" dirty="0">
              <a:solidFill>
                <a:srgbClr val="70AD47">
                  <a:lumMod val="7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TW" altLang="en-US" sz="2000" b="1" dirty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修正土石採取專區設置</a:t>
            </a:r>
            <a:r>
              <a:rPr lang="zh-TW" altLang="en-US" sz="2000" b="1" dirty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及</a:t>
            </a:r>
            <a:r>
              <a:rPr kumimoji="0" lang="zh-TW" altLang="en-US" sz="2000" b="1" dirty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管理</a:t>
            </a:r>
            <a:endParaRPr kumimoji="0" lang="en-US" altLang="zh-TW" sz="2000" b="1" dirty="0">
              <a:solidFill>
                <a:schemeClr val="accent4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>
              <a:lnSpc>
                <a:spcPct val="150000"/>
              </a:lnSpc>
              <a:defRPr/>
            </a:pPr>
            <a:endParaRPr lang="en-US" altLang="zh-TW" sz="2000" b="1" cap="all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2000" b="1" cap="all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精進土石採取許可審查制度及監督作為</a:t>
            </a:r>
            <a:endParaRPr lang="en-US" altLang="zh-TW" sz="2000" b="1" cap="all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ct val="150000"/>
              </a:lnSpc>
              <a:defRPr/>
            </a:pPr>
            <a:endParaRPr lang="en-US" altLang="zh-TW" sz="2000" b="1" cap="all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TW" altLang="en-US" sz="20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加強違規採取土石罰責及管制場址</a:t>
            </a:r>
            <a:r>
              <a:rPr kumimoji="0" lang="zh-TW" altLang="en-US" sz="20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管理</a:t>
            </a:r>
            <a:endParaRPr kumimoji="0" lang="en-US" altLang="zh-TW" sz="2000" b="1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6" name="圖片 85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95" y="3965848"/>
            <a:ext cx="573204" cy="586469"/>
          </a:xfrm>
          <a:prstGeom prst="rect">
            <a:avLst/>
          </a:prstGeom>
        </p:spPr>
      </p:pic>
      <p:sp>
        <p:nvSpPr>
          <p:cNvPr id="8211" name="AutoShape 4"/>
          <p:cNvSpPr>
            <a:spLocks noChangeArrowheads="1"/>
          </p:cNvSpPr>
          <p:nvPr/>
        </p:nvSpPr>
        <p:spPr bwMode="auto">
          <a:xfrm>
            <a:off x="362309" y="1544417"/>
            <a:ext cx="5271729" cy="548483"/>
          </a:xfrm>
          <a:prstGeom prst="roundRect">
            <a:avLst>
              <a:gd name="adj" fmla="val 16667"/>
            </a:avLst>
          </a:prstGeom>
          <a:solidFill>
            <a:srgbClr val="333333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土石採取法修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法方向</a:t>
            </a:r>
            <a:endPara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213" name="矩形 6"/>
          <p:cNvSpPr>
            <a:spLocks noChangeArrowheads="1"/>
          </p:cNvSpPr>
          <p:nvPr/>
        </p:nvSpPr>
        <p:spPr bwMode="auto">
          <a:xfrm>
            <a:off x="6600450" y="1425772"/>
            <a:ext cx="43513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zh-TW" altLang="en-US" sz="2600" b="1" dirty="0">
                <a:solidFill>
                  <a:srgbClr val="4454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政策導向 適時檢討 與時俱進</a:t>
            </a:r>
            <a:endParaRPr lang="zh-TW" altLang="en-US" sz="2600" dirty="0">
              <a:solidFill>
                <a:srgbClr val="44546A"/>
              </a:solidFill>
            </a:endParaRPr>
          </a:p>
        </p:txBody>
      </p:sp>
      <p:grpSp>
        <p:nvGrpSpPr>
          <p:cNvPr id="8214" name="群組 11"/>
          <p:cNvGrpSpPr>
            <a:grpSpLocks noChangeAspect="1"/>
          </p:cNvGrpSpPr>
          <p:nvPr/>
        </p:nvGrpSpPr>
        <p:grpSpPr bwMode="auto">
          <a:xfrm>
            <a:off x="5811752" y="1953132"/>
            <a:ext cx="3341885" cy="1598228"/>
            <a:chOff x="6820628" y="1498170"/>
            <a:chExt cx="3839099" cy="1852192"/>
          </a:xfrm>
        </p:grpSpPr>
        <p:pic>
          <p:nvPicPr>
            <p:cNvPr id="8226" name="圖片 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1" t="41269" r="45401" b="17648"/>
            <a:stretch>
              <a:fillRect/>
            </a:stretch>
          </p:blipFill>
          <p:spPr bwMode="auto">
            <a:xfrm>
              <a:off x="8613847" y="2077912"/>
              <a:ext cx="2045880" cy="1220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7" name="圖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1" t="21750" r="45572" b="17648"/>
            <a:stretch>
              <a:fillRect/>
            </a:stretch>
          </p:blipFill>
          <p:spPr bwMode="auto">
            <a:xfrm>
              <a:off x="6820628" y="1498171"/>
              <a:ext cx="2039098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8" name="矩形 8"/>
            <p:cNvSpPr>
              <a:spLocks noChangeArrowheads="1"/>
            </p:cNvSpPr>
            <p:nvPr/>
          </p:nvSpPr>
          <p:spPr bwMode="auto">
            <a:xfrm>
              <a:off x="7055018" y="2036083"/>
              <a:ext cx="3457857" cy="1156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ts val="2900"/>
                </a:lnSpc>
                <a:spcBef>
                  <a:spcPts val="300"/>
                </a:spcBef>
              </a:pPr>
              <a:r>
                <a:rPr kumimoji="0"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落實原住民族權益 </a:t>
              </a:r>
              <a:endParaRPr kumimoji="0"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spcBef>
                  <a:spcPts val="300"/>
                </a:spcBef>
                <a:buFont typeface="Wingdings" panose="05000000000000000000" pitchFamily="2" charset="2"/>
                <a:buChar char="p"/>
              </a:pPr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從事非營利採取土石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spcBef>
                  <a:spcPts val="300"/>
                </a:spcBef>
                <a:buFont typeface="Wingdings" panose="05000000000000000000" pitchFamily="2" charset="2"/>
                <a:buChar char="p"/>
              </a:pPr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原住民族諮商同意 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8229" name="圖片 3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9444341" y="2208403"/>
              <a:ext cx="1275919" cy="10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0" name="圖片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72" t="21751" r="3265" b="57826"/>
            <a:stretch>
              <a:fillRect/>
            </a:stretch>
          </p:blipFill>
          <p:spPr bwMode="auto">
            <a:xfrm>
              <a:off x="8859727" y="1498170"/>
              <a:ext cx="1800000" cy="647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65"/>
          <a:stretch/>
        </p:blipFill>
        <p:spPr bwMode="auto">
          <a:xfrm>
            <a:off x="5847444" y="3573913"/>
            <a:ext cx="3306193" cy="2433773"/>
          </a:xfrm>
          <a:prstGeom prst="rect">
            <a:avLst/>
          </a:prstGeom>
        </p:spPr>
      </p:pic>
      <p:sp>
        <p:nvSpPr>
          <p:cNvPr id="31" name="內容版面配置區 2"/>
          <p:cNvSpPr txBox="1">
            <a:spLocks/>
          </p:cNvSpPr>
          <p:nvPr/>
        </p:nvSpPr>
        <p:spPr bwMode="auto">
          <a:xfrm>
            <a:off x="5832847" y="3580625"/>
            <a:ext cx="3458828" cy="1609226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900"/>
              </a:lnSpc>
              <a:spcBef>
                <a:spcPts val="300"/>
              </a:spcBef>
              <a:buFont typeface="Arial" panose="020B0604020202020204" pitchFamily="34" charset="0"/>
              <a:buNone/>
              <a:defRPr/>
            </a:pPr>
            <a:r>
              <a:rPr kumimoji="0" lang="zh-TW" altLang="en-US" sz="24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環境基本法</a:t>
            </a:r>
            <a:endParaRPr kumimoji="0" lang="en-US" altLang="zh-TW" sz="1800" b="1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lnSpc>
                <a:spcPts val="2900"/>
              </a:lnSpc>
              <a:spcBef>
                <a:spcPts val="300"/>
              </a:spcBef>
              <a:buFont typeface="Arial" panose="020B0604020202020204" pitchFamily="34" charset="0"/>
              <a:buNone/>
              <a:defRPr/>
            </a:pPr>
            <a:r>
              <a:rPr kumimoji="0" lang="zh-TW" altLang="en-US" sz="18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循環經濟 低碳永續 </a:t>
            </a:r>
            <a:endParaRPr kumimoji="0" lang="en-US" altLang="zh-TW" sz="1800" b="1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2900"/>
              </a:lnSpc>
              <a:spcBef>
                <a:spcPts val="300"/>
              </a:spcBef>
              <a:buFont typeface="Wingdings" panose="05000000000000000000" pitchFamily="2" charset="2"/>
              <a:buChar char="p"/>
              <a:defRPr/>
            </a:pPr>
            <a:r>
              <a:rPr lang="zh-TW" altLang="en-US" sz="16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政府主導陸上土石採取專區</a:t>
            </a:r>
            <a:endParaRPr lang="en-US" altLang="zh-TW" sz="16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900"/>
              </a:lnSpc>
              <a:spcBef>
                <a:spcPts val="300"/>
              </a:spcBef>
              <a:buFont typeface="Wingdings" panose="05000000000000000000" pitchFamily="2" charset="2"/>
              <a:buChar char="p"/>
              <a:defRPr/>
            </a:pPr>
            <a:r>
              <a:rPr lang="zh-TW" altLang="en-US" sz="16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強化土石採取區整復監督管理</a:t>
            </a:r>
            <a:endParaRPr lang="en-US" altLang="zh-TW" sz="16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900"/>
              </a:lnSpc>
              <a:spcBef>
                <a:spcPts val="300"/>
              </a:spcBef>
              <a:buFont typeface="Wingdings" panose="05000000000000000000" pitchFamily="2" charset="2"/>
              <a:buChar char="p"/>
              <a:defRPr/>
            </a:pPr>
            <a:r>
              <a:rPr kumimoji="0" lang="zh-TW" altLang="en-US" sz="16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加重處罰</a:t>
            </a:r>
            <a:r>
              <a:rPr kumimoji="0" lang="zh-TW" altLang="en-US" sz="16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zh-TW" altLang="en-US" sz="16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遏制破壞 </a:t>
            </a:r>
            <a:endParaRPr lang="en-US" altLang="zh-TW" sz="1600" b="1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2900"/>
              </a:lnSpc>
              <a:spcBef>
                <a:spcPts val="300"/>
              </a:spcBef>
              <a:buFont typeface="Wingdings" panose="05000000000000000000" pitchFamily="2" charset="2"/>
              <a:buChar char="p"/>
              <a:defRPr/>
            </a:pPr>
            <a:r>
              <a:rPr kumimoji="0" lang="zh-TW" altLang="en-US" sz="16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機具源頭管制及場址加速整復</a:t>
            </a:r>
            <a:endParaRPr kumimoji="0" lang="en-US" altLang="zh-TW" sz="1600" b="1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216" name="圖片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256" y="3943124"/>
            <a:ext cx="2209932" cy="6761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7" name="圖片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4" b="-885"/>
          <a:stretch>
            <a:fillRect/>
          </a:stretch>
        </p:blipFill>
        <p:spPr bwMode="auto">
          <a:xfrm>
            <a:off x="9309256" y="4762275"/>
            <a:ext cx="2209932" cy="12084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18" name="群組 48"/>
          <p:cNvGrpSpPr>
            <a:grpSpLocks/>
          </p:cNvGrpSpPr>
          <p:nvPr/>
        </p:nvGrpSpPr>
        <p:grpSpPr bwMode="auto">
          <a:xfrm>
            <a:off x="9229837" y="1953132"/>
            <a:ext cx="2287894" cy="1255856"/>
            <a:chOff x="9093585" y="3547667"/>
            <a:chExt cx="2421645" cy="1329925"/>
          </a:xfrm>
        </p:grpSpPr>
        <p:pic>
          <p:nvPicPr>
            <p:cNvPr id="8219" name="圖片 4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70" b="7635"/>
            <a:stretch>
              <a:fillRect/>
            </a:stretch>
          </p:blipFill>
          <p:spPr bwMode="auto">
            <a:xfrm>
              <a:off x="9153904" y="3557798"/>
              <a:ext cx="2340000" cy="12903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矩形 46"/>
            <p:cNvSpPr/>
            <p:nvPr/>
          </p:nvSpPr>
          <p:spPr>
            <a:xfrm>
              <a:off x="9093585" y="3547667"/>
              <a:ext cx="2421645" cy="39111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TW" altLang="en-US" b="1" spc="50" dirty="0">
                  <a:ln w="9525" cmpd="sng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砂石開發供應政策</a:t>
              </a:r>
            </a:p>
          </p:txBody>
        </p:sp>
        <p:sp>
          <p:nvSpPr>
            <p:cNvPr id="66" name="矩形 65"/>
            <p:cNvSpPr/>
            <p:nvPr/>
          </p:nvSpPr>
          <p:spPr>
            <a:xfrm>
              <a:off x="9093585" y="4486477"/>
              <a:ext cx="2421645" cy="39111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TW" altLang="en-US" b="1" spc="50" dirty="0">
                  <a:ln w="9525" cmpd="sng">
                    <a:solidFill>
                      <a:schemeClr val="accent4">
                        <a:lumMod val="75000"/>
                      </a:schemeClr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穩定供應推動方案</a:t>
              </a:r>
            </a:p>
          </p:txBody>
        </p:sp>
      </p:grpSp>
      <p:sp>
        <p:nvSpPr>
          <p:cNvPr id="37" name="標題 3"/>
          <p:cNvSpPr>
            <a:spLocks noGrp="1"/>
          </p:cNvSpPr>
          <p:nvPr>
            <p:ph type="title"/>
          </p:nvPr>
        </p:nvSpPr>
        <p:spPr>
          <a:xfrm>
            <a:off x="257027" y="64675"/>
            <a:ext cx="3556147" cy="87507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貳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、重點業務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8" name="直線接點 37"/>
          <p:cNvCxnSpPr/>
          <p:nvPr/>
        </p:nvCxnSpPr>
        <p:spPr>
          <a:xfrm>
            <a:off x="266359" y="784686"/>
            <a:ext cx="3096000" cy="0"/>
          </a:xfrm>
          <a:prstGeom prst="line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2" name="圖片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4" y="2279905"/>
            <a:ext cx="508348" cy="508348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398" y="6391922"/>
            <a:ext cx="583786" cy="396675"/>
          </a:xfrm>
          <a:prstGeom prst="rect">
            <a:avLst/>
          </a:prstGeom>
        </p:spPr>
      </p:pic>
      <p:sp>
        <p:nvSpPr>
          <p:cNvPr id="34" name="標題 1"/>
          <p:cNvSpPr txBox="1">
            <a:spLocks/>
          </p:cNvSpPr>
          <p:nvPr/>
        </p:nvSpPr>
        <p:spPr bwMode="auto">
          <a:xfrm>
            <a:off x="10388436" y="6356410"/>
            <a:ext cx="1347836" cy="46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經濟部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地質</a:t>
            </a:r>
            <a:r>
              <a:rPr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調查及礦業管理中心</a:t>
            </a:r>
            <a:endParaRPr kumimoji="0" lang="zh-TW" altLang="en-US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5" name="群組 34"/>
          <p:cNvGrpSpPr/>
          <p:nvPr/>
        </p:nvGrpSpPr>
        <p:grpSpPr>
          <a:xfrm>
            <a:off x="3629417" y="281196"/>
            <a:ext cx="3383001" cy="523220"/>
            <a:chOff x="3629417" y="281196"/>
            <a:chExt cx="3383001" cy="523220"/>
          </a:xfrm>
        </p:grpSpPr>
        <p:sp>
          <p:nvSpPr>
            <p:cNvPr id="36" name="矩形 35"/>
            <p:cNvSpPr/>
            <p:nvPr/>
          </p:nvSpPr>
          <p:spPr>
            <a:xfrm>
              <a:off x="3648271" y="320900"/>
              <a:ext cx="3364147" cy="47981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文字方塊 1"/>
            <p:cNvSpPr txBox="1">
              <a:spLocks noChangeArrowheads="1"/>
            </p:cNvSpPr>
            <p:nvPr/>
          </p:nvSpPr>
          <p:spPr bwMode="auto">
            <a:xfrm>
              <a:off x="3629417" y="281196"/>
              <a:ext cx="336414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一</a:t>
              </a:r>
              <a: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土石</a:t>
              </a:r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採取法修法</a:t>
              </a:r>
              <a:endPara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404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7261615" y="1962734"/>
            <a:ext cx="4540250" cy="4787900"/>
          </a:xfrm>
          <a:prstGeom prst="rect">
            <a:avLst/>
          </a:prstGeom>
          <a:solidFill>
            <a:schemeClr val="accent4">
              <a:lumMod val="20000"/>
              <a:lumOff val="80000"/>
              <a:alpha val="61961"/>
            </a:schemeClr>
          </a:solidFill>
        </p:spPr>
        <p:txBody>
          <a:bodyPr>
            <a:spAutoFit/>
          </a:bodyPr>
          <a:lstStyle/>
          <a:p>
            <a:pPr marL="185738" indent="-18573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endParaRPr kumimoji="0" lang="en-US" altLang="zh-TW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5738" indent="-18573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endParaRPr kumimoji="0" lang="en-US" altLang="zh-TW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5738" indent="-18573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endParaRPr kumimoji="0" lang="en-US" altLang="zh-TW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5738" indent="-18573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endParaRPr kumimoji="0" lang="en-US" altLang="zh-TW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5738" indent="-18573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endParaRPr kumimoji="0" lang="en-US" altLang="zh-TW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5738" indent="-18573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endParaRPr kumimoji="0" lang="en-US" altLang="zh-TW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5738" indent="-18573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endParaRPr kumimoji="0" lang="en-US" altLang="zh-TW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425" y="2091321"/>
            <a:ext cx="3326578" cy="4474931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3648271" y="295397"/>
            <a:ext cx="4546706" cy="523220"/>
            <a:chOff x="3820662" y="362497"/>
            <a:chExt cx="4546706" cy="523220"/>
          </a:xfrm>
        </p:grpSpPr>
        <p:sp>
          <p:nvSpPr>
            <p:cNvPr id="31" name="矩形 30"/>
            <p:cNvSpPr/>
            <p:nvPr/>
          </p:nvSpPr>
          <p:spPr>
            <a:xfrm>
              <a:off x="3820662" y="390715"/>
              <a:ext cx="4399607" cy="47981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01" name="文字方塊 1"/>
            <p:cNvSpPr txBox="1">
              <a:spLocks noChangeArrowheads="1"/>
            </p:cNvSpPr>
            <p:nvPr/>
          </p:nvSpPr>
          <p:spPr bwMode="auto">
            <a:xfrm>
              <a:off x="3822506" y="362497"/>
              <a:ext cx="454486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二</a:t>
              </a:r>
              <a:r>
                <a:rPr lang="en-US" altLang="zh-TW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加強遏止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陸上盜採土石</a:t>
              </a:r>
            </a:p>
          </p:txBody>
        </p:sp>
      </p:grpSp>
      <p:sp>
        <p:nvSpPr>
          <p:cNvPr id="4102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1650663" y="161925"/>
            <a:ext cx="31273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01929213-35EF-4417-8841-EB5811B3E07F}" type="slidenum">
              <a:rPr lang="zh-TW" altLang="en-US" sz="14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6</a:t>
            </a:fld>
            <a:endParaRPr lang="zh-TW" altLang="en-US" sz="1400" b="1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03" name="矩形 30"/>
          <p:cNvSpPr>
            <a:spLocks noChangeArrowheads="1"/>
          </p:cNvSpPr>
          <p:nvPr/>
        </p:nvSpPr>
        <p:spPr bwMode="auto">
          <a:xfrm>
            <a:off x="381390" y="2075446"/>
            <a:ext cx="6705600" cy="4679950"/>
          </a:xfrm>
          <a:prstGeom prst="rect">
            <a:avLst/>
          </a:prstGeom>
          <a:solidFill>
            <a:srgbClr val="F1F8EC">
              <a:alpha val="6196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5738" indent="-1857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n"/>
            </a:pPr>
            <a:endParaRPr lang="en-US" altLang="zh-TW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n"/>
            </a:pPr>
            <a:endParaRPr lang="en-US" altLang="zh-TW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n"/>
            </a:pPr>
            <a:endParaRPr lang="en-US" altLang="zh-TW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n"/>
            </a:pPr>
            <a:endParaRPr lang="en-US" altLang="zh-TW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n"/>
            </a:pPr>
            <a:endParaRPr lang="en-US" altLang="zh-TW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n"/>
            </a:pPr>
            <a:endParaRPr lang="en-US" altLang="zh-TW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n"/>
            </a:pPr>
            <a:endParaRPr lang="en-US" altLang="zh-TW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04" name="AutoShape 4"/>
          <p:cNvSpPr>
            <a:spLocks noChangeArrowheads="1"/>
          </p:cNvSpPr>
          <p:nvPr/>
        </p:nvSpPr>
        <p:spPr bwMode="auto">
          <a:xfrm>
            <a:off x="371865" y="1730959"/>
            <a:ext cx="6715125" cy="360362"/>
          </a:xfrm>
          <a:prstGeom prst="roundRect">
            <a:avLst>
              <a:gd name="adj" fmla="val 16667"/>
            </a:avLst>
          </a:prstGeom>
          <a:solidFill>
            <a:srgbClr val="333333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執行目的與流程</a:t>
            </a:r>
          </a:p>
        </p:txBody>
      </p:sp>
      <p:sp>
        <p:nvSpPr>
          <p:cNvPr id="33" name="矩形 32"/>
          <p:cNvSpPr/>
          <p:nvPr/>
        </p:nvSpPr>
        <p:spPr>
          <a:xfrm>
            <a:off x="486165" y="2164346"/>
            <a:ext cx="602615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規劃針對河川浮覆地、早期</a:t>
            </a:r>
            <a:r>
              <a:rPr lang="zh-TW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盜採土石發生較嚴重區域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，運用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無人飛行載具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及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衛星影像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進行監測，並透過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前後期影像判釋變異點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，提供地方政府進行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查緝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工作。</a:t>
            </a:r>
            <a:endParaRPr lang="en-US" altLang="zh-TW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4106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15" y="3088271"/>
            <a:ext cx="6345238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8" name="AutoShape 4"/>
          <p:cNvSpPr>
            <a:spLocks noChangeArrowheads="1"/>
          </p:cNvSpPr>
          <p:nvPr/>
        </p:nvSpPr>
        <p:spPr bwMode="auto">
          <a:xfrm>
            <a:off x="7261615" y="1700796"/>
            <a:ext cx="4540250" cy="390525"/>
          </a:xfrm>
          <a:prstGeom prst="roundRect">
            <a:avLst>
              <a:gd name="adj" fmla="val 16667"/>
            </a:avLst>
          </a:prstGeom>
          <a:solidFill>
            <a:srgbClr val="333333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kumimoji="0"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kumimoji="0"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重點監測區</a:t>
            </a:r>
          </a:p>
        </p:txBody>
      </p:sp>
      <p:sp>
        <p:nvSpPr>
          <p:cNvPr id="4109" name="矩形 36"/>
          <p:cNvSpPr>
            <a:spLocks noChangeArrowheads="1"/>
          </p:cNvSpPr>
          <p:nvPr/>
        </p:nvSpPr>
        <p:spPr bwMode="auto">
          <a:xfrm>
            <a:off x="7306065" y="3100971"/>
            <a:ext cx="461963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1800" b="1">
                <a:solidFill>
                  <a:srgbClr val="2F559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針對西部盜採土石為主</a:t>
            </a:r>
            <a:endParaRPr kumimoji="0" lang="en-US" altLang="zh-TW" sz="1800" b="1">
              <a:solidFill>
                <a:srgbClr val="2F559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1422453" y="2519946"/>
            <a:ext cx="461962" cy="3292475"/>
          </a:xfrm>
          <a:prstGeom prst="rect">
            <a:avLst/>
          </a:prstGeom>
        </p:spPr>
        <p:txBody>
          <a:bodyPr vert="eaVert">
            <a:spAutoFit/>
          </a:bodyPr>
          <a:lstStyle/>
          <a:p>
            <a:pPr algn="ctr">
              <a:defRPr/>
            </a:pPr>
            <a:r>
              <a:rPr kumimoji="0" lang="zh-TW" altLang="en-US" b="1" kern="0" dirty="0">
                <a:solidFill>
                  <a:srgbClr val="70AD47">
                    <a:lumMod val="50000"/>
                  </a:srgbClr>
                </a:solidFill>
                <a:latin typeface="微軟正黑體"/>
                <a:ea typeface="微軟正黑體"/>
              </a:rPr>
              <a:t>針對東部礦場為主</a:t>
            </a:r>
          </a:p>
        </p:txBody>
      </p:sp>
      <p:sp>
        <p:nvSpPr>
          <p:cNvPr id="4112" name="文字方塊 59"/>
          <p:cNvSpPr txBox="1">
            <a:spLocks noChangeArrowheads="1"/>
          </p:cNvSpPr>
          <p:nvPr/>
        </p:nvSpPr>
        <p:spPr bwMode="auto">
          <a:xfrm>
            <a:off x="8154844" y="2500864"/>
            <a:ext cx="15513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1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新竹、苗栗</a:t>
            </a:r>
            <a:r>
              <a:rPr kumimoji="0" lang="en-US" altLang="zh-TW" sz="1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1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矽砂礦</a:t>
            </a:r>
            <a:r>
              <a:rPr kumimoji="0" lang="en-US" altLang="zh-TW" sz="1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zh-TW" altLang="en-US" sz="1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文字方塊 9"/>
          <p:cNvSpPr txBox="1">
            <a:spLocks noChangeArrowheads="1"/>
          </p:cNvSpPr>
          <p:nvPr/>
        </p:nvSpPr>
        <p:spPr bwMode="auto">
          <a:xfrm flipH="1">
            <a:off x="8672933" y="2892586"/>
            <a:ext cx="7858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zh-TW" altLang="en-US" sz="14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頭前溪</a:t>
            </a:r>
          </a:p>
        </p:txBody>
      </p:sp>
      <p:sp>
        <p:nvSpPr>
          <p:cNvPr id="37" name="文字方塊 36"/>
          <p:cNvSpPr txBox="1"/>
          <p:nvPr/>
        </p:nvSpPr>
        <p:spPr bwMode="auto">
          <a:xfrm flipH="1">
            <a:off x="8287551" y="3272062"/>
            <a:ext cx="784225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大安溪</a:t>
            </a:r>
          </a:p>
        </p:txBody>
      </p:sp>
      <p:sp>
        <p:nvSpPr>
          <p:cNvPr id="39" name="文字方塊 38"/>
          <p:cNvSpPr txBox="1"/>
          <p:nvPr/>
        </p:nvSpPr>
        <p:spPr bwMode="auto">
          <a:xfrm flipH="1">
            <a:off x="8265326" y="3611787"/>
            <a:ext cx="782638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烏溪</a:t>
            </a:r>
          </a:p>
        </p:txBody>
      </p:sp>
      <p:sp>
        <p:nvSpPr>
          <p:cNvPr id="45" name="文字方塊 44"/>
          <p:cNvSpPr txBox="1"/>
          <p:nvPr/>
        </p:nvSpPr>
        <p:spPr bwMode="auto">
          <a:xfrm flipH="1">
            <a:off x="7903376" y="4022950"/>
            <a:ext cx="785813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濁水溪</a:t>
            </a:r>
          </a:p>
        </p:txBody>
      </p:sp>
      <p:sp>
        <p:nvSpPr>
          <p:cNvPr id="46" name="文字方塊 45"/>
          <p:cNvSpPr txBox="1"/>
          <p:nvPr/>
        </p:nvSpPr>
        <p:spPr bwMode="auto">
          <a:xfrm flipH="1">
            <a:off x="8109340" y="5387870"/>
            <a:ext cx="784225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荖濃溪</a:t>
            </a:r>
            <a:endParaRPr kumimoji="0" lang="en-US" altLang="zh-TW" sz="1400" b="1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隘寮溪</a:t>
            </a:r>
          </a:p>
        </p:txBody>
      </p:sp>
      <p:sp>
        <p:nvSpPr>
          <p:cNvPr id="4118" name="文字方塊 59"/>
          <p:cNvSpPr txBox="1">
            <a:spLocks noChangeArrowheads="1"/>
          </p:cNvSpPr>
          <p:nvPr/>
        </p:nvSpPr>
        <p:spPr bwMode="auto">
          <a:xfrm>
            <a:off x="10423915" y="3443513"/>
            <a:ext cx="1292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14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和平、和仁</a:t>
            </a:r>
          </a:p>
        </p:txBody>
      </p:sp>
      <p:sp>
        <p:nvSpPr>
          <p:cNvPr id="4119" name="文字方塊 61"/>
          <p:cNvSpPr txBox="1">
            <a:spLocks noChangeArrowheads="1"/>
          </p:cNvSpPr>
          <p:nvPr/>
        </p:nvSpPr>
        <p:spPr bwMode="auto">
          <a:xfrm>
            <a:off x="10230240" y="3759425"/>
            <a:ext cx="7572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1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立霧溪、山棧溪</a:t>
            </a:r>
            <a:endParaRPr kumimoji="0" lang="en-US" altLang="zh-TW" sz="1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20" name="文字方塊 63"/>
          <p:cNvSpPr txBox="1">
            <a:spLocks noChangeArrowheads="1"/>
          </p:cNvSpPr>
          <p:nvPr/>
        </p:nvSpPr>
        <p:spPr bwMode="auto">
          <a:xfrm>
            <a:off x="10094508" y="4378550"/>
            <a:ext cx="855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1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壽豐溪</a:t>
            </a:r>
          </a:p>
        </p:txBody>
      </p:sp>
      <p:sp>
        <p:nvSpPr>
          <p:cNvPr id="4121" name="文字方塊 59"/>
          <p:cNvSpPr txBox="1">
            <a:spLocks noChangeArrowheads="1"/>
          </p:cNvSpPr>
          <p:nvPr/>
        </p:nvSpPr>
        <p:spPr bwMode="auto">
          <a:xfrm>
            <a:off x="10485827" y="2959325"/>
            <a:ext cx="928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14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宜蘭</a:t>
            </a:r>
          </a:p>
        </p:txBody>
      </p:sp>
      <p:sp>
        <p:nvSpPr>
          <p:cNvPr id="4122" name="文字方塊 63"/>
          <p:cNvSpPr txBox="1">
            <a:spLocks noChangeArrowheads="1"/>
          </p:cNvSpPr>
          <p:nvPr/>
        </p:nvSpPr>
        <p:spPr bwMode="auto">
          <a:xfrm>
            <a:off x="10007990" y="4815113"/>
            <a:ext cx="1001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14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東部礦場</a:t>
            </a:r>
          </a:p>
        </p:txBody>
      </p:sp>
      <p:sp>
        <p:nvSpPr>
          <p:cNvPr id="25" name="標題 3"/>
          <p:cNvSpPr>
            <a:spLocks noGrp="1"/>
          </p:cNvSpPr>
          <p:nvPr>
            <p:ph type="title"/>
          </p:nvPr>
        </p:nvSpPr>
        <p:spPr>
          <a:xfrm>
            <a:off x="257027" y="-117677"/>
            <a:ext cx="3556147" cy="12831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貳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、重點業務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6" name="直線接點 25"/>
          <p:cNvCxnSpPr/>
          <p:nvPr/>
        </p:nvCxnSpPr>
        <p:spPr>
          <a:xfrm>
            <a:off x="266359" y="784686"/>
            <a:ext cx="3096000" cy="0"/>
          </a:xfrm>
          <a:prstGeom prst="line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文字方塊 1"/>
          <p:cNvSpPr txBox="1">
            <a:spLocks noChangeArrowheads="1"/>
          </p:cNvSpPr>
          <p:nvPr/>
        </p:nvSpPr>
        <p:spPr bwMode="auto">
          <a:xfrm>
            <a:off x="371864" y="1299316"/>
            <a:ext cx="42561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ct val="0"/>
              </a:spcBef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加強土石盜濫採查緝取締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398" y="6391922"/>
            <a:ext cx="583786" cy="396675"/>
          </a:xfrm>
          <a:prstGeom prst="rect">
            <a:avLst/>
          </a:prstGeom>
        </p:spPr>
      </p:pic>
      <p:sp>
        <p:nvSpPr>
          <p:cNvPr id="35" name="標題 1"/>
          <p:cNvSpPr txBox="1">
            <a:spLocks/>
          </p:cNvSpPr>
          <p:nvPr/>
        </p:nvSpPr>
        <p:spPr bwMode="auto">
          <a:xfrm>
            <a:off x="10388436" y="6356410"/>
            <a:ext cx="1347836" cy="46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經濟部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地質</a:t>
            </a:r>
            <a:r>
              <a:rPr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調查及礦業管理中心</a:t>
            </a:r>
            <a:endParaRPr kumimoji="0" lang="zh-TW" altLang="en-US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103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6219209" y="2103228"/>
            <a:ext cx="5540375" cy="4535488"/>
          </a:xfrm>
          <a:prstGeom prst="rect">
            <a:avLst/>
          </a:prstGeom>
          <a:solidFill>
            <a:schemeClr val="accent4">
              <a:lumMod val="20000"/>
              <a:lumOff val="80000"/>
              <a:alpha val="61961"/>
            </a:schemeClr>
          </a:solidFill>
        </p:spPr>
        <p:txBody>
          <a:bodyPr>
            <a:spAutoFit/>
          </a:bodyPr>
          <a:lstStyle/>
          <a:p>
            <a:pPr marL="185738" indent="-18573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endParaRPr kumimoji="0" lang="en-US" altLang="zh-TW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5738" indent="-18573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endParaRPr kumimoji="0" lang="en-US" altLang="zh-TW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5738" indent="-18573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endParaRPr kumimoji="0" lang="en-US" altLang="zh-TW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5738" indent="-18573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endParaRPr kumimoji="0" lang="en-US" altLang="zh-TW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5738" indent="-18573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endParaRPr kumimoji="0" lang="en-US" altLang="zh-TW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5738" indent="-18573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endParaRPr kumimoji="0" lang="en-US" altLang="zh-TW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5738" indent="-18573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endParaRPr kumimoji="0" lang="en-US" altLang="zh-TW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943" y="3591317"/>
            <a:ext cx="4716873" cy="2828817"/>
          </a:xfrm>
          <a:prstGeom prst="rect">
            <a:avLst/>
          </a:prstGeom>
        </p:spPr>
      </p:pic>
      <p:sp>
        <p:nvSpPr>
          <p:cNvPr id="5125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1650663" y="161925"/>
            <a:ext cx="31273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49134F43-E44C-44BC-AC41-D11DB3681C32}" type="slidenum">
              <a:rPr lang="zh-TW" altLang="en-US" sz="14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7</a:t>
            </a:fld>
            <a:endPara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7" name="矩形 30"/>
          <p:cNvSpPr>
            <a:spLocks noChangeArrowheads="1"/>
          </p:cNvSpPr>
          <p:nvPr/>
        </p:nvSpPr>
        <p:spPr bwMode="auto">
          <a:xfrm>
            <a:off x="343871" y="1990516"/>
            <a:ext cx="5543550" cy="1800225"/>
          </a:xfrm>
          <a:prstGeom prst="rect">
            <a:avLst/>
          </a:prstGeom>
          <a:solidFill>
            <a:srgbClr val="F1F8EC">
              <a:alpha val="6196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5738" indent="-1857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n"/>
            </a:pPr>
            <a:endParaRPr lang="en-US" altLang="zh-TW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n"/>
            </a:pPr>
            <a:endParaRPr lang="en-US" altLang="zh-TW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n"/>
            </a:pPr>
            <a:endParaRPr lang="en-US" altLang="zh-TW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n"/>
            </a:pPr>
            <a:endParaRPr lang="en-US" altLang="zh-TW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n"/>
            </a:pPr>
            <a:endParaRPr lang="en-US" altLang="zh-TW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n"/>
            </a:pPr>
            <a:endParaRPr lang="en-US" altLang="zh-TW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n"/>
            </a:pPr>
            <a:endParaRPr lang="en-US" altLang="zh-TW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8" name="AutoShape 4"/>
          <p:cNvSpPr>
            <a:spLocks noChangeArrowheads="1"/>
          </p:cNvSpPr>
          <p:nvPr/>
        </p:nvSpPr>
        <p:spPr bwMode="auto">
          <a:xfrm>
            <a:off x="343871" y="1746041"/>
            <a:ext cx="5543550" cy="360362"/>
          </a:xfrm>
          <a:prstGeom prst="roundRect">
            <a:avLst>
              <a:gd name="adj" fmla="val 16667"/>
            </a:avLst>
          </a:prstGeom>
          <a:solidFill>
            <a:srgbClr val="333333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工作內容</a:t>
            </a:r>
          </a:p>
        </p:txBody>
      </p:sp>
      <p:sp>
        <p:nvSpPr>
          <p:cNvPr id="13" name="矩形 12"/>
          <p:cNvSpPr/>
          <p:nvPr/>
        </p:nvSpPr>
        <p:spPr>
          <a:xfrm>
            <a:off x="558184" y="2236578"/>
            <a:ext cx="509111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依據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「陸上盜濫採土石坑洞善後處理計畫」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防止陸上盜濫採土石所遺留坑洞造成環境污染、水土保持及公共安全等災害發生 ，使</a:t>
            </a:r>
            <a:r>
              <a:rPr lang="zh-TW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土地恢復現行土地使用管制規定使用</a:t>
            </a: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，確保國土資源完整。</a:t>
            </a:r>
            <a:endParaRPr lang="en-US" altLang="zh-TW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43871" y="4035216"/>
            <a:ext cx="5541963" cy="2628900"/>
          </a:xfrm>
          <a:prstGeom prst="rect">
            <a:avLst/>
          </a:prstGeom>
          <a:solidFill>
            <a:schemeClr val="bg1">
              <a:lumMod val="95000"/>
              <a:alpha val="61961"/>
            </a:schemeClr>
          </a:solidFill>
        </p:spPr>
        <p:txBody>
          <a:bodyPr>
            <a:spAutoFit/>
          </a:bodyPr>
          <a:lstStyle/>
          <a:p>
            <a:pPr marL="185738" indent="-18573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endParaRPr kumimoji="0" lang="en-US" altLang="zh-TW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5738" indent="-18573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endParaRPr kumimoji="0" lang="en-US" altLang="zh-TW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5738" indent="-18573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endParaRPr kumimoji="0" lang="en-US" altLang="zh-TW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5738" indent="-18573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endParaRPr kumimoji="0" lang="en-US" altLang="zh-TW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5738" indent="-18573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endParaRPr kumimoji="0" lang="en-US" altLang="zh-TW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5738" indent="-18573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endParaRPr kumimoji="0" lang="en-US" altLang="zh-TW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5738" indent="-18573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endParaRPr kumimoji="0" lang="en-US" altLang="zh-TW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32" name="AutoShape 4"/>
          <p:cNvSpPr>
            <a:spLocks noChangeArrowheads="1"/>
          </p:cNvSpPr>
          <p:nvPr/>
        </p:nvSpPr>
        <p:spPr bwMode="auto">
          <a:xfrm>
            <a:off x="6219209" y="1730166"/>
            <a:ext cx="5540375" cy="390525"/>
          </a:xfrm>
          <a:prstGeom prst="roundRect">
            <a:avLst>
              <a:gd name="adj" fmla="val 16667"/>
            </a:avLst>
          </a:prstGeom>
          <a:solidFill>
            <a:srgbClr val="333333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辦理成果</a:t>
            </a:r>
          </a:p>
        </p:txBody>
      </p:sp>
      <p:sp>
        <p:nvSpPr>
          <p:cNvPr id="5133" name="矩形 2"/>
          <p:cNvSpPr>
            <a:spLocks noChangeArrowheads="1"/>
          </p:cNvSpPr>
          <p:nvPr/>
        </p:nvSpPr>
        <p:spPr bwMode="auto">
          <a:xfrm>
            <a:off x="6430346" y="2160378"/>
            <a:ext cx="5461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7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自</a:t>
            </a:r>
            <a:r>
              <a:rPr lang="en-US" altLang="zh-TW" sz="17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96</a:t>
            </a:r>
            <a:r>
              <a:rPr lang="zh-TW" altLang="en-US" sz="17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年移交經濟部重新清查尚餘坑洞</a:t>
            </a:r>
            <a:r>
              <a:rPr lang="en-US" altLang="zh-TW" sz="17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487</a:t>
            </a:r>
            <a:r>
              <a:rPr lang="zh-TW" altLang="en-US" sz="17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處，</a:t>
            </a:r>
            <a:endParaRPr lang="en-US" altLang="zh-TW" sz="17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7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歷經</a:t>
            </a:r>
            <a:r>
              <a:rPr lang="en-US" altLang="zh-TW" sz="17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103</a:t>
            </a:r>
            <a:r>
              <a:rPr lang="zh-TW" altLang="en-US" sz="17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年、</a:t>
            </a:r>
            <a:r>
              <a:rPr lang="en-US" altLang="zh-TW" sz="17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107</a:t>
            </a:r>
            <a:r>
              <a:rPr lang="zh-TW" altLang="en-US" sz="17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年、</a:t>
            </a:r>
            <a:r>
              <a:rPr lang="en-US" altLang="zh-TW" sz="17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112</a:t>
            </a:r>
            <a:r>
              <a:rPr lang="zh-TW" altLang="en-US" sz="17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年修正該計畫，</a:t>
            </a:r>
            <a:r>
              <a:rPr lang="en-US" altLang="zh-TW" sz="17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sz="17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17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增訂多元活化處理措施以及坑洞</a:t>
            </a:r>
            <a:r>
              <a:rPr lang="zh-TW" altLang="en-US" sz="17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整復精進</a:t>
            </a:r>
            <a:r>
              <a:rPr lang="zh-TW" altLang="en-US" sz="17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措施等，</a:t>
            </a:r>
            <a:endParaRPr lang="en-US" altLang="zh-TW" sz="17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7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持續辦理回填作業迄今</a:t>
            </a:r>
            <a:r>
              <a:rPr lang="zh-TW" altLang="en-US" sz="17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，專案列</a:t>
            </a:r>
            <a:r>
              <a:rPr lang="zh-TW" altLang="en-US" sz="17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管坑洞</a:t>
            </a:r>
            <a:r>
              <a:rPr lang="zh-TW" altLang="en-US" sz="17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降至</a:t>
            </a:r>
            <a:r>
              <a:rPr lang="en-US" altLang="zh-TW" sz="17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15</a:t>
            </a:r>
            <a:r>
              <a:rPr lang="zh-TW" altLang="en-US" sz="17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處</a:t>
            </a:r>
            <a:r>
              <a:rPr lang="zh-TW" altLang="en-US" sz="17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5134" name="AutoShape 4"/>
          <p:cNvSpPr>
            <a:spLocks noChangeArrowheads="1"/>
          </p:cNvSpPr>
          <p:nvPr/>
        </p:nvSpPr>
        <p:spPr bwMode="auto">
          <a:xfrm>
            <a:off x="345459" y="3920916"/>
            <a:ext cx="5540375" cy="390525"/>
          </a:xfrm>
          <a:prstGeom prst="roundRect">
            <a:avLst>
              <a:gd name="adj" fmla="val 16667"/>
            </a:avLst>
          </a:prstGeom>
          <a:solidFill>
            <a:srgbClr val="333333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坑洞回填前後樣態</a:t>
            </a:r>
          </a:p>
        </p:txBody>
      </p:sp>
      <p:pic>
        <p:nvPicPr>
          <p:cNvPr id="5135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21" y="4681328"/>
            <a:ext cx="5227638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矩形 8"/>
          <p:cNvSpPr>
            <a:spLocks noChangeArrowheads="1"/>
          </p:cNvSpPr>
          <p:nvPr/>
        </p:nvSpPr>
        <p:spPr bwMode="auto">
          <a:xfrm>
            <a:off x="397846" y="4338428"/>
            <a:ext cx="39322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中央列管編號：屏</a:t>
            </a: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217(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於</a:t>
            </a: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年解除列管</a:t>
            </a: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302846" y="4663866"/>
            <a:ext cx="800100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回填前</a:t>
            </a:r>
            <a:endParaRPr lang="zh-TW" altLang="en-US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955559" y="4663866"/>
            <a:ext cx="800100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回填後</a:t>
            </a:r>
            <a:endParaRPr lang="zh-TW" altLang="en-US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5141" name="群組 29"/>
          <p:cNvGrpSpPr>
            <a:grpSpLocks/>
          </p:cNvGrpSpPr>
          <p:nvPr/>
        </p:nvGrpSpPr>
        <p:grpSpPr bwMode="auto">
          <a:xfrm>
            <a:off x="6511309" y="3370053"/>
            <a:ext cx="3998789" cy="2109423"/>
            <a:chOff x="932783" y="2356382"/>
            <a:chExt cx="4249665" cy="2213805"/>
          </a:xfrm>
        </p:grpSpPr>
        <p:sp>
          <p:nvSpPr>
            <p:cNvPr id="5144" name="矩形 47125"/>
            <p:cNvSpPr>
              <a:spLocks noChangeArrowheads="1"/>
            </p:cNvSpPr>
            <p:nvPr/>
          </p:nvSpPr>
          <p:spPr bwMode="auto">
            <a:xfrm>
              <a:off x="932783" y="2356382"/>
              <a:ext cx="1582293" cy="600075"/>
            </a:xfrm>
            <a:prstGeom prst="rect">
              <a:avLst/>
            </a:prstGeom>
            <a:noFill/>
            <a:ln w="19050">
              <a:solidFill>
                <a:srgbClr val="A3494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1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 panose="020B0604020202020204" pitchFamily="34" charset="0"/>
                </a:rPr>
                <a:t>內政部移交經濟部，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1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 panose="020B0604020202020204" pitchFamily="34" charset="0"/>
                </a:rPr>
                <a:t>訂定陸上盜濫採土石坑洞善後處理計畫</a:t>
              </a:r>
            </a:p>
          </p:txBody>
        </p:sp>
        <p:cxnSp>
          <p:nvCxnSpPr>
            <p:cNvPr id="34" name="直線接點 33"/>
            <p:cNvCxnSpPr>
              <a:stCxn id="5144" idx="2"/>
            </p:cNvCxnSpPr>
            <p:nvPr/>
          </p:nvCxnSpPr>
          <p:spPr>
            <a:xfrm>
              <a:off x="1724031" y="2956162"/>
              <a:ext cx="140030" cy="258239"/>
            </a:xfrm>
            <a:prstGeom prst="line">
              <a:avLst/>
            </a:prstGeom>
            <a:ln w="19050">
              <a:solidFill>
                <a:srgbClr val="A349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46" name="矩形 146"/>
            <p:cNvSpPr>
              <a:spLocks noChangeArrowheads="1"/>
            </p:cNvSpPr>
            <p:nvPr/>
          </p:nvSpPr>
          <p:spPr bwMode="auto">
            <a:xfrm>
              <a:off x="3299674" y="2996741"/>
              <a:ext cx="941387" cy="431800"/>
            </a:xfrm>
            <a:prstGeom prst="rect">
              <a:avLst/>
            </a:prstGeom>
            <a:noFill/>
            <a:ln w="19050">
              <a:solidFill>
                <a:srgbClr val="A3494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10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 panose="020B0604020202020204" pitchFamily="34" charset="0"/>
                </a:rPr>
                <a:t>增訂多元活化處理措施</a:t>
              </a:r>
            </a:p>
          </p:txBody>
        </p:sp>
        <p:cxnSp>
          <p:nvCxnSpPr>
            <p:cNvPr id="36" name="直線接點 35"/>
            <p:cNvCxnSpPr/>
            <p:nvPr/>
          </p:nvCxnSpPr>
          <p:spPr>
            <a:xfrm flipH="1">
              <a:off x="3566340" y="3428542"/>
              <a:ext cx="62422" cy="329879"/>
            </a:xfrm>
            <a:prstGeom prst="line">
              <a:avLst/>
            </a:prstGeom>
            <a:ln w="19050">
              <a:solidFill>
                <a:srgbClr val="A349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48" name="矩形 149"/>
            <p:cNvSpPr>
              <a:spLocks noChangeArrowheads="1"/>
            </p:cNvSpPr>
            <p:nvPr/>
          </p:nvSpPr>
          <p:spPr bwMode="auto">
            <a:xfrm>
              <a:off x="4241061" y="3811760"/>
              <a:ext cx="941387" cy="430213"/>
            </a:xfrm>
            <a:prstGeom prst="rect">
              <a:avLst/>
            </a:prstGeom>
            <a:noFill/>
            <a:ln w="19050">
              <a:solidFill>
                <a:srgbClr val="A3494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1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  <a:sym typeface="Arial" panose="020B0604020202020204" pitchFamily="34" charset="0"/>
                </a:rPr>
                <a:t>增訂坑洞整復精進措施</a:t>
              </a:r>
            </a:p>
          </p:txBody>
        </p:sp>
        <p:cxnSp>
          <p:nvCxnSpPr>
            <p:cNvPr id="38" name="直線接點 37"/>
            <p:cNvCxnSpPr/>
            <p:nvPr/>
          </p:nvCxnSpPr>
          <p:spPr>
            <a:xfrm flipH="1">
              <a:off x="4509429" y="4241974"/>
              <a:ext cx="82667" cy="328213"/>
            </a:xfrm>
            <a:prstGeom prst="line">
              <a:avLst/>
            </a:prstGeom>
            <a:ln w="19050">
              <a:solidFill>
                <a:srgbClr val="A349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標題 3"/>
          <p:cNvSpPr>
            <a:spLocks noGrp="1"/>
          </p:cNvSpPr>
          <p:nvPr>
            <p:ph type="title"/>
          </p:nvPr>
        </p:nvSpPr>
        <p:spPr>
          <a:xfrm>
            <a:off x="257027" y="-117677"/>
            <a:ext cx="3556147" cy="12831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貳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、重點業務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0" name="直線接點 29"/>
          <p:cNvCxnSpPr/>
          <p:nvPr/>
        </p:nvCxnSpPr>
        <p:spPr>
          <a:xfrm>
            <a:off x="266359" y="784686"/>
            <a:ext cx="3096000" cy="0"/>
          </a:xfrm>
          <a:prstGeom prst="line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文字方塊 1"/>
          <p:cNvSpPr txBox="1">
            <a:spLocks noChangeArrowheads="1"/>
          </p:cNvSpPr>
          <p:nvPr/>
        </p:nvSpPr>
        <p:spPr bwMode="auto">
          <a:xfrm>
            <a:off x="371864" y="1299316"/>
            <a:ext cx="58473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ct val="0"/>
              </a:spcBef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早期陸上盜採土石遺留坑洞善後處理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7" name="矩形 149"/>
          <p:cNvSpPr>
            <a:spLocks noChangeArrowheads="1"/>
          </p:cNvSpPr>
          <p:nvPr/>
        </p:nvSpPr>
        <p:spPr bwMode="auto">
          <a:xfrm>
            <a:off x="10581949" y="4807224"/>
            <a:ext cx="1309397" cy="600164"/>
          </a:xfrm>
          <a:prstGeom prst="rect">
            <a:avLst/>
          </a:prstGeom>
          <a:noFill/>
          <a:ln w="19050">
            <a:solidFill>
              <a:srgbClr val="A3494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1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 panose="020B0604020202020204" pitchFamily="34" charset="0"/>
              </a:rPr>
              <a:t>將坑洞量體大、有致災疑慮或輿論關注者改列專案列管</a:t>
            </a:r>
            <a:endParaRPr lang="zh-TW" altLang="en-US" sz="11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cxnSp>
        <p:nvCxnSpPr>
          <p:cNvPr id="44" name="直線接點 43"/>
          <p:cNvCxnSpPr/>
          <p:nvPr/>
        </p:nvCxnSpPr>
        <p:spPr bwMode="auto">
          <a:xfrm flipH="1">
            <a:off x="10923977" y="5407389"/>
            <a:ext cx="60339" cy="342246"/>
          </a:xfrm>
          <a:prstGeom prst="line">
            <a:avLst/>
          </a:prstGeom>
          <a:ln w="19050">
            <a:solidFill>
              <a:srgbClr val="A349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圖片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398" y="6391922"/>
            <a:ext cx="583786" cy="396675"/>
          </a:xfrm>
          <a:prstGeom prst="rect">
            <a:avLst/>
          </a:prstGeom>
        </p:spPr>
      </p:pic>
      <p:sp>
        <p:nvSpPr>
          <p:cNvPr id="45" name="標題 1"/>
          <p:cNvSpPr txBox="1">
            <a:spLocks/>
          </p:cNvSpPr>
          <p:nvPr/>
        </p:nvSpPr>
        <p:spPr bwMode="auto">
          <a:xfrm>
            <a:off x="10388436" y="6356410"/>
            <a:ext cx="1347836" cy="46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經濟部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地質</a:t>
            </a:r>
            <a:r>
              <a:rPr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調查及礦業管理中心</a:t>
            </a:r>
            <a:endParaRPr kumimoji="0" lang="zh-TW" altLang="en-US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9" name="群組 38"/>
          <p:cNvGrpSpPr/>
          <p:nvPr/>
        </p:nvGrpSpPr>
        <p:grpSpPr>
          <a:xfrm>
            <a:off x="3648271" y="295397"/>
            <a:ext cx="4546706" cy="523220"/>
            <a:chOff x="3820662" y="362497"/>
            <a:chExt cx="4546706" cy="523220"/>
          </a:xfrm>
        </p:grpSpPr>
        <p:sp>
          <p:nvSpPr>
            <p:cNvPr id="40" name="矩形 39"/>
            <p:cNvSpPr/>
            <p:nvPr/>
          </p:nvSpPr>
          <p:spPr>
            <a:xfrm>
              <a:off x="3820662" y="390715"/>
              <a:ext cx="4399607" cy="47981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" name="文字方塊 1"/>
            <p:cNvSpPr txBox="1">
              <a:spLocks noChangeArrowheads="1"/>
            </p:cNvSpPr>
            <p:nvPr/>
          </p:nvSpPr>
          <p:spPr bwMode="auto">
            <a:xfrm>
              <a:off x="3822506" y="362497"/>
              <a:ext cx="454486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二</a:t>
              </a:r>
              <a:r>
                <a:rPr lang="en-US" altLang="zh-TW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加強遏止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陸上盜採土石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597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資料庫圖表 6"/>
          <p:cNvGraphicFramePr/>
          <p:nvPr>
            <p:extLst/>
          </p:nvPr>
        </p:nvGraphicFramePr>
        <p:xfrm>
          <a:off x="5857518" y="1692020"/>
          <a:ext cx="6013311" cy="5116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矩形 18"/>
          <p:cNvSpPr/>
          <p:nvPr/>
        </p:nvSpPr>
        <p:spPr>
          <a:xfrm>
            <a:off x="624858" y="1881285"/>
            <a:ext cx="5171308" cy="4852192"/>
          </a:xfrm>
          <a:prstGeom prst="rect">
            <a:avLst/>
          </a:prstGeom>
          <a:noFill/>
          <a:ln w="31750" cmpd="dbl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0" name="群組 99"/>
          <p:cNvGrpSpPr/>
          <p:nvPr/>
        </p:nvGrpSpPr>
        <p:grpSpPr>
          <a:xfrm>
            <a:off x="711095" y="1260683"/>
            <a:ext cx="10771891" cy="456799"/>
            <a:chOff x="709038" y="761014"/>
            <a:chExt cx="11195966" cy="456799"/>
          </a:xfrm>
        </p:grpSpPr>
        <p:sp>
          <p:nvSpPr>
            <p:cNvPr id="101" name="手繪多邊形 100"/>
            <p:cNvSpPr/>
            <p:nvPr/>
          </p:nvSpPr>
          <p:spPr>
            <a:xfrm>
              <a:off x="709038" y="761014"/>
              <a:ext cx="4945919" cy="456799"/>
            </a:xfrm>
            <a:custGeom>
              <a:avLst/>
              <a:gdLst>
                <a:gd name="connsiteX0" fmla="*/ 0 w 5699949"/>
                <a:gd name="connsiteY0" fmla="*/ 0 h 456799"/>
                <a:gd name="connsiteX1" fmla="*/ 5471550 w 5699949"/>
                <a:gd name="connsiteY1" fmla="*/ 0 h 456799"/>
                <a:gd name="connsiteX2" fmla="*/ 5699949 w 5699949"/>
                <a:gd name="connsiteY2" fmla="*/ 228400 h 456799"/>
                <a:gd name="connsiteX3" fmla="*/ 5471550 w 5699949"/>
                <a:gd name="connsiteY3" fmla="*/ 456799 h 456799"/>
                <a:gd name="connsiteX4" fmla="*/ 0 w 5699949"/>
                <a:gd name="connsiteY4" fmla="*/ 456799 h 456799"/>
                <a:gd name="connsiteX5" fmla="*/ 228400 w 5699949"/>
                <a:gd name="connsiteY5" fmla="*/ 228400 h 456799"/>
                <a:gd name="connsiteX6" fmla="*/ 0 w 5699949"/>
                <a:gd name="connsiteY6" fmla="*/ 0 h 456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99949" h="456799">
                  <a:moveTo>
                    <a:pt x="0" y="0"/>
                  </a:moveTo>
                  <a:lnTo>
                    <a:pt x="5471550" y="0"/>
                  </a:lnTo>
                  <a:lnTo>
                    <a:pt x="5699949" y="228400"/>
                  </a:lnTo>
                  <a:lnTo>
                    <a:pt x="5471550" y="456799"/>
                  </a:lnTo>
                  <a:lnTo>
                    <a:pt x="0" y="456799"/>
                  </a:lnTo>
                  <a:lnTo>
                    <a:pt x="228400" y="2284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410" tIns="25337" rIns="253736" bIns="25337" numCol="1" spcCol="1270" anchor="ctr" anchorCtr="0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000" b="1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zh-TW" altLang="en-US" sz="2000" b="1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</a:t>
              </a:r>
              <a:r>
                <a:rPr lang="zh-TW" sz="2000" b="1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國內砂石供需有區域性失衡現象</a:t>
              </a:r>
              <a:endParaRPr lang="zh-TW" sz="2000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2" name="手繪多邊形 101"/>
            <p:cNvSpPr/>
            <p:nvPr/>
          </p:nvSpPr>
          <p:spPr>
            <a:xfrm>
              <a:off x="6544979" y="761014"/>
              <a:ext cx="5360025" cy="456799"/>
            </a:xfrm>
            <a:custGeom>
              <a:avLst/>
              <a:gdLst>
                <a:gd name="connsiteX0" fmla="*/ 0 w 5699949"/>
                <a:gd name="connsiteY0" fmla="*/ 0 h 456799"/>
                <a:gd name="connsiteX1" fmla="*/ 5471550 w 5699949"/>
                <a:gd name="connsiteY1" fmla="*/ 0 h 456799"/>
                <a:gd name="connsiteX2" fmla="*/ 5699949 w 5699949"/>
                <a:gd name="connsiteY2" fmla="*/ 228400 h 456799"/>
                <a:gd name="connsiteX3" fmla="*/ 5471550 w 5699949"/>
                <a:gd name="connsiteY3" fmla="*/ 456799 h 456799"/>
                <a:gd name="connsiteX4" fmla="*/ 0 w 5699949"/>
                <a:gd name="connsiteY4" fmla="*/ 456799 h 456799"/>
                <a:gd name="connsiteX5" fmla="*/ 228400 w 5699949"/>
                <a:gd name="connsiteY5" fmla="*/ 228400 h 456799"/>
                <a:gd name="connsiteX6" fmla="*/ 0 w 5699949"/>
                <a:gd name="connsiteY6" fmla="*/ 0 h 456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99949" h="456799">
                  <a:moveTo>
                    <a:pt x="0" y="0"/>
                  </a:moveTo>
                  <a:lnTo>
                    <a:pt x="5471550" y="0"/>
                  </a:lnTo>
                  <a:lnTo>
                    <a:pt x="5699949" y="228400"/>
                  </a:lnTo>
                  <a:lnTo>
                    <a:pt x="5471550" y="456799"/>
                  </a:lnTo>
                  <a:lnTo>
                    <a:pt x="0" y="456799"/>
                  </a:lnTo>
                  <a:lnTo>
                    <a:pt x="228400" y="2284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410" tIns="25337" rIns="253736" bIns="25337" numCol="1" spcCol="1270" anchor="ctr" anchorCtr="0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000" b="1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zh-TW" altLang="en-US" sz="2000" b="1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</a:t>
              </a:r>
              <a:r>
                <a:rPr lang="zh-TW" sz="2000" b="1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現行砂石政策及上位指導計畫</a:t>
              </a:r>
              <a:endParaRPr lang="zh-TW" sz="2000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3" name="標題 3"/>
          <p:cNvSpPr txBox="1">
            <a:spLocks/>
          </p:cNvSpPr>
          <p:nvPr/>
        </p:nvSpPr>
        <p:spPr>
          <a:xfrm>
            <a:off x="257027" y="168372"/>
            <a:ext cx="3556147" cy="87507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貳、重點業務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4" name="直線接點 13"/>
          <p:cNvCxnSpPr/>
          <p:nvPr/>
        </p:nvCxnSpPr>
        <p:spPr>
          <a:xfrm>
            <a:off x="257027" y="784428"/>
            <a:ext cx="3096000" cy="0"/>
          </a:xfrm>
          <a:prstGeom prst="line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" name="群組 1"/>
          <p:cNvGrpSpPr/>
          <p:nvPr/>
        </p:nvGrpSpPr>
        <p:grpSpPr>
          <a:xfrm>
            <a:off x="3659451" y="299953"/>
            <a:ext cx="4358425" cy="482375"/>
            <a:chOff x="3917829" y="303604"/>
            <a:chExt cx="4358425" cy="482375"/>
          </a:xfrm>
        </p:grpSpPr>
        <p:sp>
          <p:nvSpPr>
            <p:cNvPr id="22" name="矩形 21"/>
            <p:cNvSpPr/>
            <p:nvPr/>
          </p:nvSpPr>
          <p:spPr>
            <a:xfrm>
              <a:off x="3917829" y="303604"/>
              <a:ext cx="4358424" cy="47981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9" name="標題 3"/>
            <p:cNvSpPr txBox="1">
              <a:spLocks/>
            </p:cNvSpPr>
            <p:nvPr/>
          </p:nvSpPr>
          <p:spPr>
            <a:xfrm>
              <a:off x="3917830" y="349431"/>
              <a:ext cx="4358424" cy="43654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2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三</a:t>
              </a:r>
              <a:r>
                <a:rPr lang="en-US" altLang="zh-TW" sz="2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r>
                <a:rPr lang="zh-TW" altLang="en-US" sz="2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陸上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土石採取專區</a:t>
              </a:r>
              <a:r>
                <a:rPr lang="zh-TW" altLang="en-US" sz="2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推動</a:t>
              </a:r>
              <a:endPara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1563005" y="161925"/>
            <a:ext cx="400396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49134F43-E44C-44BC-AC41-D11DB3681C32}" type="slidenum">
              <a:rPr lang="zh-TW" altLang="en-US" sz="14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8</a:t>
            </a:fld>
            <a:endPara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398" y="6391922"/>
            <a:ext cx="583786" cy="396675"/>
          </a:xfrm>
          <a:prstGeom prst="rect">
            <a:avLst/>
          </a:prstGeom>
        </p:spPr>
      </p:pic>
      <p:sp>
        <p:nvSpPr>
          <p:cNvPr id="24" name="標題 1"/>
          <p:cNvSpPr txBox="1">
            <a:spLocks/>
          </p:cNvSpPr>
          <p:nvPr/>
        </p:nvSpPr>
        <p:spPr bwMode="auto">
          <a:xfrm>
            <a:off x="10388436" y="6356410"/>
            <a:ext cx="1347836" cy="46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經濟部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地質</a:t>
            </a:r>
            <a:r>
              <a:rPr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調查及礦業管理中心</a:t>
            </a:r>
            <a:endParaRPr kumimoji="0" lang="zh-TW" altLang="en-US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984" y="1915891"/>
            <a:ext cx="4672179" cy="480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6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2"/>
          <p:cNvSpPr>
            <a:spLocks noChangeArrowheads="1"/>
          </p:cNvSpPr>
          <p:nvPr/>
        </p:nvSpPr>
        <p:spPr bwMode="auto">
          <a:xfrm>
            <a:off x="7690055" y="3889786"/>
            <a:ext cx="2700201" cy="965163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913765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zh-CN" altLang="en-US" sz="1800" b="1" kern="0" dirty="0">
              <a:solidFill>
                <a:srgbClr val="0066CC"/>
              </a:solidFill>
              <a:latin typeface="Arial" panose="020B0604020202020204" pitchFamily="34" charset="0"/>
            </a:endParaRPr>
          </a:p>
        </p:txBody>
      </p:sp>
      <p:pic>
        <p:nvPicPr>
          <p:cNvPr id="23" name="圖片 3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25" y="2515143"/>
            <a:ext cx="2940316" cy="4140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0831" y="1879264"/>
            <a:ext cx="1763336" cy="4694644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3746586" y="5558599"/>
            <a:ext cx="1924447" cy="2068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橢圓 38"/>
          <p:cNvSpPr/>
          <p:nvPr/>
        </p:nvSpPr>
        <p:spPr>
          <a:xfrm>
            <a:off x="630247" y="1972860"/>
            <a:ext cx="149087" cy="14908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/>
          <p:cNvSpPr/>
          <p:nvPr/>
        </p:nvSpPr>
        <p:spPr>
          <a:xfrm>
            <a:off x="726017" y="1873315"/>
            <a:ext cx="2492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調查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陸上砂石資源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</a:p>
        </p:txBody>
      </p:sp>
      <p:sp>
        <p:nvSpPr>
          <p:cNvPr id="41" name="矩形 40"/>
          <p:cNvSpPr/>
          <p:nvPr/>
        </p:nvSpPr>
        <p:spPr>
          <a:xfrm>
            <a:off x="539441" y="2198771"/>
            <a:ext cx="32784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(75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年至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91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年陸上土石資源區調查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375743" y="1829081"/>
            <a:ext cx="5366222" cy="4839253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向右箭號 37"/>
          <p:cNvSpPr/>
          <p:nvPr/>
        </p:nvSpPr>
        <p:spPr>
          <a:xfrm>
            <a:off x="5741965" y="5468045"/>
            <a:ext cx="443354" cy="38793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490950" y="1190261"/>
            <a:ext cx="11701050" cy="456799"/>
            <a:chOff x="538251" y="894460"/>
            <a:chExt cx="11701050" cy="456799"/>
          </a:xfrm>
        </p:grpSpPr>
        <p:sp>
          <p:nvSpPr>
            <p:cNvPr id="5" name="手繪多邊形 4"/>
            <p:cNvSpPr/>
            <p:nvPr/>
          </p:nvSpPr>
          <p:spPr>
            <a:xfrm>
              <a:off x="538251" y="894460"/>
              <a:ext cx="5236311" cy="456799"/>
            </a:xfrm>
            <a:custGeom>
              <a:avLst/>
              <a:gdLst>
                <a:gd name="connsiteX0" fmla="*/ 0 w 5699949"/>
                <a:gd name="connsiteY0" fmla="*/ 0 h 456799"/>
                <a:gd name="connsiteX1" fmla="*/ 5471550 w 5699949"/>
                <a:gd name="connsiteY1" fmla="*/ 0 h 456799"/>
                <a:gd name="connsiteX2" fmla="*/ 5699949 w 5699949"/>
                <a:gd name="connsiteY2" fmla="*/ 228400 h 456799"/>
                <a:gd name="connsiteX3" fmla="*/ 5471550 w 5699949"/>
                <a:gd name="connsiteY3" fmla="*/ 456799 h 456799"/>
                <a:gd name="connsiteX4" fmla="*/ 0 w 5699949"/>
                <a:gd name="connsiteY4" fmla="*/ 456799 h 456799"/>
                <a:gd name="connsiteX5" fmla="*/ 228400 w 5699949"/>
                <a:gd name="connsiteY5" fmla="*/ 228400 h 456799"/>
                <a:gd name="connsiteX6" fmla="*/ 0 w 5699949"/>
                <a:gd name="connsiteY6" fmla="*/ 0 h 456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99949" h="456799">
                  <a:moveTo>
                    <a:pt x="0" y="0"/>
                  </a:moveTo>
                  <a:lnTo>
                    <a:pt x="5471550" y="0"/>
                  </a:lnTo>
                  <a:lnTo>
                    <a:pt x="5699949" y="228400"/>
                  </a:lnTo>
                  <a:lnTo>
                    <a:pt x="5471550" y="456799"/>
                  </a:lnTo>
                  <a:lnTo>
                    <a:pt x="0" y="456799"/>
                  </a:lnTo>
                  <a:lnTo>
                    <a:pt x="228400" y="2284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410" tIns="25337" rIns="253736" bIns="25337" numCol="1" spcCol="1270" anchor="ctr" anchorCtr="0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000" b="1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lang="zh-TW" altLang="en-US" sz="2000" b="1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、由全國砂石資源賦存潛在區域遴選</a:t>
              </a:r>
              <a:endParaRPr lang="zh-TW" sz="2000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" name="手繪多邊形 5"/>
            <p:cNvSpPr/>
            <p:nvPr/>
          </p:nvSpPr>
          <p:spPr>
            <a:xfrm>
              <a:off x="5841429" y="894460"/>
              <a:ext cx="6397872" cy="456799"/>
            </a:xfrm>
            <a:custGeom>
              <a:avLst/>
              <a:gdLst>
                <a:gd name="connsiteX0" fmla="*/ 0 w 5699949"/>
                <a:gd name="connsiteY0" fmla="*/ 0 h 456799"/>
                <a:gd name="connsiteX1" fmla="*/ 5471550 w 5699949"/>
                <a:gd name="connsiteY1" fmla="*/ 0 h 456799"/>
                <a:gd name="connsiteX2" fmla="*/ 5699949 w 5699949"/>
                <a:gd name="connsiteY2" fmla="*/ 228400 h 456799"/>
                <a:gd name="connsiteX3" fmla="*/ 5471550 w 5699949"/>
                <a:gd name="connsiteY3" fmla="*/ 456799 h 456799"/>
                <a:gd name="connsiteX4" fmla="*/ 0 w 5699949"/>
                <a:gd name="connsiteY4" fmla="*/ 456799 h 456799"/>
                <a:gd name="connsiteX5" fmla="*/ 228400 w 5699949"/>
                <a:gd name="connsiteY5" fmla="*/ 228400 h 456799"/>
                <a:gd name="connsiteX6" fmla="*/ 0 w 5699949"/>
                <a:gd name="connsiteY6" fmla="*/ 0 h 456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99949" h="456799">
                  <a:moveTo>
                    <a:pt x="0" y="0"/>
                  </a:moveTo>
                  <a:lnTo>
                    <a:pt x="5471550" y="0"/>
                  </a:lnTo>
                  <a:lnTo>
                    <a:pt x="5699949" y="228400"/>
                  </a:lnTo>
                  <a:lnTo>
                    <a:pt x="5471550" y="456799"/>
                  </a:lnTo>
                  <a:lnTo>
                    <a:pt x="0" y="456799"/>
                  </a:lnTo>
                  <a:lnTo>
                    <a:pt x="228400" y="2284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410" tIns="25337" rIns="253736" bIns="25337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、評估宜蘭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粗坑土石採取專區中長程計畫（草案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）</a:t>
              </a:r>
              <a:endParaRPr lang="zh-TW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59" name="標題 3"/>
          <p:cNvSpPr txBox="1">
            <a:spLocks/>
          </p:cNvSpPr>
          <p:nvPr/>
        </p:nvSpPr>
        <p:spPr>
          <a:xfrm>
            <a:off x="261756" y="196593"/>
            <a:ext cx="3556147" cy="87507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貳、重點業務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1555307" y="161925"/>
            <a:ext cx="408094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49134F43-E44C-44BC-AC41-D11DB3681C32}" type="slidenum">
              <a:rPr lang="zh-TW" altLang="en-US" sz="14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9</a:t>
            </a:fld>
            <a:endPara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3" name="群組 52"/>
          <p:cNvGrpSpPr/>
          <p:nvPr/>
        </p:nvGrpSpPr>
        <p:grpSpPr>
          <a:xfrm>
            <a:off x="6338470" y="1834088"/>
            <a:ext cx="5095711" cy="2354491"/>
            <a:chOff x="4568420" y="336998"/>
            <a:chExt cx="5095711" cy="2354491"/>
          </a:xfrm>
        </p:grpSpPr>
        <p:sp>
          <p:nvSpPr>
            <p:cNvPr id="54" name="矩形 53"/>
            <p:cNvSpPr/>
            <p:nvPr/>
          </p:nvSpPr>
          <p:spPr>
            <a:xfrm>
              <a:off x="4568420" y="363551"/>
              <a:ext cx="5050007" cy="2294904"/>
            </a:xfrm>
            <a:prstGeom prst="rect">
              <a:avLst/>
            </a:prstGeom>
            <a:solidFill>
              <a:srgbClr val="EEEDE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矩形 54"/>
            <p:cNvSpPr/>
            <p:nvPr/>
          </p:nvSpPr>
          <p:spPr>
            <a:xfrm>
              <a:off x="4689797" y="336998"/>
              <a:ext cx="4974334" cy="23544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評估位置：宜蘭縣員山鄉粗坑地區。</a:t>
              </a:r>
              <a:endParaRPr lang="en-US" altLang="zh-TW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評估面積</a:t>
              </a:r>
              <a:r>
                <a:rPr lang="zh-TW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：</a:t>
              </a:r>
              <a:r>
                <a:rPr lang="en-US" altLang="zh-TW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177</a:t>
              </a:r>
              <a:r>
                <a:rPr lang="zh-TW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公頃</a:t>
              </a:r>
              <a:r>
                <a:rPr lang="en-US" altLang="zh-TW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公有地</a:t>
              </a:r>
              <a:r>
                <a:rPr lang="en-US" altLang="zh-TW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93.51%</a:t>
              </a:r>
              <a:r>
                <a:rPr lang="zh-TW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；私有地</a:t>
              </a:r>
              <a:r>
                <a:rPr lang="en-US" altLang="zh-TW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6.49%)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評估產量</a:t>
              </a:r>
              <a:r>
                <a:rPr lang="zh-TW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：</a:t>
              </a:r>
              <a:r>
                <a:rPr lang="zh-TW" altLang="en-US" sz="1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每年</a:t>
              </a:r>
              <a:r>
                <a:rPr lang="en-US" altLang="zh-TW" sz="1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300</a:t>
              </a:r>
              <a:r>
                <a:rPr lang="zh-TW" altLang="en-US" sz="1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萬公噸</a:t>
              </a:r>
              <a:r>
                <a:rPr lang="zh-TW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，補充北區供需缺口</a:t>
              </a:r>
              <a:r>
                <a:rPr lang="en-US" altLang="zh-TW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50%</a:t>
              </a:r>
              <a:r>
                <a:rPr lang="zh-TW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以上</a:t>
              </a:r>
              <a:endParaRPr lang="en-US" altLang="zh-TW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開採岩種：</a:t>
              </a:r>
              <a:r>
                <a:rPr lang="zh-TW" altLang="zh-TW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四稜砂岩</a:t>
              </a:r>
              <a:r>
                <a:rPr lang="en-US" altLang="zh-TW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變質石英岩，可做</a:t>
              </a:r>
              <a:r>
                <a:rPr lang="zh-TW" altLang="en-US" sz="1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優質營建骨材</a:t>
              </a:r>
              <a:r>
                <a:rPr lang="en-US" altLang="zh-TW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評估採</a:t>
              </a:r>
              <a:r>
                <a:rPr lang="zh-TW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期：</a:t>
              </a:r>
              <a:r>
                <a:rPr lang="zh-TW" altLang="en-US" sz="1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開採</a:t>
              </a:r>
              <a:r>
                <a:rPr lang="en-US" altLang="zh-TW" sz="1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15</a:t>
              </a:r>
              <a:r>
                <a:rPr lang="zh-TW" altLang="en-US" sz="1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lang="zh-TW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，長期支持國內經建發展。</a:t>
              </a:r>
              <a:endParaRPr lang="en-US" altLang="zh-TW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作業期程</a:t>
              </a:r>
              <a:r>
                <a:rPr lang="zh-TW" altLang="en-US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：第</a:t>
              </a:r>
              <a:r>
                <a:rPr lang="en-US" altLang="zh-TW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en-US" altLang="zh-TW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~</a:t>
              </a:r>
              <a:r>
                <a:rPr lang="en-US" altLang="zh-TW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</a:t>
              </a:r>
              <a:r>
                <a:rPr lang="zh-TW" altLang="en-US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lang="zh-TW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劃設、興建</a:t>
              </a:r>
              <a:r>
                <a:rPr lang="zh-TW" altLang="en-US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</a:t>
              </a:r>
              <a:r>
                <a:rPr lang="zh-TW" altLang="en-US" sz="1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</a:t>
              </a:r>
              <a:r>
                <a:rPr lang="en-US" altLang="zh-TW" sz="1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</a:t>
              </a:r>
              <a:r>
                <a:rPr lang="zh-TW" altLang="en-US" sz="1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lang="zh-TW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啟動</a:t>
              </a:r>
              <a:r>
                <a:rPr lang="zh-TW" altLang="en-US" sz="1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營運</a:t>
              </a:r>
              <a:r>
                <a:rPr lang="zh-TW" altLang="en-US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。</a:t>
              </a:r>
              <a:endParaRPr lang="en-US" altLang="zh-TW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需求經費：初估約</a:t>
              </a:r>
              <a:r>
                <a:rPr lang="zh-TW" altLang="en-US" sz="1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需</a:t>
              </a:r>
              <a:r>
                <a:rPr lang="en-US" altLang="zh-TW" sz="1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18</a:t>
              </a:r>
              <a:r>
                <a:rPr lang="zh-TW" altLang="en-US" sz="1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億元</a:t>
              </a:r>
              <a:r>
                <a:rPr lang="en-US" altLang="zh-TW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含劃設、興建及第</a:t>
              </a:r>
              <a:r>
                <a:rPr lang="en-US" altLang="zh-TW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zh-TW" altLang="en-US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年營運</a:t>
              </a:r>
              <a:r>
                <a:rPr lang="en-US" altLang="zh-TW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en-US" altLang="zh-TW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57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9664840" y="5886889"/>
            <a:ext cx="1079500" cy="292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開採後地形</a:t>
            </a:r>
            <a:endParaRPr lang="en-US" altLang="zh-TW" sz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8" name="圖片 57" descr="一張含有 地圖 的圖片&#10;&#10;自動產生的描述">
            <a:extLst>
              <a:ext uri="{FF2B5EF4-FFF2-40B4-BE49-F238E27FC236}">
                <a16:creationId xmlns:a16="http://schemas.microsoft.com/office/drawing/2014/main" id="{FCD77B7F-286B-48DD-9E84-2D5B629AC21F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5990" y="4165526"/>
            <a:ext cx="2769760" cy="17146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5" name="圖片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2815" y="4185570"/>
            <a:ext cx="2445328" cy="169372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6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7037715" y="5886889"/>
            <a:ext cx="1079500" cy="292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開採前地形</a:t>
            </a:r>
            <a:endParaRPr lang="en-US" altLang="zh-TW" sz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0" name="群組 29"/>
          <p:cNvGrpSpPr/>
          <p:nvPr/>
        </p:nvGrpSpPr>
        <p:grpSpPr>
          <a:xfrm>
            <a:off x="3678305" y="365942"/>
            <a:ext cx="4358425" cy="482375"/>
            <a:chOff x="3917829" y="303604"/>
            <a:chExt cx="4358425" cy="482375"/>
          </a:xfrm>
        </p:grpSpPr>
        <p:sp>
          <p:nvSpPr>
            <p:cNvPr id="31" name="矩形 30"/>
            <p:cNvSpPr/>
            <p:nvPr/>
          </p:nvSpPr>
          <p:spPr>
            <a:xfrm>
              <a:off x="3917829" y="303604"/>
              <a:ext cx="4358424" cy="47981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標題 3"/>
            <p:cNvSpPr txBox="1">
              <a:spLocks/>
            </p:cNvSpPr>
            <p:nvPr/>
          </p:nvSpPr>
          <p:spPr>
            <a:xfrm>
              <a:off x="3917830" y="349431"/>
              <a:ext cx="4358424" cy="43654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2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三</a:t>
              </a:r>
              <a:r>
                <a:rPr lang="en-US" altLang="zh-TW" sz="2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r>
                <a:rPr lang="zh-TW" altLang="en-US" sz="2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陸上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土石採取專區</a:t>
              </a:r>
              <a:r>
                <a:rPr lang="zh-TW" altLang="en-US" sz="2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推動</a:t>
              </a:r>
              <a:endPara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33" name="圖片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398" y="6391922"/>
            <a:ext cx="583786" cy="396675"/>
          </a:xfrm>
          <a:prstGeom prst="rect">
            <a:avLst/>
          </a:prstGeom>
        </p:spPr>
      </p:pic>
      <p:sp>
        <p:nvSpPr>
          <p:cNvPr id="34" name="標題 1"/>
          <p:cNvSpPr txBox="1">
            <a:spLocks/>
          </p:cNvSpPr>
          <p:nvPr/>
        </p:nvSpPr>
        <p:spPr bwMode="auto">
          <a:xfrm>
            <a:off x="10388436" y="6356410"/>
            <a:ext cx="1347836" cy="46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經濟部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地質</a:t>
            </a:r>
            <a:r>
              <a:rPr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調查及礦業管理中心</a:t>
            </a:r>
            <a:endParaRPr kumimoji="0" lang="zh-TW" altLang="en-US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5" name="直線接點 34"/>
          <p:cNvCxnSpPr/>
          <p:nvPr/>
        </p:nvCxnSpPr>
        <p:spPr>
          <a:xfrm>
            <a:off x="266359" y="803347"/>
            <a:ext cx="3054811" cy="0"/>
          </a:xfrm>
          <a:prstGeom prst="line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78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都會</Template>
  <TotalTime>2713</TotalTime>
  <Words>2323</Words>
  <Application>Microsoft Office PowerPoint</Application>
  <PresentationFormat>寬螢幕</PresentationFormat>
  <Paragraphs>418</Paragraphs>
  <Slides>18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30" baseType="lpstr">
      <vt:lpstr>等线</vt:lpstr>
      <vt:lpstr>微软雅黑</vt:lpstr>
      <vt:lpstr>微軟正黑體</vt:lpstr>
      <vt:lpstr>新細明體</vt:lpstr>
      <vt:lpstr>標楷體</vt:lpstr>
      <vt:lpstr>Arial</vt:lpstr>
      <vt:lpstr>Calibri</vt:lpstr>
      <vt:lpstr>Calibri Light</vt:lpstr>
      <vt:lpstr>Times New Roman</vt:lpstr>
      <vt:lpstr>Wingdings</vt:lpstr>
      <vt:lpstr>Wingdings 2</vt:lpstr>
      <vt:lpstr>Office 佈景主題</vt:lpstr>
      <vt:lpstr>PowerPoint 簡報</vt:lpstr>
      <vt:lpstr>簡報大綱</vt:lpstr>
      <vt:lpstr>壹、組織架構</vt:lpstr>
      <vt:lpstr>貳、重點業務</vt:lpstr>
      <vt:lpstr>貳、重點業務</vt:lpstr>
      <vt:lpstr>貳、重點業務</vt:lpstr>
      <vt:lpstr>貳、重點業務</vt:lpstr>
      <vt:lpstr>PowerPoint 簡報</vt:lpstr>
      <vt:lpstr>PowerPoint 簡報</vt:lpstr>
      <vt:lpstr>貳、重點業務</vt:lpstr>
      <vt:lpstr>貳、重點業務</vt:lpstr>
      <vt:lpstr>貳、重點業務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王思琳</dc:creator>
  <cp:lastModifiedBy>金佳葳</cp:lastModifiedBy>
  <cp:revision>149</cp:revision>
  <cp:lastPrinted>2022-09-21T07:35:47Z</cp:lastPrinted>
  <dcterms:created xsi:type="dcterms:W3CDTF">2022-09-13T07:14:06Z</dcterms:created>
  <dcterms:modified xsi:type="dcterms:W3CDTF">2025-12-31T06:17:15Z</dcterms:modified>
</cp:coreProperties>
</file>