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8" r:id="rId2"/>
    <p:sldId id="311" r:id="rId3"/>
    <p:sldId id="302" r:id="rId4"/>
    <p:sldId id="325" r:id="rId5"/>
    <p:sldId id="326" r:id="rId6"/>
    <p:sldId id="304" r:id="rId7"/>
    <p:sldId id="327" r:id="rId8"/>
    <p:sldId id="330" r:id="rId9"/>
    <p:sldId id="331" r:id="rId10"/>
    <p:sldId id="333" r:id="rId11"/>
    <p:sldId id="334" r:id="rId12"/>
    <p:sldId id="337" r:id="rId13"/>
  </p:sldIdLst>
  <p:sldSz cx="12192000" cy="6858000"/>
  <p:notesSz cx="6807200" cy="9939338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6619" autoAdjust="0"/>
  </p:normalViewPr>
  <p:slideViewPr>
    <p:cSldViewPr>
      <p:cViewPr varScale="1">
        <p:scale>
          <a:sx n="82" d="100"/>
          <a:sy n="82" d="100"/>
        </p:scale>
        <p:origin x="7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E0680-62C6-487C-B0CD-C064E233CCE0}" type="doc">
      <dgm:prSet loTypeId="urn:microsoft.com/office/officeart/2008/layout/VerticalCurvedList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6B16C10B-3528-4724-988C-C690403B929A}">
      <dgm:prSet phldrT="[文字]" custT="1"/>
      <dgm:spPr>
        <a:solidFill>
          <a:schemeClr val="accent4">
            <a:lumMod val="20000"/>
            <a:lumOff val="80000"/>
            <a:alpha val="40000"/>
          </a:schemeClr>
        </a:solidFill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l"/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坡地環境地質科</a:t>
          </a:r>
          <a:endParaRPr lang="zh-TW" altLang="en-US" sz="28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FE7E3-15A5-437F-BF55-1ABA8FF04E9B}" type="parTrans" cxnId="{49625FB9-C7C1-4F7D-9773-93FC60DA4D1D}">
      <dgm:prSet/>
      <dgm:spPr/>
      <dgm:t>
        <a:bodyPr/>
        <a:lstStyle/>
        <a:p>
          <a:pPr algn="l"/>
          <a:endParaRPr lang="zh-TW" altLang="en-US" sz="1400"/>
        </a:p>
      </dgm:t>
    </dgm:pt>
    <dgm:pt modelId="{4C28B912-396D-4046-B1E4-9DF67EBF85FF}" type="sibTrans" cxnId="{49625FB9-C7C1-4F7D-9773-93FC60DA4D1D}">
      <dgm:prSet/>
      <dgm:spPr/>
      <dgm:t>
        <a:bodyPr/>
        <a:lstStyle/>
        <a:p>
          <a:pPr algn="l"/>
          <a:endParaRPr lang="zh-TW" altLang="en-US" sz="1400"/>
        </a:p>
      </dgm:t>
    </dgm:pt>
    <dgm:pt modelId="{14E54182-C267-4909-941B-99FDC5729F0B}">
      <dgm:prSet phldrT="[文字]" custT="1"/>
      <dgm:spPr>
        <a:solidFill>
          <a:schemeClr val="accent4">
            <a:lumMod val="20000"/>
            <a:lumOff val="80000"/>
            <a:alpha val="40000"/>
          </a:schemeClr>
        </a:solidFill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l"/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都會地質科</a:t>
          </a:r>
          <a:endParaRPr lang="zh-TW" altLang="en-US" sz="28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5884F4-DA99-428A-835D-BB4777A15A9C}" type="parTrans" cxnId="{EAB71319-E044-42B1-BA80-7BAA78B01CEE}">
      <dgm:prSet/>
      <dgm:spPr/>
      <dgm:t>
        <a:bodyPr/>
        <a:lstStyle/>
        <a:p>
          <a:pPr algn="l"/>
          <a:endParaRPr lang="zh-TW" altLang="en-US" sz="1400"/>
        </a:p>
      </dgm:t>
    </dgm:pt>
    <dgm:pt modelId="{D970A0AF-FBFA-4A12-82D4-12F84F2F6CBA}" type="sibTrans" cxnId="{EAB71319-E044-42B1-BA80-7BAA78B01CEE}">
      <dgm:prSet/>
      <dgm:spPr/>
      <dgm:t>
        <a:bodyPr/>
        <a:lstStyle/>
        <a:p>
          <a:pPr algn="l"/>
          <a:endParaRPr lang="zh-TW" altLang="en-US" sz="1400"/>
        </a:p>
      </dgm:t>
    </dgm:pt>
    <dgm:pt modelId="{AC499264-FB54-4F91-84DD-D55D64446739}">
      <dgm:prSet phldrT="[文字]" custT="1"/>
      <dgm:spPr>
        <a:solidFill>
          <a:schemeClr val="accent4">
            <a:lumMod val="20000"/>
            <a:lumOff val="80000"/>
            <a:alpha val="40000"/>
          </a:schemeClr>
        </a:solidFill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l"/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地質法管理科</a:t>
          </a:r>
          <a:endParaRPr lang="zh-TW" altLang="en-US" sz="28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4F8C57-60B0-49C9-8DD3-3EC6B5E2C992}" type="parTrans" cxnId="{D17E9F8B-8696-445F-9E19-5DFB675FAAE8}">
      <dgm:prSet/>
      <dgm:spPr/>
      <dgm:t>
        <a:bodyPr/>
        <a:lstStyle/>
        <a:p>
          <a:pPr algn="l"/>
          <a:endParaRPr lang="zh-TW" altLang="en-US" sz="1400"/>
        </a:p>
      </dgm:t>
    </dgm:pt>
    <dgm:pt modelId="{EF9E3750-170F-4742-A3A3-B408C919DA03}" type="sibTrans" cxnId="{D17E9F8B-8696-445F-9E19-5DFB675FAAE8}">
      <dgm:prSet/>
      <dgm:spPr/>
      <dgm:t>
        <a:bodyPr/>
        <a:lstStyle/>
        <a:p>
          <a:pPr algn="l"/>
          <a:endParaRPr lang="zh-TW" altLang="en-US" sz="1400"/>
        </a:p>
      </dgm:t>
    </dgm:pt>
    <dgm:pt modelId="{1D300023-39B8-42D3-88A2-576FD8D1FCF6}">
      <dgm:prSet phldrT="[文字]" custT="1"/>
      <dgm:spPr>
        <a:solidFill>
          <a:schemeClr val="accent4">
            <a:lumMod val="20000"/>
            <a:lumOff val="80000"/>
            <a:alpha val="40000"/>
          </a:schemeClr>
        </a:solidFill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l"/>
          <a:r>
            <a:rPr lang="zh-TW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地質發展科</a:t>
          </a:r>
          <a:endParaRPr lang="zh-TW" altLang="en-US" sz="28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A23E7-E76F-42B4-9DB7-E277BC6CCE2B}" type="parTrans" cxnId="{9FB611B4-139B-4D78-9D32-B1F86DC8C508}">
      <dgm:prSet/>
      <dgm:spPr/>
      <dgm:t>
        <a:bodyPr/>
        <a:lstStyle/>
        <a:p>
          <a:pPr algn="l"/>
          <a:endParaRPr lang="zh-TW" altLang="en-US" sz="1400"/>
        </a:p>
      </dgm:t>
    </dgm:pt>
    <dgm:pt modelId="{493E99ED-2165-47D8-BFA3-2AC02D9816E3}" type="sibTrans" cxnId="{9FB611B4-139B-4D78-9D32-B1F86DC8C508}">
      <dgm:prSet/>
      <dgm:spPr/>
      <dgm:t>
        <a:bodyPr/>
        <a:lstStyle/>
        <a:p>
          <a:pPr algn="l"/>
          <a:endParaRPr lang="zh-TW" altLang="en-US" sz="1400"/>
        </a:p>
      </dgm:t>
    </dgm:pt>
    <dgm:pt modelId="{E4110978-45CF-4E03-89F8-DC080761A3C3}" type="pres">
      <dgm:prSet presAssocID="{912E0680-62C6-487C-B0CD-C064E233CCE0}" presName="Name0" presStyleCnt="0">
        <dgm:presLayoutVars>
          <dgm:chMax val="7"/>
          <dgm:chPref val="7"/>
          <dgm:dir/>
        </dgm:presLayoutVars>
      </dgm:prSet>
      <dgm:spPr/>
    </dgm:pt>
    <dgm:pt modelId="{F14F9251-C461-4809-B06F-863C0BF96643}" type="pres">
      <dgm:prSet presAssocID="{912E0680-62C6-487C-B0CD-C064E233CCE0}" presName="Name1" presStyleCnt="0"/>
      <dgm:spPr/>
    </dgm:pt>
    <dgm:pt modelId="{8F0CD9D3-C97F-46FA-8123-68741B47AE46}" type="pres">
      <dgm:prSet presAssocID="{912E0680-62C6-487C-B0CD-C064E233CCE0}" presName="cycle" presStyleCnt="0"/>
      <dgm:spPr/>
    </dgm:pt>
    <dgm:pt modelId="{0781A9F8-DB8F-4D40-AAB7-2D069438B305}" type="pres">
      <dgm:prSet presAssocID="{912E0680-62C6-487C-B0CD-C064E233CCE0}" presName="srcNode" presStyleLbl="node1" presStyleIdx="0" presStyleCnt="4"/>
      <dgm:spPr/>
    </dgm:pt>
    <dgm:pt modelId="{3BE6687A-5A33-45F9-BD95-857E70B10B1C}" type="pres">
      <dgm:prSet presAssocID="{912E0680-62C6-487C-B0CD-C064E233CCE0}" presName="conn" presStyleLbl="parChTrans1D2" presStyleIdx="0" presStyleCnt="1"/>
      <dgm:spPr/>
    </dgm:pt>
    <dgm:pt modelId="{8C81D275-CFA7-4180-A93A-F0C6BFD3662E}" type="pres">
      <dgm:prSet presAssocID="{912E0680-62C6-487C-B0CD-C064E233CCE0}" presName="extraNode" presStyleLbl="node1" presStyleIdx="0" presStyleCnt="4"/>
      <dgm:spPr/>
    </dgm:pt>
    <dgm:pt modelId="{172A2E1B-EABD-47EF-A293-B8BD98E92193}" type="pres">
      <dgm:prSet presAssocID="{912E0680-62C6-487C-B0CD-C064E233CCE0}" presName="dstNode" presStyleLbl="node1" presStyleIdx="0" presStyleCnt="4"/>
      <dgm:spPr/>
    </dgm:pt>
    <dgm:pt modelId="{66035E3D-B541-4506-8B00-1315C165E326}" type="pres">
      <dgm:prSet presAssocID="{6B16C10B-3528-4724-988C-C690403B929A}" presName="text_1" presStyleLbl="node1" presStyleIdx="0" presStyleCnt="4">
        <dgm:presLayoutVars>
          <dgm:bulletEnabled val="1"/>
        </dgm:presLayoutVars>
      </dgm:prSet>
      <dgm:spPr/>
    </dgm:pt>
    <dgm:pt modelId="{F6327BC9-5613-491C-93AB-D265E138B95E}" type="pres">
      <dgm:prSet presAssocID="{6B16C10B-3528-4724-988C-C690403B929A}" presName="accent_1" presStyleCnt="0"/>
      <dgm:spPr/>
    </dgm:pt>
    <dgm:pt modelId="{62FABD5D-8757-4A4C-BCC5-84CBF9FB7081}" type="pres">
      <dgm:prSet presAssocID="{6B16C10B-3528-4724-988C-C690403B929A}" presName="accentRepeatNode" presStyleLbl="solidFgAcc1" presStyleIdx="0" presStyleCnt="4"/>
      <dgm:spPr/>
    </dgm:pt>
    <dgm:pt modelId="{C734B742-DEBE-4F88-912A-D6CBC7EB3F25}" type="pres">
      <dgm:prSet presAssocID="{14E54182-C267-4909-941B-99FDC5729F0B}" presName="text_2" presStyleLbl="node1" presStyleIdx="1" presStyleCnt="4">
        <dgm:presLayoutVars>
          <dgm:bulletEnabled val="1"/>
        </dgm:presLayoutVars>
      </dgm:prSet>
      <dgm:spPr/>
    </dgm:pt>
    <dgm:pt modelId="{F015CFA4-1676-4792-B475-70AB9D48FA11}" type="pres">
      <dgm:prSet presAssocID="{14E54182-C267-4909-941B-99FDC5729F0B}" presName="accent_2" presStyleCnt="0"/>
      <dgm:spPr/>
    </dgm:pt>
    <dgm:pt modelId="{073E0360-3341-41A8-B8B1-164D427FBC6A}" type="pres">
      <dgm:prSet presAssocID="{14E54182-C267-4909-941B-99FDC5729F0B}" presName="accentRepeatNode" presStyleLbl="solidFgAcc1" presStyleIdx="1" presStyleCnt="4"/>
      <dgm:spPr/>
    </dgm:pt>
    <dgm:pt modelId="{B6D2B68B-305E-4CE0-86C3-12DFC0D72206}" type="pres">
      <dgm:prSet presAssocID="{AC499264-FB54-4F91-84DD-D55D64446739}" presName="text_3" presStyleLbl="node1" presStyleIdx="2" presStyleCnt="4">
        <dgm:presLayoutVars>
          <dgm:bulletEnabled val="1"/>
        </dgm:presLayoutVars>
      </dgm:prSet>
      <dgm:spPr/>
    </dgm:pt>
    <dgm:pt modelId="{5074FEE6-04CC-488D-BF44-E657B10C8798}" type="pres">
      <dgm:prSet presAssocID="{AC499264-FB54-4F91-84DD-D55D64446739}" presName="accent_3" presStyleCnt="0"/>
      <dgm:spPr/>
    </dgm:pt>
    <dgm:pt modelId="{B8C7011B-0A77-4CC1-9125-F90968087CFF}" type="pres">
      <dgm:prSet presAssocID="{AC499264-FB54-4F91-84DD-D55D64446739}" presName="accentRepeatNode" presStyleLbl="solidFgAcc1" presStyleIdx="2" presStyleCnt="4"/>
      <dgm:spPr/>
    </dgm:pt>
    <dgm:pt modelId="{B492D80E-2B75-47A5-86AC-F2681030151D}" type="pres">
      <dgm:prSet presAssocID="{1D300023-39B8-42D3-88A2-576FD8D1FCF6}" presName="text_4" presStyleLbl="node1" presStyleIdx="3" presStyleCnt="4">
        <dgm:presLayoutVars>
          <dgm:bulletEnabled val="1"/>
        </dgm:presLayoutVars>
      </dgm:prSet>
      <dgm:spPr/>
    </dgm:pt>
    <dgm:pt modelId="{B2F4C65D-05E4-4943-B200-E71B241D0D90}" type="pres">
      <dgm:prSet presAssocID="{1D300023-39B8-42D3-88A2-576FD8D1FCF6}" presName="accent_4" presStyleCnt="0"/>
      <dgm:spPr/>
    </dgm:pt>
    <dgm:pt modelId="{0313D198-ECC3-473D-8433-A91338292E1C}" type="pres">
      <dgm:prSet presAssocID="{1D300023-39B8-42D3-88A2-576FD8D1FCF6}" presName="accentRepeatNode" presStyleLbl="solidFgAcc1" presStyleIdx="3" presStyleCnt="4"/>
      <dgm:spPr/>
    </dgm:pt>
  </dgm:ptLst>
  <dgm:cxnLst>
    <dgm:cxn modelId="{418BA210-2419-4911-94A4-562E8D1126C4}" type="presOf" srcId="{14E54182-C267-4909-941B-99FDC5729F0B}" destId="{C734B742-DEBE-4F88-912A-D6CBC7EB3F25}" srcOrd="0" destOrd="0" presId="urn:microsoft.com/office/officeart/2008/layout/VerticalCurvedList"/>
    <dgm:cxn modelId="{4AA2AC16-14EA-46CA-B100-37B098E4BB99}" type="presOf" srcId="{4C28B912-396D-4046-B1E4-9DF67EBF85FF}" destId="{3BE6687A-5A33-45F9-BD95-857E70B10B1C}" srcOrd="0" destOrd="0" presId="urn:microsoft.com/office/officeart/2008/layout/VerticalCurvedList"/>
    <dgm:cxn modelId="{EAB71319-E044-42B1-BA80-7BAA78B01CEE}" srcId="{912E0680-62C6-487C-B0CD-C064E233CCE0}" destId="{14E54182-C267-4909-941B-99FDC5729F0B}" srcOrd="1" destOrd="0" parTransId="{995884F4-DA99-428A-835D-BB4777A15A9C}" sibTransId="{D970A0AF-FBFA-4A12-82D4-12F84F2F6CBA}"/>
    <dgm:cxn modelId="{A12E4A26-1149-4C23-9C1C-2F0BA322CC8E}" type="presOf" srcId="{AC499264-FB54-4F91-84DD-D55D64446739}" destId="{B6D2B68B-305E-4CE0-86C3-12DFC0D72206}" srcOrd="0" destOrd="0" presId="urn:microsoft.com/office/officeart/2008/layout/VerticalCurvedList"/>
    <dgm:cxn modelId="{11AAB85C-ED0F-4885-A76F-2EE18BC1CB0B}" type="presOf" srcId="{1D300023-39B8-42D3-88A2-576FD8D1FCF6}" destId="{B492D80E-2B75-47A5-86AC-F2681030151D}" srcOrd="0" destOrd="0" presId="urn:microsoft.com/office/officeart/2008/layout/VerticalCurvedList"/>
    <dgm:cxn modelId="{7187F76A-6292-42F5-B83E-CB47B465AD2A}" type="presOf" srcId="{6B16C10B-3528-4724-988C-C690403B929A}" destId="{66035E3D-B541-4506-8B00-1315C165E326}" srcOrd="0" destOrd="0" presId="urn:microsoft.com/office/officeart/2008/layout/VerticalCurvedList"/>
    <dgm:cxn modelId="{D17E9F8B-8696-445F-9E19-5DFB675FAAE8}" srcId="{912E0680-62C6-487C-B0CD-C064E233CCE0}" destId="{AC499264-FB54-4F91-84DD-D55D64446739}" srcOrd="2" destOrd="0" parTransId="{C14F8C57-60B0-49C9-8DD3-3EC6B5E2C992}" sibTransId="{EF9E3750-170F-4742-A3A3-B408C919DA03}"/>
    <dgm:cxn modelId="{9FB611B4-139B-4D78-9D32-B1F86DC8C508}" srcId="{912E0680-62C6-487C-B0CD-C064E233CCE0}" destId="{1D300023-39B8-42D3-88A2-576FD8D1FCF6}" srcOrd="3" destOrd="0" parTransId="{2D6A23E7-E76F-42B4-9DB7-E277BC6CCE2B}" sibTransId="{493E99ED-2165-47D8-BFA3-2AC02D9816E3}"/>
    <dgm:cxn modelId="{49625FB9-C7C1-4F7D-9773-93FC60DA4D1D}" srcId="{912E0680-62C6-487C-B0CD-C064E233CCE0}" destId="{6B16C10B-3528-4724-988C-C690403B929A}" srcOrd="0" destOrd="0" parTransId="{3EFFE7E3-15A5-437F-BF55-1ABA8FF04E9B}" sibTransId="{4C28B912-396D-4046-B1E4-9DF67EBF85FF}"/>
    <dgm:cxn modelId="{763E2DF9-3E63-4811-97D3-31F130332152}" type="presOf" srcId="{912E0680-62C6-487C-B0CD-C064E233CCE0}" destId="{E4110978-45CF-4E03-89F8-DC080761A3C3}" srcOrd="0" destOrd="0" presId="urn:microsoft.com/office/officeart/2008/layout/VerticalCurvedList"/>
    <dgm:cxn modelId="{A9D644C4-55AD-4EC9-8743-0F2AA3180789}" type="presParOf" srcId="{E4110978-45CF-4E03-89F8-DC080761A3C3}" destId="{F14F9251-C461-4809-B06F-863C0BF96643}" srcOrd="0" destOrd="0" presId="urn:microsoft.com/office/officeart/2008/layout/VerticalCurvedList"/>
    <dgm:cxn modelId="{2F1636B7-36FA-44EC-BE8D-6C895DC889A7}" type="presParOf" srcId="{F14F9251-C461-4809-B06F-863C0BF96643}" destId="{8F0CD9D3-C97F-46FA-8123-68741B47AE46}" srcOrd="0" destOrd="0" presId="urn:microsoft.com/office/officeart/2008/layout/VerticalCurvedList"/>
    <dgm:cxn modelId="{12F9B51C-D0FB-45A4-B7A6-B611A13DE7E4}" type="presParOf" srcId="{8F0CD9D3-C97F-46FA-8123-68741B47AE46}" destId="{0781A9F8-DB8F-4D40-AAB7-2D069438B305}" srcOrd="0" destOrd="0" presId="urn:microsoft.com/office/officeart/2008/layout/VerticalCurvedList"/>
    <dgm:cxn modelId="{F4DAD469-6778-4B7D-A22F-0BE719717B63}" type="presParOf" srcId="{8F0CD9D3-C97F-46FA-8123-68741B47AE46}" destId="{3BE6687A-5A33-45F9-BD95-857E70B10B1C}" srcOrd="1" destOrd="0" presId="urn:microsoft.com/office/officeart/2008/layout/VerticalCurvedList"/>
    <dgm:cxn modelId="{54331D2B-E5E1-4151-9CAE-2BC5F608E23D}" type="presParOf" srcId="{8F0CD9D3-C97F-46FA-8123-68741B47AE46}" destId="{8C81D275-CFA7-4180-A93A-F0C6BFD3662E}" srcOrd="2" destOrd="0" presId="urn:microsoft.com/office/officeart/2008/layout/VerticalCurvedList"/>
    <dgm:cxn modelId="{B64ABBFB-ACF3-44A5-88EF-1D59E5F9E4FB}" type="presParOf" srcId="{8F0CD9D3-C97F-46FA-8123-68741B47AE46}" destId="{172A2E1B-EABD-47EF-A293-B8BD98E92193}" srcOrd="3" destOrd="0" presId="urn:microsoft.com/office/officeart/2008/layout/VerticalCurvedList"/>
    <dgm:cxn modelId="{2237E45C-2C73-47F8-A60F-C5C803CB67FD}" type="presParOf" srcId="{F14F9251-C461-4809-B06F-863C0BF96643}" destId="{66035E3D-B541-4506-8B00-1315C165E326}" srcOrd="1" destOrd="0" presId="urn:microsoft.com/office/officeart/2008/layout/VerticalCurvedList"/>
    <dgm:cxn modelId="{088E8549-AD7B-4009-BD27-3B9FD3DD8DF5}" type="presParOf" srcId="{F14F9251-C461-4809-B06F-863C0BF96643}" destId="{F6327BC9-5613-491C-93AB-D265E138B95E}" srcOrd="2" destOrd="0" presId="urn:microsoft.com/office/officeart/2008/layout/VerticalCurvedList"/>
    <dgm:cxn modelId="{734F2728-1E71-4B14-BBF4-446812C25F35}" type="presParOf" srcId="{F6327BC9-5613-491C-93AB-D265E138B95E}" destId="{62FABD5D-8757-4A4C-BCC5-84CBF9FB7081}" srcOrd="0" destOrd="0" presId="urn:microsoft.com/office/officeart/2008/layout/VerticalCurvedList"/>
    <dgm:cxn modelId="{26763870-C25A-4634-92D7-FF306F73373D}" type="presParOf" srcId="{F14F9251-C461-4809-B06F-863C0BF96643}" destId="{C734B742-DEBE-4F88-912A-D6CBC7EB3F25}" srcOrd="3" destOrd="0" presId="urn:microsoft.com/office/officeart/2008/layout/VerticalCurvedList"/>
    <dgm:cxn modelId="{32B3199D-4E55-4D61-940F-582B8AF27E45}" type="presParOf" srcId="{F14F9251-C461-4809-B06F-863C0BF96643}" destId="{F015CFA4-1676-4792-B475-70AB9D48FA11}" srcOrd="4" destOrd="0" presId="urn:microsoft.com/office/officeart/2008/layout/VerticalCurvedList"/>
    <dgm:cxn modelId="{10C86E7E-22B1-4519-81C1-65601E8263F2}" type="presParOf" srcId="{F015CFA4-1676-4792-B475-70AB9D48FA11}" destId="{073E0360-3341-41A8-B8B1-164D427FBC6A}" srcOrd="0" destOrd="0" presId="urn:microsoft.com/office/officeart/2008/layout/VerticalCurvedList"/>
    <dgm:cxn modelId="{F0EB8582-3E63-44C5-97F5-68A657032BB6}" type="presParOf" srcId="{F14F9251-C461-4809-B06F-863C0BF96643}" destId="{B6D2B68B-305E-4CE0-86C3-12DFC0D72206}" srcOrd="5" destOrd="0" presId="urn:microsoft.com/office/officeart/2008/layout/VerticalCurvedList"/>
    <dgm:cxn modelId="{033DC392-BA24-4FFE-9FD3-04337E945787}" type="presParOf" srcId="{F14F9251-C461-4809-B06F-863C0BF96643}" destId="{5074FEE6-04CC-488D-BF44-E657B10C8798}" srcOrd="6" destOrd="0" presId="urn:microsoft.com/office/officeart/2008/layout/VerticalCurvedList"/>
    <dgm:cxn modelId="{5081CCA7-A6B2-4C4E-894D-5CA4059354FB}" type="presParOf" srcId="{5074FEE6-04CC-488D-BF44-E657B10C8798}" destId="{B8C7011B-0A77-4CC1-9125-F90968087CFF}" srcOrd="0" destOrd="0" presId="urn:microsoft.com/office/officeart/2008/layout/VerticalCurvedList"/>
    <dgm:cxn modelId="{E1ABAA45-4324-4835-953A-BE9C22BFE9BE}" type="presParOf" srcId="{F14F9251-C461-4809-B06F-863C0BF96643}" destId="{B492D80E-2B75-47A5-86AC-F2681030151D}" srcOrd="7" destOrd="0" presId="urn:microsoft.com/office/officeart/2008/layout/VerticalCurvedList"/>
    <dgm:cxn modelId="{D30258F3-2EA2-447A-85D2-D7DFC9273C01}" type="presParOf" srcId="{F14F9251-C461-4809-B06F-863C0BF96643}" destId="{B2F4C65D-05E4-4943-B200-E71B241D0D90}" srcOrd="8" destOrd="0" presId="urn:microsoft.com/office/officeart/2008/layout/VerticalCurvedList"/>
    <dgm:cxn modelId="{F0011D55-0AC6-408E-9359-6A058773AD32}" type="presParOf" srcId="{B2F4C65D-05E4-4943-B200-E71B241D0D90}" destId="{0313D198-ECC3-473D-8433-A91338292E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CC340-4FE7-42BC-8429-9BA9B32DA0C0}" type="doc">
      <dgm:prSet loTypeId="urn:microsoft.com/office/officeart/2005/8/layout/radial6" loCatId="relationship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B9DB783-02A8-49DB-8DBA-EB9D31B60DEF}">
      <dgm:prSet phldrT="[文字]" custT="1"/>
      <dgm:spPr>
        <a:solidFill>
          <a:schemeClr val="accent6">
            <a:lumMod val="40000"/>
            <a:lumOff val="60000"/>
          </a:schemeClr>
        </a:solidFill>
        <a:effectLst>
          <a:outerShdw blurRad="50800" dist="2413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2400"/>
            </a:lnSpc>
            <a:spcBef>
              <a:spcPts val="1800"/>
            </a:spcBef>
            <a:spcAft>
              <a:spcPts val="0"/>
            </a:spcAft>
          </a:pPr>
          <a:r>
            <a:rPr lang="zh-TW" altLang="en-US" sz="3600" b="1" dirty="0">
              <a:latin typeface="+mj-ea"/>
              <a:ea typeface="+mj-ea"/>
            </a:rPr>
            <a:t>應用</a:t>
          </a:r>
          <a:endParaRPr lang="en-US" altLang="zh-TW" sz="3600" b="1" dirty="0">
            <a:latin typeface="+mj-ea"/>
            <a:ea typeface="+mj-ea"/>
          </a:endParaRPr>
        </a:p>
        <a:p>
          <a:pPr>
            <a:lnSpc>
              <a:spcPts val="2400"/>
            </a:lnSpc>
            <a:spcBef>
              <a:spcPts val="1800"/>
            </a:spcBef>
            <a:spcAft>
              <a:spcPts val="0"/>
            </a:spcAft>
          </a:pPr>
          <a:r>
            <a:rPr lang="zh-TW" altLang="en-US" sz="3600" b="1" dirty="0">
              <a:latin typeface="+mj-ea"/>
              <a:ea typeface="+mj-ea"/>
            </a:rPr>
            <a:t>地質組</a:t>
          </a:r>
          <a:endParaRPr lang="zh-TW" altLang="en-US" sz="2400" b="1" dirty="0">
            <a:latin typeface="+mj-ea"/>
            <a:ea typeface="+mj-ea"/>
          </a:endParaRPr>
        </a:p>
      </dgm:t>
    </dgm:pt>
    <dgm:pt modelId="{AC06388B-DFAE-4BDD-AD04-EADD51C4D5E9}" type="parTrans" cxnId="{766F8BEA-7E56-4630-AF5D-48CEFD179C81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CD7FEA36-94C7-40A2-BA47-22F462C2C134}" type="sibTrans" cxnId="{766F8BEA-7E56-4630-AF5D-48CEFD179C81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4E5C5539-732F-4054-B722-C3607C34A352}">
      <dgm:prSet phldrT="[文字]" custT="1"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 lIns="0" tIns="108000" rIns="0" bIns="0"/>
        <a:lstStyle/>
        <a:p>
          <a:pPr>
            <a:lnSpc>
              <a:spcPts val="28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坡地環境地質科</a:t>
          </a:r>
        </a:p>
      </dgm:t>
    </dgm:pt>
    <dgm:pt modelId="{B1636B95-9039-45F0-8037-73154B089413}" type="parTrans" cxnId="{8CD6B692-8D4C-46A2-8E5B-65815C80EA3B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350C4CE5-8A8A-42F0-A7E4-BC8B41B575CA}" type="sibTrans" cxnId="{8CD6B692-8D4C-46A2-8E5B-65815C80EA3B}">
      <dgm:prSet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F69645F4-74CA-42BB-80B1-04832997E4B5}">
      <dgm:prSet phldrT="[文字]"/>
      <dgm:spPr/>
      <dgm:t>
        <a:bodyPr/>
        <a:lstStyle/>
        <a:p>
          <a:pPr>
            <a:lnSpc>
              <a:spcPts val="2400"/>
            </a:lnSpc>
          </a:pPr>
          <a:endParaRPr lang="zh-TW" altLang="en-US" sz="2400" dirty="0"/>
        </a:p>
      </dgm:t>
    </dgm:pt>
    <dgm:pt modelId="{78418F32-900F-4AEF-BB7F-F8FAB955B5BC}" type="parTrans" cxnId="{D2FE5872-B555-4616-B106-B7E7B5416259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E7A9F806-0B43-4DFA-B57F-0BB357F58245}" type="sibTrans" cxnId="{D2FE5872-B555-4616-B106-B7E7B5416259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9AC337A2-F32F-4D54-9870-5342B9DC1DA9}">
      <dgm:prSet phldrT="[文字]" phldr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 dirty="0">
            <a:latin typeface="+mj-ea"/>
            <a:ea typeface="+mj-ea"/>
          </a:endParaRPr>
        </a:p>
      </dgm:t>
    </dgm:pt>
    <dgm:pt modelId="{52246171-5BAE-4D12-8A64-37723DFFE619}" type="parTrans" cxnId="{5D2520BD-1CAA-41AC-A41B-864E496DFE35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8FC45B61-A167-4FD6-ACE2-9CA5671DEE64}" type="sibTrans" cxnId="{5D2520BD-1CAA-41AC-A41B-864E496DFE35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86FFC8CD-3684-43BD-B82B-12C454664D66}">
      <dgm:prSet phldrT="[文字]"/>
      <dgm:spPr/>
      <dgm:t>
        <a:bodyPr/>
        <a:lstStyle/>
        <a:p>
          <a:pPr>
            <a:lnSpc>
              <a:spcPts val="2400"/>
            </a:lnSpc>
          </a:pPr>
          <a:endParaRPr lang="zh-TW" altLang="en-US" sz="2400"/>
        </a:p>
      </dgm:t>
    </dgm:pt>
    <dgm:pt modelId="{B4B43B4E-4C78-4157-8B47-8F12B8C0D95A}" type="parTrans" cxnId="{4E00F7E0-A1F9-4515-9FF8-8859F01D44FF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913BE404-68A3-4ECC-A05C-88FB633E0E10}" type="sibTrans" cxnId="{4E00F7E0-A1F9-4515-9FF8-8859F01D44FF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9FF2DF4B-8DA6-4E9C-80FD-98B654A42C3C}">
      <dgm:prSet phldrT="[文字]" phldr="1"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 dirty="0">
            <a:latin typeface="+mj-ea"/>
            <a:ea typeface="+mj-ea"/>
          </a:endParaRPr>
        </a:p>
      </dgm:t>
    </dgm:pt>
    <dgm:pt modelId="{7274CC43-84F5-450E-8312-032134D00BC4}" type="parTrans" cxnId="{3E25C579-11E9-4325-A173-7AB2088CEB9C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5EDA2BD0-BEC7-465F-A428-681F3FA566CA}" type="sibTrans" cxnId="{3E25C579-11E9-4325-A173-7AB2088CEB9C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E9A1A149-EBDC-4E57-9B0F-6D5CA9A97CC5}">
      <dgm:prSet phldrT="[文字]"/>
      <dgm:spPr/>
      <dgm:t>
        <a:bodyPr/>
        <a:lstStyle/>
        <a:p>
          <a:pPr>
            <a:lnSpc>
              <a:spcPts val="2400"/>
            </a:lnSpc>
          </a:pPr>
          <a:endParaRPr lang="zh-TW" altLang="en-US" sz="2400"/>
        </a:p>
      </dgm:t>
    </dgm:pt>
    <dgm:pt modelId="{8784FB52-6981-49CE-9F38-FA1240C60717}" type="parTrans" cxnId="{8DDA9805-B067-4FDE-9EE0-DF012076EBE4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C6D8BBF1-1C0D-4ABE-A2D8-9D5792DB7105}" type="sibTrans" cxnId="{8DDA9805-B067-4FDE-9EE0-DF012076EBE4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56FB769F-5E5B-48EE-B38B-D5622E683AB1}">
      <dgm:prSet phldrT="[文字]"/>
      <dgm:spPr/>
      <dgm:t>
        <a:bodyPr/>
        <a:lstStyle/>
        <a:p>
          <a:pPr>
            <a:lnSpc>
              <a:spcPts val="2400"/>
            </a:lnSpc>
          </a:pPr>
          <a:endParaRPr lang="zh-TW" altLang="en-US" sz="2400"/>
        </a:p>
      </dgm:t>
    </dgm:pt>
    <dgm:pt modelId="{0508B349-7646-4A75-8301-4D3C05A5DDB0}" type="parTrans" cxnId="{2BBAF250-B180-4F32-AD9D-0CF8E68DAF41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6B9E65FC-0A9F-488C-8FCD-C3706309D92C}" type="sibTrans" cxnId="{2BBAF250-B180-4F32-AD9D-0CF8E68DAF41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A337BB7C-ABD8-4D15-87A3-B4B652AE6E96}">
      <dgm:prSet phldrT="[文字]" custT="1"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 lIns="0" tIns="108000" rIns="0" bIns="0"/>
        <a:lstStyle/>
        <a:p>
          <a:pPr>
            <a:lnSpc>
              <a:spcPts val="28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都會</a:t>
          </a:r>
          <a:endParaRPr lang="en-US" altLang="zh-TW" sz="2800" b="1" dirty="0">
            <a:latin typeface="+mj-ea"/>
            <a:ea typeface="+mj-ea"/>
          </a:endParaRPr>
        </a:p>
        <a:p>
          <a:pPr>
            <a:lnSpc>
              <a:spcPts val="28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地質科</a:t>
          </a:r>
        </a:p>
      </dgm:t>
    </dgm:pt>
    <dgm:pt modelId="{67536515-CF2A-493F-8F0F-969FE866B4FA}" type="parTrans" cxnId="{31BDD978-8A53-47AB-9B51-0082C4E8F291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D643553B-B646-4906-81FE-090EB8D40E42}" type="sibTrans" cxnId="{31BDD978-8A53-47AB-9B51-0082C4E8F291}">
      <dgm:prSet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E130122A-6D8C-45EC-958D-CC8473E85B0E}">
      <dgm:prSet phldrT="[文字]" custT="1"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 lIns="0" tIns="108000" rIns="0" bIns="0"/>
        <a:lstStyle/>
        <a:p>
          <a:pPr>
            <a:lnSpc>
              <a:spcPts val="28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地質</a:t>
          </a:r>
          <a:endParaRPr lang="en-US" altLang="zh-TW" sz="2800" b="1" dirty="0">
            <a:latin typeface="+mj-ea"/>
            <a:ea typeface="+mj-ea"/>
          </a:endParaRPr>
        </a:p>
        <a:p>
          <a:pPr>
            <a:lnSpc>
              <a:spcPts val="28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發展科</a:t>
          </a:r>
        </a:p>
      </dgm:t>
    </dgm:pt>
    <dgm:pt modelId="{D0ACA08B-DD2D-4200-8708-F2AC0895F198}" type="parTrans" cxnId="{768BF289-F039-495F-8A3D-E00DA35312EA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5A831F29-6311-4919-9441-8121FF07D73D}" type="sibTrans" cxnId="{768BF289-F039-495F-8A3D-E00DA35312EA}">
      <dgm:prSet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0A3F7FA9-2C46-4B1D-A73D-9C48A4CBF8A8}">
      <dgm:prSet phldrT="[文字]" custT="1"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/>
        <a:lstStyle/>
        <a:p>
          <a:pPr>
            <a:lnSpc>
              <a:spcPts val="2800"/>
            </a:lnSpc>
            <a:spcBef>
              <a:spcPts val="0"/>
            </a:spcBef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地質法管理科</a:t>
          </a:r>
        </a:p>
      </dgm:t>
    </dgm:pt>
    <dgm:pt modelId="{0046DB4A-5746-40EB-B997-7FA242E4DFDE}" type="parTrans" cxnId="{BABEA5E4-0E0B-4921-80F8-80C9DDC5AAE1}">
      <dgm:prSet/>
      <dgm:spPr/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5AE3C879-E61C-479E-99A2-88E2F195D1A7}" type="sibTrans" cxnId="{BABEA5E4-0E0B-4921-80F8-80C9DDC5AAE1}">
      <dgm:prSet/>
      <dgm:spPr>
        <a:effectLst>
          <a:outerShdw blurRad="50800" dist="241300" dir="2880000" algn="tl" rotWithShape="0">
            <a:prstClr val="black">
              <a:alpha val="26000"/>
            </a:prstClr>
          </a:outerShdw>
        </a:effectLst>
      </dgm:spPr>
      <dgm:t>
        <a:bodyPr/>
        <a:lstStyle/>
        <a:p>
          <a:pPr>
            <a:lnSpc>
              <a:spcPts val="24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+mj-ea"/>
            <a:ea typeface="+mj-ea"/>
          </a:endParaRPr>
        </a:p>
      </dgm:t>
    </dgm:pt>
    <dgm:pt modelId="{DAFD6203-E0F7-40D8-81F3-4CE64EE23D2D}" type="pres">
      <dgm:prSet presAssocID="{F67CC340-4FE7-42BC-8429-9BA9B32DA0C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A69EC4F-0BCB-4780-A869-5D8676CE68D8}" type="pres">
      <dgm:prSet presAssocID="{6B9DB783-02A8-49DB-8DBA-EB9D31B60DEF}" presName="centerShape" presStyleLbl="node0" presStyleIdx="0" presStyleCnt="1" custLinFactNeighborX="237" custLinFactNeighborY="162"/>
      <dgm:spPr/>
    </dgm:pt>
    <dgm:pt modelId="{4CB310C9-ACBF-4C68-A7CB-A0315505AC30}" type="pres">
      <dgm:prSet presAssocID="{4E5C5539-732F-4054-B722-C3607C34A352}" presName="node" presStyleLbl="node1" presStyleIdx="0" presStyleCnt="4" custAng="0" custScaleX="109891" custScaleY="109891" custRadScaleRad="100082" custRadScaleInc="-3504">
        <dgm:presLayoutVars>
          <dgm:bulletEnabled val="1"/>
        </dgm:presLayoutVars>
      </dgm:prSet>
      <dgm:spPr/>
    </dgm:pt>
    <dgm:pt modelId="{E1A73928-F817-447A-863D-759DD16C2983}" type="pres">
      <dgm:prSet presAssocID="{4E5C5539-732F-4054-B722-C3607C34A352}" presName="dummy" presStyleCnt="0"/>
      <dgm:spPr/>
    </dgm:pt>
    <dgm:pt modelId="{0C9F67D2-7E15-437A-94DF-145DAB3DC41C}" type="pres">
      <dgm:prSet presAssocID="{350C4CE5-8A8A-42F0-A7E4-BC8B41B575CA}" presName="sibTrans" presStyleLbl="sibTrans2D1" presStyleIdx="0" presStyleCnt="4"/>
      <dgm:spPr/>
    </dgm:pt>
    <dgm:pt modelId="{412B019F-AF0B-4F9E-A7FE-E0C5228D59EE}" type="pres">
      <dgm:prSet presAssocID="{A337BB7C-ABD8-4D15-87A3-B4B652AE6E96}" presName="node" presStyleLbl="node1" presStyleIdx="1" presStyleCnt="4" custScaleX="109891" custScaleY="109891">
        <dgm:presLayoutVars>
          <dgm:bulletEnabled val="1"/>
        </dgm:presLayoutVars>
      </dgm:prSet>
      <dgm:spPr/>
    </dgm:pt>
    <dgm:pt modelId="{7001F6D9-3E98-48C9-8138-E69F75C93726}" type="pres">
      <dgm:prSet presAssocID="{A337BB7C-ABD8-4D15-87A3-B4B652AE6E96}" presName="dummy" presStyleCnt="0"/>
      <dgm:spPr/>
    </dgm:pt>
    <dgm:pt modelId="{E063AD57-2015-428B-8FED-D1BC4FD68135}" type="pres">
      <dgm:prSet presAssocID="{D643553B-B646-4906-81FE-090EB8D40E42}" presName="sibTrans" presStyleLbl="sibTrans2D1" presStyleIdx="1" presStyleCnt="4"/>
      <dgm:spPr/>
    </dgm:pt>
    <dgm:pt modelId="{C09379C3-67A0-4BB9-B45E-A40526F2711B}" type="pres">
      <dgm:prSet presAssocID="{E130122A-6D8C-45EC-958D-CC8473E85B0E}" presName="node" presStyleLbl="node1" presStyleIdx="2" presStyleCnt="4" custScaleX="109891" custScaleY="109891">
        <dgm:presLayoutVars>
          <dgm:bulletEnabled val="1"/>
        </dgm:presLayoutVars>
      </dgm:prSet>
      <dgm:spPr/>
    </dgm:pt>
    <dgm:pt modelId="{EBB3D293-977B-4D0C-9243-4553336B0F01}" type="pres">
      <dgm:prSet presAssocID="{E130122A-6D8C-45EC-958D-CC8473E85B0E}" presName="dummy" presStyleCnt="0"/>
      <dgm:spPr/>
    </dgm:pt>
    <dgm:pt modelId="{3C5E4A5E-D024-4F6C-8EBA-9D00B5127522}" type="pres">
      <dgm:prSet presAssocID="{5A831F29-6311-4919-9441-8121FF07D73D}" presName="sibTrans" presStyleLbl="sibTrans2D1" presStyleIdx="2" presStyleCnt="4"/>
      <dgm:spPr/>
    </dgm:pt>
    <dgm:pt modelId="{0506C029-A9FD-414A-8DEC-9B1B7B562E2F}" type="pres">
      <dgm:prSet presAssocID="{0A3F7FA9-2C46-4B1D-A73D-9C48A4CBF8A8}" presName="node" presStyleLbl="node1" presStyleIdx="3" presStyleCnt="4" custScaleX="109891" custScaleY="109891">
        <dgm:presLayoutVars>
          <dgm:bulletEnabled val="1"/>
        </dgm:presLayoutVars>
      </dgm:prSet>
      <dgm:spPr/>
    </dgm:pt>
    <dgm:pt modelId="{29055DE5-286F-4D73-AEEF-E983E661DDD4}" type="pres">
      <dgm:prSet presAssocID="{0A3F7FA9-2C46-4B1D-A73D-9C48A4CBF8A8}" presName="dummy" presStyleCnt="0"/>
      <dgm:spPr/>
    </dgm:pt>
    <dgm:pt modelId="{396DD044-233E-45C5-AB08-D558D410A994}" type="pres">
      <dgm:prSet presAssocID="{5AE3C879-E61C-479E-99A2-88E2F195D1A7}" presName="sibTrans" presStyleLbl="sibTrans2D1" presStyleIdx="3" presStyleCnt="4"/>
      <dgm:spPr/>
    </dgm:pt>
  </dgm:ptLst>
  <dgm:cxnLst>
    <dgm:cxn modelId="{2E21B603-EA4C-4CFC-9494-636F327BD675}" type="presOf" srcId="{E130122A-6D8C-45EC-958D-CC8473E85B0E}" destId="{C09379C3-67A0-4BB9-B45E-A40526F2711B}" srcOrd="0" destOrd="0" presId="urn:microsoft.com/office/officeart/2005/8/layout/radial6"/>
    <dgm:cxn modelId="{8DDA9805-B067-4FDE-9EE0-DF012076EBE4}" srcId="{F67CC340-4FE7-42BC-8429-9BA9B32DA0C0}" destId="{E9A1A149-EBDC-4E57-9B0F-6D5CA9A97CC5}" srcOrd="3" destOrd="0" parTransId="{8784FB52-6981-49CE-9F38-FA1240C60717}" sibTransId="{C6D8BBF1-1C0D-4ABE-A2D8-9D5792DB7105}"/>
    <dgm:cxn modelId="{0C4C9322-94BE-4CF0-BC90-D67A05094395}" type="presOf" srcId="{D643553B-B646-4906-81FE-090EB8D40E42}" destId="{E063AD57-2015-428B-8FED-D1BC4FD68135}" srcOrd="0" destOrd="0" presId="urn:microsoft.com/office/officeart/2005/8/layout/radial6"/>
    <dgm:cxn modelId="{53DBEF35-5938-4F92-88B8-CB86ABB19805}" type="presOf" srcId="{F67CC340-4FE7-42BC-8429-9BA9B32DA0C0}" destId="{DAFD6203-E0F7-40D8-81F3-4CE64EE23D2D}" srcOrd="0" destOrd="0" presId="urn:microsoft.com/office/officeart/2005/8/layout/radial6"/>
    <dgm:cxn modelId="{B6C89536-9664-4F4C-BA2E-51E5D596665B}" type="presOf" srcId="{6B9DB783-02A8-49DB-8DBA-EB9D31B60DEF}" destId="{AA69EC4F-0BCB-4780-A869-5D8676CE68D8}" srcOrd="0" destOrd="0" presId="urn:microsoft.com/office/officeart/2005/8/layout/radial6"/>
    <dgm:cxn modelId="{7C0D723B-4B9E-4228-9E0E-96663E1A260F}" type="presOf" srcId="{0A3F7FA9-2C46-4B1D-A73D-9C48A4CBF8A8}" destId="{0506C029-A9FD-414A-8DEC-9B1B7B562E2F}" srcOrd="0" destOrd="0" presId="urn:microsoft.com/office/officeart/2005/8/layout/radial6"/>
    <dgm:cxn modelId="{A99AB546-0256-4C1F-9B7C-DCFA8D42FF95}" type="presOf" srcId="{5A831F29-6311-4919-9441-8121FF07D73D}" destId="{3C5E4A5E-D024-4F6C-8EBA-9D00B5127522}" srcOrd="0" destOrd="0" presId="urn:microsoft.com/office/officeart/2005/8/layout/radial6"/>
    <dgm:cxn modelId="{2BBAF250-B180-4F32-AD9D-0CF8E68DAF41}" srcId="{E9A1A149-EBDC-4E57-9B0F-6D5CA9A97CC5}" destId="{56FB769F-5E5B-48EE-B38B-D5622E683AB1}" srcOrd="0" destOrd="0" parTransId="{0508B349-7646-4A75-8301-4D3C05A5DDB0}" sibTransId="{6B9E65FC-0A9F-488C-8FCD-C3706309D92C}"/>
    <dgm:cxn modelId="{D2FE5872-B555-4616-B106-B7E7B5416259}" srcId="{F67CC340-4FE7-42BC-8429-9BA9B32DA0C0}" destId="{F69645F4-74CA-42BB-80B1-04832997E4B5}" srcOrd="1" destOrd="0" parTransId="{78418F32-900F-4AEF-BB7F-F8FAB955B5BC}" sibTransId="{E7A9F806-0B43-4DFA-B57F-0BB357F58245}"/>
    <dgm:cxn modelId="{31BDD978-8A53-47AB-9B51-0082C4E8F291}" srcId="{6B9DB783-02A8-49DB-8DBA-EB9D31B60DEF}" destId="{A337BB7C-ABD8-4D15-87A3-B4B652AE6E96}" srcOrd="1" destOrd="0" parTransId="{67536515-CF2A-493F-8F0F-969FE866B4FA}" sibTransId="{D643553B-B646-4906-81FE-090EB8D40E42}"/>
    <dgm:cxn modelId="{3E25C579-11E9-4325-A173-7AB2088CEB9C}" srcId="{86FFC8CD-3684-43BD-B82B-12C454664D66}" destId="{9FF2DF4B-8DA6-4E9C-80FD-98B654A42C3C}" srcOrd="0" destOrd="0" parTransId="{7274CC43-84F5-450E-8312-032134D00BC4}" sibTransId="{5EDA2BD0-BEC7-465F-A428-681F3FA566CA}"/>
    <dgm:cxn modelId="{768BF289-F039-495F-8A3D-E00DA35312EA}" srcId="{6B9DB783-02A8-49DB-8DBA-EB9D31B60DEF}" destId="{E130122A-6D8C-45EC-958D-CC8473E85B0E}" srcOrd="2" destOrd="0" parTransId="{D0ACA08B-DD2D-4200-8708-F2AC0895F198}" sibTransId="{5A831F29-6311-4919-9441-8121FF07D73D}"/>
    <dgm:cxn modelId="{8CD6B692-8D4C-46A2-8E5B-65815C80EA3B}" srcId="{6B9DB783-02A8-49DB-8DBA-EB9D31B60DEF}" destId="{4E5C5539-732F-4054-B722-C3607C34A352}" srcOrd="0" destOrd="0" parTransId="{B1636B95-9039-45F0-8037-73154B089413}" sibTransId="{350C4CE5-8A8A-42F0-A7E4-BC8B41B575CA}"/>
    <dgm:cxn modelId="{74CF04AC-177C-4022-92C0-E9FAA3C7D2B4}" type="presOf" srcId="{350C4CE5-8A8A-42F0-A7E4-BC8B41B575CA}" destId="{0C9F67D2-7E15-437A-94DF-145DAB3DC41C}" srcOrd="0" destOrd="0" presId="urn:microsoft.com/office/officeart/2005/8/layout/radial6"/>
    <dgm:cxn modelId="{5D2520BD-1CAA-41AC-A41B-864E496DFE35}" srcId="{F69645F4-74CA-42BB-80B1-04832997E4B5}" destId="{9AC337A2-F32F-4D54-9870-5342B9DC1DA9}" srcOrd="0" destOrd="0" parTransId="{52246171-5BAE-4D12-8A64-37723DFFE619}" sibTransId="{8FC45B61-A167-4FD6-ACE2-9CA5671DEE64}"/>
    <dgm:cxn modelId="{392C60C3-9486-40C9-9EAA-A0AC98E51030}" type="presOf" srcId="{5AE3C879-E61C-479E-99A2-88E2F195D1A7}" destId="{396DD044-233E-45C5-AB08-D558D410A994}" srcOrd="0" destOrd="0" presId="urn:microsoft.com/office/officeart/2005/8/layout/radial6"/>
    <dgm:cxn modelId="{6A7571CF-7ED2-4F18-94F8-834B50C83B9B}" type="presOf" srcId="{A337BB7C-ABD8-4D15-87A3-B4B652AE6E96}" destId="{412B019F-AF0B-4F9E-A7FE-E0C5228D59EE}" srcOrd="0" destOrd="0" presId="urn:microsoft.com/office/officeart/2005/8/layout/radial6"/>
    <dgm:cxn modelId="{9A2CE1DD-F223-4754-B289-5159F988D841}" type="presOf" srcId="{4E5C5539-732F-4054-B722-C3607C34A352}" destId="{4CB310C9-ACBF-4C68-A7CB-A0315505AC30}" srcOrd="0" destOrd="0" presId="urn:microsoft.com/office/officeart/2005/8/layout/radial6"/>
    <dgm:cxn modelId="{4E00F7E0-A1F9-4515-9FF8-8859F01D44FF}" srcId="{F67CC340-4FE7-42BC-8429-9BA9B32DA0C0}" destId="{86FFC8CD-3684-43BD-B82B-12C454664D66}" srcOrd="2" destOrd="0" parTransId="{B4B43B4E-4C78-4157-8B47-8F12B8C0D95A}" sibTransId="{913BE404-68A3-4ECC-A05C-88FB633E0E10}"/>
    <dgm:cxn modelId="{BABEA5E4-0E0B-4921-80F8-80C9DDC5AAE1}" srcId="{6B9DB783-02A8-49DB-8DBA-EB9D31B60DEF}" destId="{0A3F7FA9-2C46-4B1D-A73D-9C48A4CBF8A8}" srcOrd="3" destOrd="0" parTransId="{0046DB4A-5746-40EB-B997-7FA242E4DFDE}" sibTransId="{5AE3C879-E61C-479E-99A2-88E2F195D1A7}"/>
    <dgm:cxn modelId="{766F8BEA-7E56-4630-AF5D-48CEFD179C81}" srcId="{F67CC340-4FE7-42BC-8429-9BA9B32DA0C0}" destId="{6B9DB783-02A8-49DB-8DBA-EB9D31B60DEF}" srcOrd="0" destOrd="0" parTransId="{AC06388B-DFAE-4BDD-AD04-EADD51C4D5E9}" sibTransId="{CD7FEA36-94C7-40A2-BA47-22F462C2C134}"/>
    <dgm:cxn modelId="{1D9B28F6-EFA8-447B-8894-D265028E5A53}" type="presParOf" srcId="{DAFD6203-E0F7-40D8-81F3-4CE64EE23D2D}" destId="{AA69EC4F-0BCB-4780-A869-5D8676CE68D8}" srcOrd="0" destOrd="0" presId="urn:microsoft.com/office/officeart/2005/8/layout/radial6"/>
    <dgm:cxn modelId="{9EACD075-EAAF-4F90-BE1B-DD5DC692D46F}" type="presParOf" srcId="{DAFD6203-E0F7-40D8-81F3-4CE64EE23D2D}" destId="{4CB310C9-ACBF-4C68-A7CB-A0315505AC30}" srcOrd="1" destOrd="0" presId="urn:microsoft.com/office/officeart/2005/8/layout/radial6"/>
    <dgm:cxn modelId="{34D6A46A-2491-40E5-B1C0-075E6EB528F3}" type="presParOf" srcId="{DAFD6203-E0F7-40D8-81F3-4CE64EE23D2D}" destId="{E1A73928-F817-447A-863D-759DD16C2983}" srcOrd="2" destOrd="0" presId="urn:microsoft.com/office/officeart/2005/8/layout/radial6"/>
    <dgm:cxn modelId="{6785A8F4-4CA3-4E39-8DFA-860C6C3AB5E7}" type="presParOf" srcId="{DAFD6203-E0F7-40D8-81F3-4CE64EE23D2D}" destId="{0C9F67D2-7E15-437A-94DF-145DAB3DC41C}" srcOrd="3" destOrd="0" presId="urn:microsoft.com/office/officeart/2005/8/layout/radial6"/>
    <dgm:cxn modelId="{D6401A3F-A4C6-44C3-A4F9-5B7D8A6F68EA}" type="presParOf" srcId="{DAFD6203-E0F7-40D8-81F3-4CE64EE23D2D}" destId="{412B019F-AF0B-4F9E-A7FE-E0C5228D59EE}" srcOrd="4" destOrd="0" presId="urn:microsoft.com/office/officeart/2005/8/layout/radial6"/>
    <dgm:cxn modelId="{9F8A5F2F-42F8-4B8F-9B05-D9915614AC3E}" type="presParOf" srcId="{DAFD6203-E0F7-40D8-81F3-4CE64EE23D2D}" destId="{7001F6D9-3E98-48C9-8138-E69F75C93726}" srcOrd="5" destOrd="0" presId="urn:microsoft.com/office/officeart/2005/8/layout/radial6"/>
    <dgm:cxn modelId="{7BFF29CE-DD2A-4AE2-AF97-1B245CBFEAB7}" type="presParOf" srcId="{DAFD6203-E0F7-40D8-81F3-4CE64EE23D2D}" destId="{E063AD57-2015-428B-8FED-D1BC4FD68135}" srcOrd="6" destOrd="0" presId="urn:microsoft.com/office/officeart/2005/8/layout/radial6"/>
    <dgm:cxn modelId="{28859633-FAA2-4D5D-ABCE-427478F0F478}" type="presParOf" srcId="{DAFD6203-E0F7-40D8-81F3-4CE64EE23D2D}" destId="{C09379C3-67A0-4BB9-B45E-A40526F2711B}" srcOrd="7" destOrd="0" presId="urn:microsoft.com/office/officeart/2005/8/layout/radial6"/>
    <dgm:cxn modelId="{D8715600-FD81-4B07-83BA-51BED499BB37}" type="presParOf" srcId="{DAFD6203-E0F7-40D8-81F3-4CE64EE23D2D}" destId="{EBB3D293-977B-4D0C-9243-4553336B0F01}" srcOrd="8" destOrd="0" presId="urn:microsoft.com/office/officeart/2005/8/layout/radial6"/>
    <dgm:cxn modelId="{D6226D46-5FEB-4EB8-9536-C47E13AC606A}" type="presParOf" srcId="{DAFD6203-E0F7-40D8-81F3-4CE64EE23D2D}" destId="{3C5E4A5E-D024-4F6C-8EBA-9D00B5127522}" srcOrd="9" destOrd="0" presId="urn:microsoft.com/office/officeart/2005/8/layout/radial6"/>
    <dgm:cxn modelId="{971F2857-B442-44BC-A759-9685B3D89BEF}" type="presParOf" srcId="{DAFD6203-E0F7-40D8-81F3-4CE64EE23D2D}" destId="{0506C029-A9FD-414A-8DEC-9B1B7B562E2F}" srcOrd="10" destOrd="0" presId="urn:microsoft.com/office/officeart/2005/8/layout/radial6"/>
    <dgm:cxn modelId="{B190C64A-FEB4-4288-B9DB-5B64ED3BC337}" type="presParOf" srcId="{DAFD6203-E0F7-40D8-81F3-4CE64EE23D2D}" destId="{29055DE5-286F-4D73-AEEF-E983E661DDD4}" srcOrd="11" destOrd="0" presId="urn:microsoft.com/office/officeart/2005/8/layout/radial6"/>
    <dgm:cxn modelId="{EFCD512D-9EE2-4E8A-8E34-A6E4B1F76E12}" type="presParOf" srcId="{DAFD6203-E0F7-40D8-81F3-4CE64EE23D2D}" destId="{396DD044-233E-45C5-AB08-D558D410A99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6687A-5A33-45F9-BD95-857E70B10B1C}">
      <dsp:nvSpPr>
        <dsp:cNvPr id="0" name=""/>
        <dsp:cNvSpPr/>
      </dsp:nvSpPr>
      <dsp:spPr>
        <a:xfrm>
          <a:off x="-3687319" y="-566517"/>
          <a:ext cx="4395345" cy="4395345"/>
        </a:xfrm>
        <a:prstGeom prst="blockArc">
          <a:avLst>
            <a:gd name="adj1" fmla="val 18900000"/>
            <a:gd name="adj2" fmla="val 2700000"/>
            <a:gd name="adj3" fmla="val 491"/>
          </a:avLst>
        </a:pr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35E3D-B541-4506-8B00-1315C165E326}">
      <dsp:nvSpPr>
        <dsp:cNvPr id="0" name=""/>
        <dsp:cNvSpPr/>
      </dsp:nvSpPr>
      <dsp:spPr>
        <a:xfrm>
          <a:off x="371136" y="250806"/>
          <a:ext cx="3686841" cy="501873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83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坡地環境地質科</a:t>
          </a:r>
          <a:endParaRPr lang="zh-TW" altLang="en-US" sz="28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1136" y="250806"/>
        <a:ext cx="3686841" cy="501873"/>
      </dsp:txXfrm>
    </dsp:sp>
    <dsp:sp modelId="{62FABD5D-8757-4A4C-BCC5-84CBF9FB7081}">
      <dsp:nvSpPr>
        <dsp:cNvPr id="0" name=""/>
        <dsp:cNvSpPr/>
      </dsp:nvSpPr>
      <dsp:spPr>
        <a:xfrm>
          <a:off x="57465" y="188072"/>
          <a:ext cx="627342" cy="627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4B742-DEBE-4F88-912A-D6CBC7EB3F25}">
      <dsp:nvSpPr>
        <dsp:cNvPr id="0" name=""/>
        <dsp:cNvSpPr/>
      </dsp:nvSpPr>
      <dsp:spPr>
        <a:xfrm>
          <a:off x="658872" y="1003747"/>
          <a:ext cx="3399106" cy="501873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83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都會地質科</a:t>
          </a:r>
          <a:endParaRPr lang="zh-TW" altLang="en-US" sz="28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8872" y="1003747"/>
        <a:ext cx="3399106" cy="501873"/>
      </dsp:txXfrm>
    </dsp:sp>
    <dsp:sp modelId="{073E0360-3341-41A8-B8B1-164D427FBC6A}">
      <dsp:nvSpPr>
        <dsp:cNvPr id="0" name=""/>
        <dsp:cNvSpPr/>
      </dsp:nvSpPr>
      <dsp:spPr>
        <a:xfrm>
          <a:off x="345200" y="941013"/>
          <a:ext cx="627342" cy="627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2B68B-305E-4CE0-86C3-12DFC0D72206}">
      <dsp:nvSpPr>
        <dsp:cNvPr id="0" name=""/>
        <dsp:cNvSpPr/>
      </dsp:nvSpPr>
      <dsp:spPr>
        <a:xfrm>
          <a:off x="658872" y="1756689"/>
          <a:ext cx="3399106" cy="501873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83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地質法管理科</a:t>
          </a:r>
          <a:endParaRPr lang="zh-TW" altLang="en-US" sz="28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8872" y="1756689"/>
        <a:ext cx="3399106" cy="501873"/>
      </dsp:txXfrm>
    </dsp:sp>
    <dsp:sp modelId="{B8C7011B-0A77-4CC1-9125-F90968087CFF}">
      <dsp:nvSpPr>
        <dsp:cNvPr id="0" name=""/>
        <dsp:cNvSpPr/>
      </dsp:nvSpPr>
      <dsp:spPr>
        <a:xfrm>
          <a:off x="345200" y="1693954"/>
          <a:ext cx="627342" cy="627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2D80E-2B75-47A5-86AC-F2681030151D}">
      <dsp:nvSpPr>
        <dsp:cNvPr id="0" name=""/>
        <dsp:cNvSpPr/>
      </dsp:nvSpPr>
      <dsp:spPr>
        <a:xfrm>
          <a:off x="371136" y="2509630"/>
          <a:ext cx="3686841" cy="501873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836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地質發展科</a:t>
          </a:r>
          <a:endParaRPr lang="zh-TW" altLang="en-US" sz="28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1136" y="2509630"/>
        <a:ext cx="3686841" cy="501873"/>
      </dsp:txXfrm>
    </dsp:sp>
    <dsp:sp modelId="{0313D198-ECC3-473D-8433-A91338292E1C}">
      <dsp:nvSpPr>
        <dsp:cNvPr id="0" name=""/>
        <dsp:cNvSpPr/>
      </dsp:nvSpPr>
      <dsp:spPr>
        <a:xfrm>
          <a:off x="57465" y="2446896"/>
          <a:ext cx="627342" cy="627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DD044-233E-45C5-AB08-D558D410A994}">
      <dsp:nvSpPr>
        <dsp:cNvPr id="0" name=""/>
        <dsp:cNvSpPr/>
      </dsp:nvSpPr>
      <dsp:spPr>
        <a:xfrm>
          <a:off x="2535845" y="761235"/>
          <a:ext cx="5081436" cy="5081436"/>
        </a:xfrm>
        <a:prstGeom prst="blockArc">
          <a:avLst>
            <a:gd name="adj1" fmla="val 10799420"/>
            <a:gd name="adj2" fmla="val 16136876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5E4A5E-D024-4F6C-8EBA-9D00B5127522}">
      <dsp:nvSpPr>
        <dsp:cNvPr id="0" name=""/>
        <dsp:cNvSpPr/>
      </dsp:nvSpPr>
      <dsp:spPr>
        <a:xfrm>
          <a:off x="2535845" y="761653"/>
          <a:ext cx="5081436" cy="5081436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63AD57-2015-428B-8FED-D1BC4FD68135}">
      <dsp:nvSpPr>
        <dsp:cNvPr id="0" name=""/>
        <dsp:cNvSpPr/>
      </dsp:nvSpPr>
      <dsp:spPr>
        <a:xfrm>
          <a:off x="2535845" y="761653"/>
          <a:ext cx="5081436" cy="5081436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9F67D2-7E15-437A-94DF-145DAB3DC41C}">
      <dsp:nvSpPr>
        <dsp:cNvPr id="0" name=""/>
        <dsp:cNvSpPr/>
      </dsp:nvSpPr>
      <dsp:spPr>
        <a:xfrm>
          <a:off x="2535845" y="761235"/>
          <a:ext cx="5081436" cy="5081436"/>
        </a:xfrm>
        <a:prstGeom prst="blockArc">
          <a:avLst>
            <a:gd name="adj1" fmla="val 16136876"/>
            <a:gd name="adj2" fmla="val 58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69EC4F-0BCB-4780-A869-5D8676CE68D8}">
      <dsp:nvSpPr>
        <dsp:cNvPr id="0" name=""/>
        <dsp:cNvSpPr/>
      </dsp:nvSpPr>
      <dsp:spPr>
        <a:xfrm>
          <a:off x="3918338" y="2140423"/>
          <a:ext cx="2339978" cy="2339978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241300" dir="2700000" algn="tl" rotWithShape="0">
            <a:prstClr val="black">
              <a:alpha val="40000"/>
            </a:prst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ts val="2400"/>
            </a:lnSpc>
            <a:spcBef>
              <a:spcPts val="1800"/>
            </a:spcBef>
            <a:spcAft>
              <a:spcPts val="0"/>
            </a:spcAft>
            <a:buNone/>
          </a:pPr>
          <a:r>
            <a:rPr lang="zh-TW" altLang="en-US" sz="3600" b="1" kern="1200" dirty="0">
              <a:latin typeface="+mj-ea"/>
              <a:ea typeface="+mj-ea"/>
            </a:rPr>
            <a:t>應用</a:t>
          </a:r>
          <a:endParaRPr lang="en-US" altLang="zh-TW" sz="3600" b="1" kern="1200" dirty="0">
            <a:latin typeface="+mj-ea"/>
            <a:ea typeface="+mj-ea"/>
          </a:endParaRPr>
        </a:p>
        <a:p>
          <a:pPr marL="0" lvl="0" indent="0" algn="ctr" defTabSz="1600200">
            <a:lnSpc>
              <a:spcPts val="2400"/>
            </a:lnSpc>
            <a:spcBef>
              <a:spcPts val="1800"/>
            </a:spcBef>
            <a:spcAft>
              <a:spcPts val="0"/>
            </a:spcAft>
            <a:buNone/>
          </a:pPr>
          <a:r>
            <a:rPr lang="zh-TW" altLang="en-US" sz="3600" b="1" kern="1200" dirty="0">
              <a:latin typeface="+mj-ea"/>
              <a:ea typeface="+mj-ea"/>
            </a:rPr>
            <a:t>地質組</a:t>
          </a:r>
          <a:endParaRPr lang="zh-TW" altLang="en-US" sz="2400" b="1" kern="1200" dirty="0">
            <a:latin typeface="+mj-ea"/>
            <a:ea typeface="+mj-ea"/>
          </a:endParaRPr>
        </a:p>
      </dsp:txBody>
      <dsp:txXfrm>
        <a:off x="4261020" y="2483105"/>
        <a:ext cx="1654614" cy="1654614"/>
      </dsp:txXfrm>
    </dsp:sp>
    <dsp:sp modelId="{4CB310C9-ACBF-4C68-A7CB-A0315505AC30}">
      <dsp:nvSpPr>
        <dsp:cNvPr id="0" name=""/>
        <dsp:cNvSpPr/>
      </dsp:nvSpPr>
      <dsp:spPr>
        <a:xfrm>
          <a:off x="4130997" y="-79377"/>
          <a:ext cx="1799998" cy="17999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8000" rIns="0" bIns="0" numCol="1" spcCol="1270" anchor="ctr" anchorCtr="0">
          <a:noAutofit/>
        </a:bodyPr>
        <a:lstStyle/>
        <a:p>
          <a:pPr marL="0" lvl="0" indent="0" algn="ctr" defTabSz="1244600">
            <a:lnSpc>
              <a:spcPts val="28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+mj-ea"/>
              <a:ea typeface="+mj-ea"/>
            </a:rPr>
            <a:t>坡地環境地質科</a:t>
          </a:r>
        </a:p>
      </dsp:txBody>
      <dsp:txXfrm>
        <a:off x="4394601" y="184227"/>
        <a:ext cx="1272790" cy="1272790"/>
      </dsp:txXfrm>
    </dsp:sp>
    <dsp:sp modelId="{412B019F-AF0B-4F9E-A7FE-E0C5228D59EE}">
      <dsp:nvSpPr>
        <dsp:cNvPr id="0" name=""/>
        <dsp:cNvSpPr/>
      </dsp:nvSpPr>
      <dsp:spPr>
        <a:xfrm>
          <a:off x="6658315" y="2402372"/>
          <a:ext cx="1799998" cy="17999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8000" rIns="0" bIns="0" numCol="1" spcCol="1270" anchor="ctr" anchorCtr="0">
          <a:noAutofit/>
        </a:bodyPr>
        <a:lstStyle/>
        <a:p>
          <a:pPr marL="0" lvl="0" indent="0" algn="ctr" defTabSz="1244600">
            <a:lnSpc>
              <a:spcPts val="28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+mj-ea"/>
              <a:ea typeface="+mj-ea"/>
            </a:rPr>
            <a:t>都會</a:t>
          </a:r>
          <a:endParaRPr lang="en-US" altLang="zh-TW" sz="2800" b="1" kern="1200" dirty="0">
            <a:latin typeface="+mj-ea"/>
            <a:ea typeface="+mj-ea"/>
          </a:endParaRPr>
        </a:p>
        <a:p>
          <a:pPr marL="0" lvl="0" indent="0" algn="ctr" defTabSz="1244600">
            <a:lnSpc>
              <a:spcPts val="28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+mj-ea"/>
              <a:ea typeface="+mj-ea"/>
            </a:rPr>
            <a:t>地質科</a:t>
          </a:r>
        </a:p>
      </dsp:txBody>
      <dsp:txXfrm>
        <a:off x="6921919" y="2665976"/>
        <a:ext cx="1272790" cy="1272790"/>
      </dsp:txXfrm>
    </dsp:sp>
    <dsp:sp modelId="{C09379C3-67A0-4BB9-B45E-A40526F2711B}">
      <dsp:nvSpPr>
        <dsp:cNvPr id="0" name=""/>
        <dsp:cNvSpPr/>
      </dsp:nvSpPr>
      <dsp:spPr>
        <a:xfrm>
          <a:off x="4176564" y="4884123"/>
          <a:ext cx="1799998" cy="17999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8000" rIns="0" bIns="0" numCol="1" spcCol="1270" anchor="ctr" anchorCtr="0">
          <a:noAutofit/>
        </a:bodyPr>
        <a:lstStyle/>
        <a:p>
          <a:pPr marL="0" lvl="0" indent="0" algn="ctr" defTabSz="1244600">
            <a:lnSpc>
              <a:spcPts val="28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+mj-ea"/>
              <a:ea typeface="+mj-ea"/>
            </a:rPr>
            <a:t>地質</a:t>
          </a:r>
          <a:endParaRPr lang="en-US" altLang="zh-TW" sz="2800" b="1" kern="1200" dirty="0">
            <a:latin typeface="+mj-ea"/>
            <a:ea typeface="+mj-ea"/>
          </a:endParaRPr>
        </a:p>
        <a:p>
          <a:pPr marL="0" lvl="0" indent="0" algn="ctr" defTabSz="1244600">
            <a:lnSpc>
              <a:spcPts val="28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+mj-ea"/>
              <a:ea typeface="+mj-ea"/>
            </a:rPr>
            <a:t>發展科</a:t>
          </a:r>
        </a:p>
      </dsp:txBody>
      <dsp:txXfrm>
        <a:off x="4440168" y="5147727"/>
        <a:ext cx="1272790" cy="1272790"/>
      </dsp:txXfrm>
    </dsp:sp>
    <dsp:sp modelId="{0506C029-A9FD-414A-8DEC-9B1B7B562E2F}">
      <dsp:nvSpPr>
        <dsp:cNvPr id="0" name=""/>
        <dsp:cNvSpPr/>
      </dsp:nvSpPr>
      <dsp:spPr>
        <a:xfrm>
          <a:off x="1694814" y="2402372"/>
          <a:ext cx="1799998" cy="17999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41300" dir="2880000" algn="tl" rotWithShape="0">
            <a:prstClr val="black">
              <a:alpha val="26000"/>
            </a:prst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ts val="28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+mj-ea"/>
              <a:ea typeface="+mj-ea"/>
            </a:rPr>
            <a:t>地質法管理科</a:t>
          </a:r>
        </a:p>
      </dsp:txBody>
      <dsp:txXfrm>
        <a:off x="1958418" y="2665976"/>
        <a:ext cx="1272790" cy="127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544" tIns="45771" rIns="91544" bIns="4577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544" tIns="45771" rIns="91544" bIns="45771" rtlCol="0"/>
          <a:lstStyle>
            <a:lvl1pPr algn="r">
              <a:defRPr sz="1200"/>
            </a:lvl1pPr>
          </a:lstStyle>
          <a:p>
            <a:fld id="{1804EF70-FDD2-430B-923F-488F108106E1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1544" tIns="45771" rIns="91544" bIns="4577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1544" tIns="45771" rIns="91544" bIns="45771" rtlCol="0" anchor="b"/>
          <a:lstStyle>
            <a:lvl1pPr algn="r">
              <a:defRPr sz="1200"/>
            </a:lvl1pPr>
          </a:lstStyle>
          <a:p>
            <a:fld id="{564C043B-1536-4783-9937-EA68C2AD97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193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26225" cy="3727450"/>
          </a:xfrm>
          <a:prstGeom prst="rect">
            <a:avLst/>
          </a:prstGeom>
        </p:spPr>
        <p:txBody>
          <a:bodyPr lIns="91544" tIns="45771" rIns="91544" bIns="45771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07629" y="4721187"/>
            <a:ext cx="4991947" cy="4472702"/>
          </a:xfrm>
          <a:prstGeom prst="rect">
            <a:avLst/>
          </a:prstGeom>
        </p:spPr>
        <p:txBody>
          <a:bodyPr lIns="91544" tIns="45771" rIns="91544" bIns="45771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9558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1pPr>
    <a:lvl2pPr indent="1143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2pPr>
    <a:lvl3pPr indent="2286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3pPr>
    <a:lvl4pPr indent="3429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4pPr>
    <a:lvl5pPr indent="4572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5pPr>
    <a:lvl6pPr indent="5715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6pPr>
    <a:lvl7pPr indent="6858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7pPr>
    <a:lvl8pPr indent="8001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8pPr>
    <a:lvl9pPr indent="9144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影像" descr="影像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9832" y="-119278"/>
            <a:ext cx="12544273" cy="75622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54434" y="5493070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defTabSz="375603">
              <a:spcBef>
                <a:spcPts val="0"/>
              </a:spcBef>
              <a:defRPr sz="1638" spc="0">
                <a:solidFill>
                  <a:srgbClr val="595757"/>
                </a:solidFill>
                <a:latin typeface="+mj-lt"/>
                <a:ea typeface="+mj-ea"/>
                <a:cs typeface="+mj-cs"/>
                <a:sym typeface="Microsoft JhengHei"/>
              </a:defRPr>
            </a:lvl1pPr>
          </a:lstStyle>
          <a:p>
            <a:r>
              <a:t>作者和日期</a:t>
            </a:r>
          </a:p>
        </p:txBody>
      </p:sp>
      <p:sp>
        <p:nvSpPr>
          <p:cNvPr id="14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712205" y="2780456"/>
            <a:ext cx="3257375" cy="875946"/>
          </a:xfrm>
          <a:prstGeom prst="rect">
            <a:avLst/>
          </a:prstGeom>
        </p:spPr>
        <p:txBody>
          <a:bodyPr anchor="b"/>
          <a:lstStyle>
            <a:lvl1pPr>
              <a:defRPr sz="5800" b="0" spc="-116">
                <a:latin typeface="+mj-lt"/>
                <a:ea typeface="+mj-ea"/>
                <a:cs typeface="+mj-cs"/>
                <a:sym typeface="Microsoft JhengHei"/>
              </a:defRPr>
            </a:lvl1pPr>
          </a:lstStyle>
          <a:p>
            <a:r>
              <a:t>簡報標題</a:t>
            </a:r>
          </a:p>
        </p:txBody>
      </p:sp>
      <p:sp>
        <p:nvSpPr>
          <p:cNvPr id="1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54434" y="3679110"/>
            <a:ext cx="10985501" cy="9525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pc="0">
                <a:latin typeface="+mj-lt"/>
                <a:ea typeface="+mj-ea"/>
                <a:cs typeface="+mj-cs"/>
                <a:sym typeface="Microsoft JhengHei"/>
              </a:defRPr>
            </a:lvl1pPr>
            <a:lvl2pPr>
              <a:spcBef>
                <a:spcPts val="0"/>
              </a:spcBef>
              <a:defRPr spc="0">
                <a:latin typeface="+mj-lt"/>
                <a:ea typeface="+mj-ea"/>
                <a:cs typeface="+mj-cs"/>
                <a:sym typeface="Microsoft JhengHei"/>
              </a:defRPr>
            </a:lvl2pPr>
            <a:lvl3pPr>
              <a:spcBef>
                <a:spcPts val="0"/>
              </a:spcBef>
              <a:defRPr spc="0">
                <a:latin typeface="+mj-lt"/>
                <a:ea typeface="+mj-ea"/>
                <a:cs typeface="+mj-cs"/>
                <a:sym typeface="Microsoft JhengHei"/>
              </a:defRPr>
            </a:lvl3pPr>
            <a:lvl4pPr>
              <a:spcBef>
                <a:spcPts val="0"/>
              </a:spcBef>
              <a:defRPr spc="0">
                <a:latin typeface="+mj-lt"/>
                <a:ea typeface="+mj-ea"/>
                <a:cs typeface="+mj-cs"/>
                <a:sym typeface="Microsoft JhengHei"/>
              </a:defRPr>
            </a:lvl4pPr>
            <a:lvl5pPr>
              <a:spcBef>
                <a:spcPts val="0"/>
              </a:spcBef>
              <a:defRPr spc="0">
                <a:latin typeface="+mj-lt"/>
                <a:ea typeface="+mj-ea"/>
                <a:cs typeface="+mj-cs"/>
                <a:sym typeface="Microsoft JhengHei"/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5868456" y="6286654"/>
            <a:ext cx="448841" cy="441146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737595" y="5985902"/>
            <a:ext cx="1173641" cy="44114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影像" descr="影像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5" y="6502688"/>
            <a:ext cx="12217990" cy="3818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議程標題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議程標題</a:t>
            </a:r>
          </a:p>
        </p:txBody>
      </p:sp>
      <p:sp>
        <p:nvSpPr>
          <p:cNvPr id="5" name="內文層級一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412750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sz="2750" b="0" i="0" u="none" strike="noStrike" cap="none" spc="-2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1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microsoft.com/office/2007/relationships/hdphoto" Target="../media/hdphoto12.wdp"/><Relationship Id="rId2" Type="http://schemas.openxmlformats.org/officeDocument/2006/relationships/image" Target="../media/image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microsoft.com/office/2007/relationships/hdphoto" Target="../media/hdphoto11.wdp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emf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microsoft.com/office/2007/relationships/hdphoto" Target="../media/hdphoto6.wdp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556F-C8F2-91A4-9483-EAE82064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D14BD8C5-16EF-F44F-FF71-F9F2FE06C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26" r="37607" b="50335"/>
          <a:stretch>
            <a:fillRect/>
          </a:stretch>
        </p:blipFill>
        <p:spPr>
          <a:xfrm>
            <a:off x="1847528" y="568128"/>
            <a:ext cx="8490347" cy="1152449"/>
          </a:xfrm>
          <a:prstGeom prst="rect">
            <a:avLst/>
          </a:prstGeom>
        </p:spPr>
      </p:pic>
      <p:pic>
        <p:nvPicPr>
          <p:cNvPr id="9" name="圖片 8" descr="一張含有 文字, 字型, 白色, 標誌 的圖片&#10;&#10;AI 產生的內容可能不正確。">
            <a:extLst>
              <a:ext uri="{FF2B5EF4-FFF2-40B4-BE49-F238E27FC236}">
                <a16:creationId xmlns:a16="http://schemas.microsoft.com/office/drawing/2014/main" id="{D0C18E3B-5A55-4F8C-3138-AF92162F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4" t="8366" r="3100" b="11349"/>
          <a:stretch>
            <a:fillRect/>
          </a:stretch>
        </p:blipFill>
        <p:spPr>
          <a:xfrm>
            <a:off x="1836" y="-85457"/>
            <a:ext cx="8376884" cy="135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DFD9EC18-B52E-4073-EBF2-D11E7E2F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260648"/>
            <a:ext cx="9909138" cy="6124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3" name="簡報子標題">
            <a:extLst>
              <a:ext uri="{FF2B5EF4-FFF2-40B4-BE49-F238E27FC236}">
                <a16:creationId xmlns:a16="http://schemas.microsoft.com/office/drawing/2014/main" id="{19ABBEBC-0CC3-B4A7-12C9-4B2D683A54EA}"/>
              </a:ext>
            </a:extLst>
          </p:cNvPr>
          <p:cNvSpPr txBox="1">
            <a:spLocks/>
          </p:cNvSpPr>
          <p:nvPr/>
        </p:nvSpPr>
        <p:spPr>
          <a:xfrm>
            <a:off x="551384" y="2699725"/>
            <a:ext cx="2232248" cy="54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92500" lnSpcReduction="2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Microsoft JhengHei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Microsoft JhengHei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Microsoft JhengHei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Microsoft JhengHei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Microsoft JhengHei"/>
              </a:defRPr>
            </a:lvl5pPr>
            <a:lvl6pPr marL="0" marR="0" indent="22860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8255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-5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/>
                <a:ea typeface="Microsoft JhengHei"/>
                <a:sym typeface="Microsoft JhengHei"/>
              </a:rPr>
              <a:t>盧詩丁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</a:rPr>
              <a:t>組長</a:t>
            </a:r>
            <a:endParaRPr kumimoji="0" lang="en-US" altLang="zh-TW" sz="32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/>
              <a:ea typeface="Microsoft JhengHei"/>
              <a:sym typeface="Microsoft JhengHei"/>
            </a:endParaRPr>
          </a:p>
          <a:p>
            <a:pPr marL="0" marR="0" lvl="0" indent="0" algn="l" defTabSz="8255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/>
              <a:ea typeface="Microsoft JhengHei"/>
              <a:sym typeface="Microsoft JhengHei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29334BB-A1D4-09EB-4523-3FCA12257B7B}"/>
              </a:ext>
            </a:extLst>
          </p:cNvPr>
          <p:cNvSpPr/>
          <p:nvPr/>
        </p:nvSpPr>
        <p:spPr>
          <a:xfrm>
            <a:off x="217528" y="1743516"/>
            <a:ext cx="2749471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Microsoft JhengHei"/>
                <a:ea typeface="Microsoft JhengHei"/>
                <a:sym typeface="Helvetica Neue"/>
              </a:rPr>
              <a:t>應用地質組</a:t>
            </a:r>
            <a:endParaRPr kumimoji="0" lang="en-US" altLang="zh-TW" sz="4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Microsoft JhengHei"/>
              <a:ea typeface="Microsoft JhengHei"/>
              <a:sym typeface="Helvetica Neue"/>
            </a:endParaRPr>
          </a:p>
        </p:txBody>
      </p:sp>
      <p:pic>
        <p:nvPicPr>
          <p:cNvPr id="18" name="圖片 17" descr="一張含有 文字, 螢幕擷取畫面, 字型, 圖形 的圖片&#10;&#10;AI 產生的內容可能不正確。">
            <a:extLst>
              <a:ext uri="{FF2B5EF4-FFF2-40B4-BE49-F238E27FC236}">
                <a16:creationId xmlns:a16="http://schemas.microsoft.com/office/drawing/2014/main" id="{FECE7EA7-DFA8-ED34-DB2A-6D6215DB7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12" y="1215236"/>
            <a:ext cx="7325296" cy="4674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r="1800000" sx="1000" sy="1000" kx="110000" ky="200000" algn="tl" rotWithShape="0">
              <a:srgbClr val="000000">
                <a:alpha val="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prstMaterial="matte">
            <a:bevelT w="88900" h="101600"/>
            <a:contourClr>
              <a:srgbClr val="969696"/>
            </a:contourClr>
          </a:sp3d>
        </p:spPr>
      </p:pic>
      <p:pic>
        <p:nvPicPr>
          <p:cNvPr id="29" name="圖片 28" descr="一張含有 卡通, 服裝, 微笑, 人的臉孔 的圖片&#10;&#10;AI 產生的內容可能不正確。">
            <a:extLst>
              <a:ext uri="{FF2B5EF4-FFF2-40B4-BE49-F238E27FC236}">
                <a16:creationId xmlns:a16="http://schemas.microsoft.com/office/drawing/2014/main" id="{8FFB911F-7BDF-2C83-D171-5BDA8E62B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524" y="3242121"/>
            <a:ext cx="3091186" cy="2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52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6EAA1-46FF-832D-2737-41CF9D60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94E95CD-B710-2E6D-FB0B-3CAA2869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8C81819-079A-7207-1ADF-EDE9062BB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518881"/>
              </p:ext>
            </p:extLst>
          </p:nvPr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17E5CCE8-3AD1-3699-34D9-574F09CA725F}"/>
              </a:ext>
            </a:extLst>
          </p:cNvPr>
          <p:cNvSpPr/>
          <p:nvPr/>
        </p:nvSpPr>
        <p:spPr>
          <a:xfrm>
            <a:off x="266781" y="529678"/>
            <a:ext cx="3885002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38F26B0-9F6D-858B-03D3-934BEB450A74}"/>
              </a:ext>
            </a:extLst>
          </p:cNvPr>
          <p:cNvSpPr txBox="1"/>
          <p:nvPr/>
        </p:nvSpPr>
        <p:spPr>
          <a:xfrm>
            <a:off x="263352" y="557476"/>
            <a:ext cx="3960438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全國地質調查通盤檢討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C778510-EBB4-368E-581A-187A39832124}"/>
              </a:ext>
            </a:extLst>
          </p:cNvPr>
          <p:cNvSpPr txBox="1"/>
          <p:nvPr/>
        </p:nvSpPr>
        <p:spPr>
          <a:xfrm>
            <a:off x="433912" y="1036168"/>
            <a:ext cx="6598192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依據</a:t>
            </a:r>
            <a:r>
              <a:rPr lang="zh-TW" altLang="en-US" dirty="0">
                <a:solidFill>
                  <a:srgbClr val="0000FF"/>
                </a:solidFill>
              </a:rPr>
              <a:t>地質法第</a:t>
            </a:r>
            <a:r>
              <a:rPr lang="en-US" altLang="zh-TW" dirty="0">
                <a:solidFill>
                  <a:srgbClr val="0000FF"/>
                </a:solidFill>
              </a:rPr>
              <a:t>4</a:t>
            </a:r>
            <a:r>
              <a:rPr lang="zh-TW" altLang="en-US" dirty="0">
                <a:solidFill>
                  <a:srgbClr val="0000FF"/>
                </a:solidFill>
              </a:rPr>
              <a:t>條</a:t>
            </a:r>
            <a:r>
              <a:rPr lang="zh-TW" altLang="en-US" dirty="0"/>
              <a:t>規定，至少</a:t>
            </a:r>
            <a:r>
              <a:rPr lang="zh-TW" altLang="en-US" dirty="0">
                <a:solidFill>
                  <a:srgbClr val="0000FF"/>
                </a:solidFill>
              </a:rPr>
              <a:t>每</a:t>
            </a:r>
            <a:r>
              <a:rPr lang="en-US" altLang="zh-TW" dirty="0">
                <a:solidFill>
                  <a:srgbClr val="0000FF"/>
                </a:solidFill>
              </a:rPr>
              <a:t>5</a:t>
            </a:r>
            <a:r>
              <a:rPr lang="zh-TW" altLang="en-US" dirty="0">
                <a:solidFill>
                  <a:srgbClr val="0000FF"/>
                </a:solidFill>
              </a:rPr>
              <a:t>年</a:t>
            </a:r>
            <a:r>
              <a:rPr lang="zh-TW" altLang="en-US" dirty="0"/>
              <a:t>對全國的地質調查工作進行全面性的檢討，</a:t>
            </a:r>
            <a:r>
              <a:rPr lang="zh-TW" altLang="en-US" dirty="0">
                <a:solidFill>
                  <a:srgbClr val="0000FF"/>
                </a:solidFill>
              </a:rPr>
              <a:t>評核既有調查成果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0000FF"/>
                </a:solidFill>
              </a:rPr>
              <a:t>預測未來需求</a:t>
            </a:r>
            <a:r>
              <a:rPr lang="zh-TW" altLang="en-US" dirty="0"/>
              <a:t>，確保調查方向與資源投入始終與</a:t>
            </a:r>
            <a:r>
              <a:rPr lang="zh-TW" altLang="en-US" dirty="0">
                <a:solidFill>
                  <a:srgbClr val="0000FF"/>
                </a:solidFill>
              </a:rPr>
              <a:t>國家發展</a:t>
            </a:r>
            <a:r>
              <a:rPr lang="zh-TW" altLang="en-US" dirty="0"/>
              <a:t>的最新需求同步。</a:t>
            </a:r>
          </a:p>
        </p:txBody>
      </p:sp>
      <p:pic>
        <p:nvPicPr>
          <p:cNvPr id="16" name="圖片 15" descr="一張含有 文字, 字型, 螢幕擷取畫面, 圓形 的圖片&#10;&#10;AI 產生的內容可能不正確。">
            <a:extLst>
              <a:ext uri="{FF2B5EF4-FFF2-40B4-BE49-F238E27FC236}">
                <a16:creationId xmlns:a16="http://schemas.microsoft.com/office/drawing/2014/main" id="{5B65E7CB-FF2C-12AD-F559-F7E1BFFA77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2" y="745678"/>
            <a:ext cx="4999953" cy="60362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8" name="圖片 17" descr="一張含有 文字, 螢幕擷取畫面, 圖表, 字型 的圖片&#10;&#10;AI 產生的內容可能不正確。">
            <a:extLst>
              <a:ext uri="{FF2B5EF4-FFF2-40B4-BE49-F238E27FC236}">
                <a16:creationId xmlns:a16="http://schemas.microsoft.com/office/drawing/2014/main" id="{937B7C8F-9528-B290-CD16-FF03D6083E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7513" y="2177425"/>
            <a:ext cx="4480560" cy="320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DF2A9B7-EA7E-EA08-6A84-F5E0114DD43A}"/>
              </a:ext>
            </a:extLst>
          </p:cNvPr>
          <p:cNvSpPr txBox="1"/>
          <p:nvPr/>
        </p:nvSpPr>
        <p:spPr>
          <a:xfrm>
            <a:off x="4066456" y="1962683"/>
            <a:ext cx="3121992" cy="23869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ts val="1500"/>
              </a:lnSpc>
              <a:spcBef>
                <a:spcPts val="0"/>
              </a:spcBef>
              <a:defRPr sz="13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400" dirty="0"/>
              <a:t>全國地質調查通盤檢討辦理目標及重點</a:t>
            </a:r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292" y="5885186"/>
            <a:ext cx="1463968" cy="90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ED3AF8-8B54-0516-FAC0-82F474753495}"/>
              </a:ext>
            </a:extLst>
          </p:cNvPr>
          <p:cNvSpPr txBox="1"/>
          <p:nvPr/>
        </p:nvSpPr>
        <p:spPr>
          <a:xfrm>
            <a:off x="417757" y="2307644"/>
            <a:ext cx="2289755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/>
              <a:t>檢討的真諦在於「</a:t>
            </a:r>
            <a:r>
              <a:rPr lang="zh-TW" altLang="zh-TW" dirty="0">
                <a:solidFill>
                  <a:srgbClr val="0000FF"/>
                </a:solidFill>
              </a:rPr>
              <a:t>追求進步</a:t>
            </a:r>
            <a:r>
              <a:rPr lang="zh-TW" altLang="zh-TW" dirty="0"/>
              <a:t>」，而進步則包含</a:t>
            </a:r>
            <a:r>
              <a:rPr lang="zh-TW" altLang="zh-TW" dirty="0">
                <a:solidFill>
                  <a:srgbClr val="0000FF"/>
                </a:solidFill>
              </a:rPr>
              <a:t>執行方式更有效率</a:t>
            </a:r>
            <a:r>
              <a:rPr lang="zh-TW" altLang="zh-TW" dirty="0"/>
              <a:t>、</a:t>
            </a:r>
            <a:r>
              <a:rPr lang="zh-TW" altLang="zh-TW" dirty="0">
                <a:solidFill>
                  <a:srgbClr val="0000FF"/>
                </a:solidFill>
              </a:rPr>
              <a:t>執行過程更為順利</a:t>
            </a:r>
            <a:r>
              <a:rPr lang="zh-TW" altLang="zh-TW" dirty="0"/>
              <a:t>面向。</a:t>
            </a:r>
            <a:r>
              <a:rPr lang="zh-TW" altLang="zh-TW" dirty="0">
                <a:solidFill>
                  <a:srgbClr val="0000FF"/>
                </a:solidFill>
              </a:rPr>
              <a:t>廣度</a:t>
            </a:r>
            <a:r>
              <a:rPr lang="zh-TW" altLang="zh-TW" dirty="0"/>
              <a:t>上，檢核範圍涵蓋地質法規範的</a:t>
            </a:r>
            <a:r>
              <a:rPr lang="zh-TW" altLang="zh-TW" dirty="0">
                <a:solidFill>
                  <a:srgbClr val="0000FF"/>
                </a:solidFill>
              </a:rPr>
              <a:t>各項核心業務</a:t>
            </a:r>
            <a:r>
              <a:rPr lang="zh-TW" altLang="en-US" dirty="0">
                <a:solidFill>
                  <a:srgbClr val="0000FF"/>
                </a:solidFill>
              </a:rPr>
              <a:t>；</a:t>
            </a:r>
            <a:r>
              <a:rPr lang="zh-TW" altLang="zh-TW" dirty="0">
                <a:solidFill>
                  <a:srgbClr val="0000FF"/>
                </a:solidFill>
              </a:rPr>
              <a:t>深度</a:t>
            </a:r>
            <a:r>
              <a:rPr lang="zh-TW" altLang="zh-TW" dirty="0"/>
              <a:t>上，將由</a:t>
            </a:r>
            <a:r>
              <a:rPr lang="zh-TW" altLang="zh-TW" dirty="0">
                <a:solidFill>
                  <a:srgbClr val="0000FF"/>
                </a:solidFill>
              </a:rPr>
              <a:t>執行過程與成果</a:t>
            </a:r>
            <a:r>
              <a:rPr lang="zh-TW" altLang="zh-TW" dirty="0"/>
              <a:t>中進行深入檢討，透過評估具重複性質事件於執行過程</a:t>
            </a:r>
            <a:r>
              <a:rPr lang="zh-TW" altLang="zh-TW" dirty="0">
                <a:solidFill>
                  <a:srgbClr val="0000FF"/>
                </a:solidFill>
              </a:rPr>
              <a:t>遭遇的困難、原因分析、解決方案、後續精進措施</a:t>
            </a:r>
            <a:r>
              <a:rPr lang="zh-TW" altLang="zh-TW" dirty="0"/>
              <a:t>，以及其他</a:t>
            </a:r>
            <a:r>
              <a:rPr lang="zh-TW" altLang="zh-TW" dirty="0">
                <a:solidFill>
                  <a:srgbClr val="0000FF"/>
                </a:solidFill>
              </a:rPr>
              <a:t>各界意見</a:t>
            </a:r>
            <a:r>
              <a:rPr lang="zh-TW" altLang="zh-TW" dirty="0"/>
              <a:t>對事件的助益等，從中學習並擷取複製</a:t>
            </a:r>
            <a:r>
              <a:rPr lang="zh-TW" altLang="zh-TW" dirty="0">
                <a:solidFill>
                  <a:srgbClr val="0000FF"/>
                </a:solidFill>
              </a:rPr>
              <a:t>解決類似問題</a:t>
            </a:r>
            <a:r>
              <a:rPr lang="zh-TW" altLang="zh-TW" dirty="0"/>
              <a:t>的經驗。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886406-7074-B72A-9A7E-AA7F1C7F8AF3}"/>
              </a:ext>
            </a:extLst>
          </p:cNvPr>
          <p:cNvSpPr txBox="1"/>
          <p:nvPr/>
        </p:nvSpPr>
        <p:spPr>
          <a:xfrm>
            <a:off x="417758" y="1837629"/>
            <a:ext cx="5472593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刻正辦理第</a:t>
            </a:r>
            <a:r>
              <a:rPr lang="en-US" altLang="zh-TW" dirty="0"/>
              <a:t>3</a:t>
            </a:r>
            <a:r>
              <a:rPr lang="zh-TW" altLang="en-US" dirty="0"/>
              <a:t>期</a:t>
            </a:r>
            <a:r>
              <a:rPr lang="en-US" altLang="zh-TW" dirty="0"/>
              <a:t>(110-114</a:t>
            </a:r>
            <a:r>
              <a:rPr lang="zh-TW" altLang="en-US" dirty="0"/>
              <a:t>年</a:t>
            </a:r>
            <a:r>
              <a:rPr lang="en-US" altLang="zh-TW" dirty="0"/>
              <a:t>)</a:t>
            </a:r>
            <a:r>
              <a:rPr lang="zh-TW" altLang="en-US" dirty="0"/>
              <a:t>通盤檢討。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DE0AE71-64AA-2A70-6DF1-2C49780416A1}"/>
              </a:ext>
            </a:extLst>
          </p:cNvPr>
          <p:cNvSpPr txBox="1"/>
          <p:nvPr/>
        </p:nvSpPr>
        <p:spPr>
          <a:xfrm>
            <a:off x="9007721" y="595526"/>
            <a:ext cx="3096344" cy="28469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ts val="15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檢討項目含</a:t>
            </a:r>
            <a:r>
              <a:rPr lang="en-US" altLang="zh-TW" dirty="0"/>
              <a:t>5</a:t>
            </a:r>
            <a:r>
              <a:rPr lang="zh-TW" altLang="en-US" dirty="0"/>
              <a:t>大面向、</a:t>
            </a:r>
            <a:r>
              <a:rPr lang="en-US" altLang="zh-TW" dirty="0"/>
              <a:t>17</a:t>
            </a:r>
            <a:r>
              <a:rPr lang="zh-TW" altLang="en-US" dirty="0"/>
              <a:t>項主題</a:t>
            </a:r>
            <a:endParaRPr lang="en-US" altLang="zh-TW" dirty="0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DC1ED7BB-0C6A-93AA-DBC4-BDA2CCF4C9FF}"/>
              </a:ext>
            </a:extLst>
          </p:cNvPr>
          <p:cNvSpPr/>
          <p:nvPr/>
        </p:nvSpPr>
        <p:spPr>
          <a:xfrm>
            <a:off x="161780" y="1036168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星形: 五角 25">
            <a:extLst>
              <a:ext uri="{FF2B5EF4-FFF2-40B4-BE49-F238E27FC236}">
                <a16:creationId xmlns:a16="http://schemas.microsoft.com/office/drawing/2014/main" id="{D52AE836-2109-073E-607E-BB095F3A26ED}"/>
              </a:ext>
            </a:extLst>
          </p:cNvPr>
          <p:cNvSpPr/>
          <p:nvPr/>
        </p:nvSpPr>
        <p:spPr>
          <a:xfrm>
            <a:off x="161780" y="1773040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1E4C150E-33B4-D8A3-0264-6B6A26A34AF3}"/>
              </a:ext>
            </a:extLst>
          </p:cNvPr>
          <p:cNvSpPr/>
          <p:nvPr/>
        </p:nvSpPr>
        <p:spPr>
          <a:xfrm>
            <a:off x="161780" y="2256036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4337" y="5412060"/>
            <a:ext cx="3493736" cy="137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2" descr="preencoded.png">
            <a:extLst>
              <a:ext uri="{FF2B5EF4-FFF2-40B4-BE49-F238E27FC236}">
                <a16:creationId xmlns:a16="http://schemas.microsoft.com/office/drawing/2014/main" id="{97D965DA-9119-C78E-6752-CEBC21AEC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800" y="616789"/>
            <a:ext cx="289719" cy="28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389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3F7E4-BC82-81AE-83D5-5D9AAD74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7DF766-DD33-5B45-9024-A49578E4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A743229-1271-F405-0D7B-7347971126F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05C9D144-E0AF-D822-3B80-B578E8DE1885}"/>
              </a:ext>
            </a:extLst>
          </p:cNvPr>
          <p:cNvCxnSpPr>
            <a:cxnSpLocks/>
          </p:cNvCxnSpPr>
          <p:nvPr/>
        </p:nvCxnSpPr>
        <p:spPr>
          <a:xfrm>
            <a:off x="6580806" y="445971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238903AB-72F9-DB87-B68C-B6D600B02AA6}"/>
              </a:ext>
            </a:extLst>
          </p:cNvPr>
          <p:cNvSpPr/>
          <p:nvPr/>
        </p:nvSpPr>
        <p:spPr>
          <a:xfrm>
            <a:off x="266781" y="529678"/>
            <a:ext cx="4173036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FCF9F9-1A98-B5D4-CD67-462E27C6C0DE}"/>
              </a:ext>
            </a:extLst>
          </p:cNvPr>
          <p:cNvSpPr txBox="1"/>
          <p:nvPr/>
        </p:nvSpPr>
        <p:spPr>
          <a:xfrm>
            <a:off x="263352" y="557476"/>
            <a:ext cx="4127282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新興地質技術引入與評估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391E1FA-993C-1FDB-8C8A-26121FFFBECE}"/>
              </a:ext>
            </a:extLst>
          </p:cNvPr>
          <p:cNvSpPr txBox="1"/>
          <p:nvPr/>
        </p:nvSpPr>
        <p:spPr>
          <a:xfrm>
            <a:off x="475116" y="986226"/>
            <a:ext cx="5181944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pic>
        <p:nvPicPr>
          <p:cNvPr id="26" name="Image 1" descr="preencoded.png">
            <a:extLst>
              <a:ext uri="{FF2B5EF4-FFF2-40B4-BE49-F238E27FC236}">
                <a16:creationId xmlns:a16="http://schemas.microsoft.com/office/drawing/2014/main" id="{2B239DF7-A6A6-EF52-ACFF-367E7E75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97" y="537570"/>
            <a:ext cx="441424" cy="44142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9642F1D-7C00-234C-2F6E-F749969F47E6}"/>
              </a:ext>
            </a:extLst>
          </p:cNvPr>
          <p:cNvSpPr txBox="1"/>
          <p:nvPr/>
        </p:nvSpPr>
        <p:spPr>
          <a:xfrm>
            <a:off x="461699" y="1032150"/>
            <a:ext cx="6138356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/>
              <a:t>依據地質法之</a:t>
            </a:r>
            <a:r>
              <a:rPr lang="zh-TW" altLang="zh-TW" dirty="0">
                <a:solidFill>
                  <a:srgbClr val="0000FF"/>
                </a:solidFill>
              </a:rPr>
              <a:t>立法理由</a:t>
            </a:r>
            <a:r>
              <a:rPr lang="zh-TW" altLang="zh-TW" dirty="0"/>
              <a:t>，全國地質調查目的為建立</a:t>
            </a:r>
            <a:r>
              <a:rPr lang="zh-TW" altLang="zh-TW" dirty="0">
                <a:solidFill>
                  <a:srgbClr val="0000FF"/>
                </a:solidFill>
              </a:rPr>
              <a:t>國土規劃、資源開發、地質災害預防</a:t>
            </a:r>
            <a:r>
              <a:rPr lang="zh-TW" altLang="zh-TW" dirty="0"/>
              <a:t>及</a:t>
            </a:r>
            <a:r>
              <a:rPr lang="zh-TW" altLang="zh-TW" dirty="0">
                <a:solidFill>
                  <a:srgbClr val="0000FF"/>
                </a:solidFill>
              </a:rPr>
              <a:t>環境保育</a:t>
            </a:r>
            <a:r>
              <a:rPr lang="zh-TW" altLang="zh-TW" dirty="0"/>
              <a:t>所需之地質資料，而地質調查內容</a:t>
            </a:r>
            <a:r>
              <a:rPr lang="zh-TW" altLang="en-US" dirty="0"/>
              <a:t>亦</a:t>
            </a:r>
            <a:r>
              <a:rPr lang="zh-TW" altLang="zh-TW" dirty="0">
                <a:solidFill>
                  <a:srgbClr val="000000"/>
                </a:solidFill>
              </a:rPr>
              <a:t>隨</a:t>
            </a:r>
            <a:r>
              <a:rPr lang="zh-TW" altLang="zh-TW" dirty="0">
                <a:solidFill>
                  <a:srgbClr val="0000FF"/>
                </a:solidFill>
              </a:rPr>
              <a:t>科技發展</a:t>
            </a:r>
            <a:r>
              <a:rPr lang="zh-TW" altLang="zh-TW" dirty="0">
                <a:solidFill>
                  <a:srgbClr val="000000"/>
                </a:solidFill>
              </a:rPr>
              <a:t>及</a:t>
            </a:r>
            <a:r>
              <a:rPr lang="zh-TW" altLang="zh-TW" dirty="0">
                <a:solidFill>
                  <a:srgbClr val="0000FF"/>
                </a:solidFill>
              </a:rPr>
              <a:t>可用資料累積</a:t>
            </a:r>
            <a:r>
              <a:rPr lang="zh-TW" altLang="zh-TW" dirty="0">
                <a:solidFill>
                  <a:srgbClr val="000000"/>
                </a:solidFill>
              </a:rPr>
              <a:t>而</a:t>
            </a:r>
            <a:r>
              <a:rPr lang="zh-TW" altLang="zh-TW" dirty="0">
                <a:solidFill>
                  <a:srgbClr val="0000FF"/>
                </a:solidFill>
              </a:rPr>
              <a:t>提升調查精度</a:t>
            </a:r>
            <a:r>
              <a:rPr lang="zh-TW" altLang="en-US" dirty="0">
                <a:solidFill>
                  <a:srgbClr val="0000FF"/>
                </a:solidFill>
              </a:rPr>
              <a:t>。</a:t>
            </a:r>
            <a:endParaRPr lang="zh-TW" altLang="en-US" dirty="0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028" y="1155456"/>
            <a:ext cx="2086619" cy="1194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1749974"/>
            <a:ext cx="1754533" cy="1174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F5A7AFA-B433-7721-68BE-E68B3981DFFF}"/>
              </a:ext>
            </a:extLst>
          </p:cNvPr>
          <p:cNvSpPr txBox="1"/>
          <p:nvPr/>
        </p:nvSpPr>
        <p:spPr>
          <a:xfrm>
            <a:off x="468815" y="1847014"/>
            <a:ext cx="4324740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故地質發展科持續保持前瞻視野，主動蒐集國內外新興的地質調查技術，透過舉辦</a:t>
            </a:r>
            <a:r>
              <a:rPr lang="zh-TW" altLang="en-US" dirty="0">
                <a:solidFill>
                  <a:srgbClr val="0000FF"/>
                </a:solidFill>
              </a:rPr>
              <a:t>大型技術經驗分享會</a:t>
            </a:r>
            <a:r>
              <a:rPr lang="zh-TW" altLang="en-US" dirty="0"/>
              <a:t>，積極評估</a:t>
            </a:r>
            <a:r>
              <a:rPr lang="zh-TW" altLang="en-US" dirty="0">
                <a:solidFill>
                  <a:srgbClr val="0000FF"/>
                </a:solidFill>
              </a:rPr>
              <a:t>新興技術的導入</a:t>
            </a:r>
            <a:r>
              <a:rPr lang="zh-TW" altLang="en-US" dirty="0"/>
              <a:t>，同時配合評估</a:t>
            </a:r>
            <a:r>
              <a:rPr lang="zh-TW" altLang="en-US" dirty="0">
                <a:solidFill>
                  <a:srgbClr val="0000FF"/>
                </a:solidFill>
              </a:rPr>
              <a:t>生成式</a:t>
            </a:r>
            <a:r>
              <a:rPr lang="en-US" altLang="zh-TW" dirty="0">
                <a:solidFill>
                  <a:srgbClr val="0000FF"/>
                </a:solidFill>
              </a:rPr>
              <a:t>AI</a:t>
            </a:r>
            <a:r>
              <a:rPr lang="zh-TW" altLang="en-US" dirty="0">
                <a:solidFill>
                  <a:srgbClr val="0000FF"/>
                </a:solidFill>
              </a:rPr>
              <a:t>在地質業務上的應用潛力</a:t>
            </a:r>
            <a:r>
              <a:rPr lang="zh-TW" altLang="en-US" dirty="0"/>
              <a:t>，期望能持續精進地質調查的</a:t>
            </a:r>
            <a:r>
              <a:rPr lang="zh-TW" altLang="en-US" dirty="0">
                <a:solidFill>
                  <a:srgbClr val="0000FF"/>
                </a:solidFill>
              </a:rPr>
              <a:t>效率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0000FF"/>
                </a:solidFill>
              </a:rPr>
              <a:t>深度</a:t>
            </a:r>
            <a:r>
              <a:rPr lang="zh-TW" altLang="en-US" dirty="0"/>
              <a:t>。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286A2DD-85A8-6228-8266-77D19E20F661}"/>
              </a:ext>
            </a:extLst>
          </p:cNvPr>
          <p:cNvGrpSpPr/>
          <p:nvPr/>
        </p:nvGrpSpPr>
        <p:grpSpPr>
          <a:xfrm>
            <a:off x="548147" y="3391807"/>
            <a:ext cx="2955565" cy="3354418"/>
            <a:chOff x="3583732" y="2924945"/>
            <a:chExt cx="2692801" cy="335441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8E4A3A0-50CE-7C14-F474-6A26AD6D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964" y="2924945"/>
              <a:ext cx="2675753" cy="144388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49665648-0343-3FB5-1883-80AB64F3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83732" y="4368827"/>
              <a:ext cx="2692801" cy="970843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6131EE94-C766-DC3D-D3EF-14F772457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90344" y="5291883"/>
              <a:ext cx="2671088" cy="98748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6DAF1B-262C-E92D-3E49-9C194FA3D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305" y="3429000"/>
            <a:ext cx="2695575" cy="1595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星形: 五角 28">
            <a:extLst>
              <a:ext uri="{FF2B5EF4-FFF2-40B4-BE49-F238E27FC236}">
                <a16:creationId xmlns:a16="http://schemas.microsoft.com/office/drawing/2014/main" id="{C44B48D3-BDAB-2DE7-E94D-3417D7BE2426}"/>
              </a:ext>
            </a:extLst>
          </p:cNvPr>
          <p:cNvSpPr/>
          <p:nvPr/>
        </p:nvSpPr>
        <p:spPr>
          <a:xfrm>
            <a:off x="119336" y="1036168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星形: 五角 29">
            <a:extLst>
              <a:ext uri="{FF2B5EF4-FFF2-40B4-BE49-F238E27FC236}">
                <a16:creationId xmlns:a16="http://schemas.microsoft.com/office/drawing/2014/main" id="{F935871C-DB4F-CEE2-7523-8AA24A84052A}"/>
              </a:ext>
            </a:extLst>
          </p:cNvPr>
          <p:cNvSpPr/>
          <p:nvPr/>
        </p:nvSpPr>
        <p:spPr>
          <a:xfrm>
            <a:off x="122661" y="1803347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BB7789E4-D48E-D794-F0FC-FDD06D095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037" y="5085184"/>
            <a:ext cx="2693987" cy="1661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CE4B1E3-BC06-5021-D9B1-8E7E0B4BAAED}"/>
              </a:ext>
            </a:extLst>
          </p:cNvPr>
          <p:cNvSpPr/>
          <p:nvPr/>
        </p:nvSpPr>
        <p:spPr>
          <a:xfrm>
            <a:off x="555404" y="3398267"/>
            <a:ext cx="2955564" cy="33480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C49655F-8302-563F-20BD-577FBCAB1B92}"/>
              </a:ext>
            </a:extLst>
          </p:cNvPr>
          <p:cNvSpPr/>
          <p:nvPr/>
        </p:nvSpPr>
        <p:spPr>
          <a:xfrm>
            <a:off x="828537" y="3140968"/>
            <a:ext cx="4979430" cy="26572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新興地質調查技術經驗分享會</a:t>
            </a: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探討領域、交流情形</a:t>
            </a:r>
            <a:endParaRPr lang="en-US" altLang="zh-TW" sz="1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箭號: 五邊形 33">
            <a:extLst>
              <a:ext uri="{FF2B5EF4-FFF2-40B4-BE49-F238E27FC236}">
                <a16:creationId xmlns:a16="http://schemas.microsoft.com/office/drawing/2014/main" id="{186FC4C3-A3AF-032A-9EAC-868CE3514BD9}"/>
              </a:ext>
            </a:extLst>
          </p:cNvPr>
          <p:cNvSpPr/>
          <p:nvPr/>
        </p:nvSpPr>
        <p:spPr>
          <a:xfrm>
            <a:off x="6886407" y="547297"/>
            <a:ext cx="3744414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54D00F8-F508-7F72-64F5-95485344E26B}"/>
              </a:ext>
            </a:extLst>
          </p:cNvPr>
          <p:cNvSpPr txBox="1"/>
          <p:nvPr/>
        </p:nvSpPr>
        <p:spPr>
          <a:xfrm>
            <a:off x="6886407" y="575095"/>
            <a:ext cx="3960440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</a:rPr>
              <a:t>3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地質科技發展計畫</a:t>
            </a:r>
            <a:r>
              <a:rPr lang="zh-TW" altLang="en-US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</a:rPr>
              <a:t>審議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96B3575-98A4-4CA9-3FE4-86201E8AF4AA}"/>
              </a:ext>
            </a:extLst>
          </p:cNvPr>
          <p:cNvSpPr txBox="1"/>
          <p:nvPr/>
        </p:nvSpPr>
        <p:spPr>
          <a:xfrm>
            <a:off x="7097256" y="1102385"/>
            <a:ext cx="2631671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配合</a:t>
            </a:r>
            <a:r>
              <a:rPr lang="zh-TW" altLang="en-US" dirty="0">
                <a:solidFill>
                  <a:srgbClr val="0000FF"/>
                </a:solidFill>
              </a:rPr>
              <a:t>國科會</a:t>
            </a:r>
            <a:r>
              <a:rPr lang="zh-TW" altLang="en-US" dirty="0"/>
              <a:t>規定，擔任</a:t>
            </a:r>
            <a:r>
              <a:rPr lang="zh-TW" altLang="en-US" dirty="0">
                <a:solidFill>
                  <a:srgbClr val="0000FF"/>
                </a:solidFill>
              </a:rPr>
              <a:t>本中心各項地質科技發展計畫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0000FF"/>
                </a:solidFill>
              </a:rPr>
              <a:t>先期作業、經費審議</a:t>
            </a:r>
            <a:r>
              <a:rPr lang="zh-TW" altLang="en-US" dirty="0"/>
              <a:t>相關聯繫與綜整</a:t>
            </a:r>
            <a:r>
              <a:rPr lang="zh-TW" altLang="en-US" dirty="0">
                <a:solidFill>
                  <a:srgbClr val="0000FF"/>
                </a:solidFill>
              </a:rPr>
              <a:t>窗口</a:t>
            </a:r>
            <a:r>
              <a:rPr lang="zh-TW" altLang="en-US" dirty="0"/>
              <a:t>，以確保研究方向符合國家需求。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5449E59-C3E0-CBAA-29F3-36F4405C7BB7}"/>
              </a:ext>
            </a:extLst>
          </p:cNvPr>
          <p:cNvSpPr txBox="1"/>
          <p:nvPr/>
        </p:nvSpPr>
        <p:spPr>
          <a:xfrm>
            <a:off x="7107913" y="4626630"/>
            <a:ext cx="2542732" cy="1708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擔任</a:t>
            </a:r>
            <a:r>
              <a:rPr lang="zh-TW" altLang="en-US" dirty="0">
                <a:solidFill>
                  <a:srgbClr val="0000FF"/>
                </a:solidFill>
              </a:rPr>
              <a:t>災害防救白皮書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00FF"/>
                </a:solidFill>
              </a:rPr>
              <a:t>國家環境保護計畫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00FF"/>
                </a:solidFill>
              </a:rPr>
              <a:t>淨零碳排政策</a:t>
            </a:r>
            <a:r>
              <a:rPr lang="zh-TW" altLang="en-US" dirty="0"/>
              <a:t>等跨機關的</a:t>
            </a:r>
            <a:r>
              <a:rPr lang="zh-TW" altLang="en-US" dirty="0">
                <a:solidFill>
                  <a:srgbClr val="0000FF"/>
                </a:solidFill>
              </a:rPr>
              <a:t>溝通協調窗口</a:t>
            </a:r>
            <a:r>
              <a:rPr lang="zh-TW" altLang="en-US" dirty="0"/>
              <a:t>，負責轉知會議資訊、彙整機關資料及專業意見，確保地質專業在國家施政方針中不缺席。</a:t>
            </a:r>
          </a:p>
        </p:txBody>
      </p:sp>
      <p:pic>
        <p:nvPicPr>
          <p:cNvPr id="47" name="Image 4" descr="preencoded.png">
            <a:extLst>
              <a:ext uri="{FF2B5EF4-FFF2-40B4-BE49-F238E27FC236}">
                <a16:creationId xmlns:a16="http://schemas.microsoft.com/office/drawing/2014/main" id="{B53FEC6D-F81F-C8AE-4080-F3F66A9968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0727" y="553499"/>
            <a:ext cx="441424" cy="441424"/>
          </a:xfrm>
          <a:prstGeom prst="rect">
            <a:avLst/>
          </a:prstGeom>
        </p:spPr>
      </p:pic>
      <p:pic>
        <p:nvPicPr>
          <p:cNvPr id="53" name="Image 3" descr="preencoded.png">
            <a:extLst>
              <a:ext uri="{FF2B5EF4-FFF2-40B4-BE49-F238E27FC236}">
                <a16:creationId xmlns:a16="http://schemas.microsoft.com/office/drawing/2014/main" id="{CC7CF5F6-F4AE-54BE-CEA6-6D3312764E0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2028" y="4750273"/>
            <a:ext cx="2086620" cy="1415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星形: 五角 56">
            <a:extLst>
              <a:ext uri="{FF2B5EF4-FFF2-40B4-BE49-F238E27FC236}">
                <a16:creationId xmlns:a16="http://schemas.microsoft.com/office/drawing/2014/main" id="{B211B1E6-BC3C-EBC0-E5AA-1A13FCCC7584}"/>
              </a:ext>
            </a:extLst>
          </p:cNvPr>
          <p:cNvSpPr/>
          <p:nvPr/>
        </p:nvSpPr>
        <p:spPr>
          <a:xfrm>
            <a:off x="6743660" y="1077060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箭號: 五邊形 57">
            <a:extLst>
              <a:ext uri="{FF2B5EF4-FFF2-40B4-BE49-F238E27FC236}">
                <a16:creationId xmlns:a16="http://schemas.microsoft.com/office/drawing/2014/main" id="{4F26DA6A-14BB-8E43-3901-A59494CC26EE}"/>
              </a:ext>
            </a:extLst>
          </p:cNvPr>
          <p:cNvSpPr/>
          <p:nvPr/>
        </p:nvSpPr>
        <p:spPr>
          <a:xfrm>
            <a:off x="6888056" y="2666090"/>
            <a:ext cx="3863522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9DF086BF-1EDE-CD01-3941-E951B37AF670}"/>
              </a:ext>
            </a:extLst>
          </p:cNvPr>
          <p:cNvSpPr txBox="1"/>
          <p:nvPr/>
        </p:nvSpPr>
        <p:spPr>
          <a:xfrm>
            <a:off x="6884626" y="2693888"/>
            <a:ext cx="4009287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國會聯絡與</a:t>
            </a:r>
            <a:r>
              <a:rPr lang="zh-TW" altLang="en-US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跨領域溝通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59FBF6C-E180-4C36-E06B-DAA80969680C}"/>
              </a:ext>
            </a:extLst>
          </p:cNvPr>
          <p:cNvSpPr txBox="1"/>
          <p:nvPr/>
        </p:nvSpPr>
        <p:spPr>
          <a:xfrm>
            <a:off x="7102440" y="3203227"/>
            <a:ext cx="2548205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為促進政策溝通與潛在風險管理，負責</a:t>
            </a:r>
            <a:r>
              <a:rPr lang="zh-TW" altLang="en-US" dirty="0">
                <a:solidFill>
                  <a:srgbClr val="0000FF"/>
                </a:solidFill>
              </a:rPr>
              <a:t>地質業務之國會聯繫、訊息轉知</a:t>
            </a:r>
            <a:r>
              <a:rPr lang="zh-TW" altLang="en-US" dirty="0"/>
              <a:t>，掌握社會脈動與公眾關切的議題。</a:t>
            </a:r>
          </a:p>
        </p:txBody>
      </p:sp>
      <p:pic>
        <p:nvPicPr>
          <p:cNvPr id="12" name="Image 3" descr="preencoded.png">
            <a:extLst>
              <a:ext uri="{FF2B5EF4-FFF2-40B4-BE49-F238E27FC236}">
                <a16:creationId xmlns:a16="http://schemas.microsoft.com/office/drawing/2014/main" id="{D924CDB0-85AA-B4BA-B414-17BF49C0EF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15401" y="2661378"/>
            <a:ext cx="441424" cy="441424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459" y="3213574"/>
            <a:ext cx="2094326" cy="1294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EBB7F7EC-2D15-4FAB-6134-1A1531DBE219}"/>
              </a:ext>
            </a:extLst>
          </p:cNvPr>
          <p:cNvSpPr/>
          <p:nvPr/>
        </p:nvSpPr>
        <p:spPr>
          <a:xfrm>
            <a:off x="6754316" y="4585558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312654D1-B3B7-B3BD-4373-C65DC9C2B3E3}"/>
              </a:ext>
            </a:extLst>
          </p:cNvPr>
          <p:cNvSpPr/>
          <p:nvPr/>
        </p:nvSpPr>
        <p:spPr>
          <a:xfrm>
            <a:off x="6743660" y="3213574"/>
            <a:ext cx="353596" cy="353596"/>
          </a:xfrm>
          <a:prstGeom prst="star5">
            <a:avLst/>
          </a:prstGeom>
          <a:solidFill>
            <a:schemeClr val="accen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7019258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48318B3-211D-EEE2-08F8-9442FC38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13222A26-C65F-D889-C9C3-25BC48A26712}"/>
              </a:ext>
            </a:extLst>
          </p:cNvPr>
          <p:cNvSpPr/>
          <p:nvPr/>
        </p:nvSpPr>
        <p:spPr>
          <a:xfrm>
            <a:off x="5226875" y="718204"/>
            <a:ext cx="4450475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3917"/>
              </a:lnSpc>
              <a:spcBef>
                <a:spcPts val="0"/>
              </a:spcBef>
              <a:defRPr/>
            </a:pPr>
            <a:r>
              <a:rPr lang="en-US" sz="3600" b="1" dirty="0" err="1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共創安全永續的未來</a:t>
            </a:r>
            <a:endParaRPr lang="en-US" sz="3600" b="1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6C5EE624-21EF-7C59-93DA-1BAD6FA5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492" y="1344514"/>
            <a:ext cx="803275" cy="964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024CEB43-6C9D-CECF-D33D-F5C653DFEF11}"/>
              </a:ext>
            </a:extLst>
          </p:cNvPr>
          <p:cNvSpPr/>
          <p:nvPr/>
        </p:nvSpPr>
        <p:spPr>
          <a:xfrm>
            <a:off x="6197402" y="1505149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1958"/>
              </a:lnSpc>
              <a:spcBef>
                <a:spcPts val="0"/>
              </a:spcBef>
              <a:defRPr/>
            </a:pPr>
            <a:r>
              <a:rPr lang="en-US" sz="2000" b="1" u="wavyHeavy" kern="12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坡地</a:t>
            </a:r>
            <a:r>
              <a:rPr lang="zh-TW" altLang="en-US" sz="2000" b="1" u="wavyHeavy" kern="12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環境地質</a:t>
            </a:r>
            <a:r>
              <a:rPr lang="en-US" sz="2000" b="1" u="wavyHeavy" kern="12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科</a:t>
            </a:r>
            <a:endParaRPr lang="en-US" sz="2000" b="1" u="wavyHeavy" kern="1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00B05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476EB70A-FB55-7E30-F8FB-749329F201B5}"/>
              </a:ext>
            </a:extLst>
          </p:cNvPr>
          <p:cNvSpPr/>
          <p:nvPr/>
        </p:nvSpPr>
        <p:spPr>
          <a:xfrm>
            <a:off x="6197402" y="1852513"/>
            <a:ext cx="5333107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2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山林守護</a:t>
            </a:r>
            <a:endParaRPr 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683A0B89-16DA-8B2A-8600-609EDA863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492" y="2308523"/>
            <a:ext cx="803275" cy="964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 3">
            <a:extLst>
              <a:ext uri="{FF2B5EF4-FFF2-40B4-BE49-F238E27FC236}">
                <a16:creationId xmlns:a16="http://schemas.microsoft.com/office/drawing/2014/main" id="{2555C8F2-1B61-1217-FB4F-F9A0FCDCF438}"/>
              </a:ext>
            </a:extLst>
          </p:cNvPr>
          <p:cNvSpPr/>
          <p:nvPr/>
        </p:nvSpPr>
        <p:spPr>
          <a:xfrm>
            <a:off x="6197402" y="2469158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1958"/>
              </a:lnSpc>
              <a:spcBef>
                <a:spcPts val="0"/>
              </a:spcBef>
              <a:defRPr/>
            </a:pPr>
            <a:r>
              <a:rPr lang="en-US" sz="2000" b="1" u="wavyHeavy" kern="1200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都會</a:t>
            </a:r>
            <a:r>
              <a:rPr lang="zh-TW" altLang="en-US" sz="2000" b="1" u="wavyHeavy" kern="12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地質</a:t>
            </a:r>
            <a:r>
              <a:rPr lang="en-US" sz="2000" b="1" u="wavyHeavy" kern="12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科</a:t>
            </a:r>
            <a:endParaRPr lang="en-US" sz="2000" b="1" u="wavyHeavy" kern="1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00B05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5D8DE49E-2BFC-BF82-04C4-10363ECBDD59}"/>
              </a:ext>
            </a:extLst>
          </p:cNvPr>
          <p:cNvSpPr/>
          <p:nvPr/>
        </p:nvSpPr>
        <p:spPr>
          <a:xfrm>
            <a:off x="6197402" y="2816522"/>
            <a:ext cx="5333107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2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城市基石</a:t>
            </a:r>
            <a:endParaRPr 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Image 3" descr="preencoded.png">
            <a:extLst>
              <a:ext uri="{FF2B5EF4-FFF2-40B4-BE49-F238E27FC236}">
                <a16:creationId xmlns:a16="http://schemas.microsoft.com/office/drawing/2014/main" id="{2E5AE281-83B3-9D19-FFD0-1FC11DEA8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492" y="3272532"/>
            <a:ext cx="803275" cy="964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5">
            <a:extLst>
              <a:ext uri="{FF2B5EF4-FFF2-40B4-BE49-F238E27FC236}">
                <a16:creationId xmlns:a16="http://schemas.microsoft.com/office/drawing/2014/main" id="{356F0BE3-4B39-B42C-315B-AF8364D954C0}"/>
              </a:ext>
            </a:extLst>
          </p:cNvPr>
          <p:cNvSpPr/>
          <p:nvPr/>
        </p:nvSpPr>
        <p:spPr>
          <a:xfrm>
            <a:off x="6197402" y="3433168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1958"/>
              </a:lnSpc>
              <a:spcBef>
                <a:spcPts val="0"/>
              </a:spcBef>
              <a:defRPr/>
            </a:pPr>
            <a:r>
              <a:rPr lang="en-US" sz="2000" b="1" u="wavyHeavy" kern="12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地質法管理科</a:t>
            </a:r>
            <a:endParaRPr lang="en-US" sz="2000" b="1" u="wavyHeavy" kern="1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00B05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D9F63293-B634-6430-DC67-0BAEEB76E2B8}"/>
              </a:ext>
            </a:extLst>
          </p:cNvPr>
          <p:cNvSpPr/>
          <p:nvPr/>
        </p:nvSpPr>
        <p:spPr>
          <a:xfrm>
            <a:off x="6197402" y="3780532"/>
            <a:ext cx="5333107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2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法制建構</a:t>
            </a:r>
            <a:endParaRPr 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Image 4" descr="preencoded.png">
            <a:extLst>
              <a:ext uri="{FF2B5EF4-FFF2-40B4-BE49-F238E27FC236}">
                <a16:creationId xmlns:a16="http://schemas.microsoft.com/office/drawing/2014/main" id="{3603A3B2-61AF-C9E8-8BC2-901E9B8B0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492" y="4236542"/>
            <a:ext cx="803275" cy="964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 7">
            <a:extLst>
              <a:ext uri="{FF2B5EF4-FFF2-40B4-BE49-F238E27FC236}">
                <a16:creationId xmlns:a16="http://schemas.microsoft.com/office/drawing/2014/main" id="{0D8D869D-D61B-265C-989B-C7E79ABA6092}"/>
              </a:ext>
            </a:extLst>
          </p:cNvPr>
          <p:cNvSpPr/>
          <p:nvPr/>
        </p:nvSpPr>
        <p:spPr>
          <a:xfrm>
            <a:off x="6197402" y="439717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1958"/>
              </a:lnSpc>
              <a:spcBef>
                <a:spcPts val="0"/>
              </a:spcBef>
              <a:defRPr/>
            </a:pPr>
            <a:r>
              <a:rPr lang="en-US" sz="2000" b="1" u="wavyHeavy" kern="12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B05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地質發展科</a:t>
            </a:r>
            <a:endParaRPr lang="en-US" sz="2000" b="1" u="wavyHeavy" kern="12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Fill>
                <a:solidFill>
                  <a:srgbClr val="00B05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8EF14313-AF67-95B8-89C5-B15BB87D9119}"/>
              </a:ext>
            </a:extLst>
          </p:cNvPr>
          <p:cNvSpPr/>
          <p:nvPr/>
        </p:nvSpPr>
        <p:spPr>
          <a:xfrm>
            <a:off x="6197402" y="4744542"/>
            <a:ext cx="5333107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 hangingPunct="1"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2000" b="1" kern="1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藍圖擘劃</a:t>
            </a:r>
            <a:endParaRPr lang="en-US" sz="2000" b="1" kern="1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D3879D1B-C07F-7A8E-716D-615C0E771795}"/>
              </a:ext>
            </a:extLst>
          </p:cNvPr>
          <p:cNvSpPr/>
          <p:nvPr/>
        </p:nvSpPr>
        <p:spPr>
          <a:xfrm>
            <a:off x="5474494" y="5561906"/>
            <a:ext cx="6056015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 hangingPunct="1">
              <a:lnSpc>
                <a:spcPts val="2000"/>
              </a:lnSpc>
              <a:spcBef>
                <a:spcPts val="0"/>
              </a:spcBef>
              <a:defRPr/>
            </a:pPr>
            <a:r>
              <a:rPr lang="en-US" sz="1600" b="1" kern="120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四個科別</a:t>
            </a:r>
            <a:r>
              <a:rPr lang="zh-TW" altLang="en-US" sz="1600" b="1" kern="120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業務</a:t>
            </a:r>
            <a:r>
              <a:rPr lang="en-US" sz="1600" b="1" kern="120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環環相扣，共同構成保障</a:t>
            </a:r>
            <a:r>
              <a:rPr lang="zh-TW" altLang="en-US" sz="1600" b="1" kern="120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臺</a:t>
            </a:r>
            <a:r>
              <a:rPr lang="en-US" sz="1600" b="1" kern="120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灣地質安全的堅實網絡</a:t>
            </a:r>
            <a:r>
              <a:rPr lang="zh-TW" altLang="en-US" sz="1600" b="1" kern="120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，</a:t>
            </a:r>
            <a:r>
              <a:rPr lang="en-US" sz="1600" b="1" kern="120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攜手</a:t>
            </a:r>
            <a:r>
              <a:rPr lang="zh-TW" altLang="en-US" sz="1600" b="1" kern="120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本中心</a:t>
            </a:r>
            <a:r>
              <a:rPr lang="en-US" sz="1600" b="1" kern="1200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為國土永續貢獻心力，開創更安全美好的未來</a:t>
            </a:r>
            <a:r>
              <a:rPr lang="en-US" altLang="zh-TW" sz="1600" b="1" kern="120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 pitchFamily="34" charset="-120"/>
              </a:rPr>
              <a:t>!</a:t>
            </a:r>
            <a:endParaRPr lang="en-US" sz="1600" b="1" kern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Shape 10">
            <a:extLst>
              <a:ext uri="{FF2B5EF4-FFF2-40B4-BE49-F238E27FC236}">
                <a16:creationId xmlns:a16="http://schemas.microsoft.com/office/drawing/2014/main" id="{40682C58-6D0D-F7F8-12EA-74565F032227}"/>
              </a:ext>
            </a:extLst>
          </p:cNvPr>
          <p:cNvSpPr/>
          <p:nvPr/>
        </p:nvSpPr>
        <p:spPr>
          <a:xfrm>
            <a:off x="5233492" y="5381229"/>
            <a:ext cx="19050" cy="875308"/>
          </a:xfrm>
          <a:prstGeom prst="rect">
            <a:avLst/>
          </a:prstGeom>
          <a:solidFill>
            <a:srgbClr val="A2B9F9"/>
          </a:solidFill>
          <a:ln/>
        </p:spPr>
      </p:sp>
      <p:pic>
        <p:nvPicPr>
          <p:cNvPr id="34" name="Image 0" descr="preencoded.png">
            <a:extLst>
              <a:ext uri="{FF2B5EF4-FFF2-40B4-BE49-F238E27FC236}">
                <a16:creationId xmlns:a16="http://schemas.microsoft.com/office/drawing/2014/main" id="{85A22E8A-DF4D-74C6-8031-E525516529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4331853-72BD-7832-8F56-6B397D4C59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5"/>
          <a:stretch>
            <a:fillRect/>
          </a:stretch>
        </p:blipFill>
        <p:spPr>
          <a:xfrm>
            <a:off x="-1" y="-1903"/>
            <a:ext cx="4732636" cy="6859904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37394967-C37F-C2B9-2562-F46C58B7B22D}"/>
              </a:ext>
            </a:extLst>
          </p:cNvPr>
          <p:cNvSpPr/>
          <p:nvPr/>
        </p:nvSpPr>
        <p:spPr>
          <a:xfrm>
            <a:off x="219293" y="195611"/>
            <a:ext cx="3748373" cy="2049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感  謝</a:t>
            </a:r>
            <a:endParaRPr lang="en-US" altLang="zh-TW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TW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聆  聽</a:t>
            </a:r>
          </a:p>
        </p:txBody>
      </p:sp>
    </p:spTree>
    <p:extLst>
      <p:ext uri="{BB962C8B-B14F-4D97-AF65-F5344CB8AC3E}">
        <p14:creationId xmlns:p14="http://schemas.microsoft.com/office/powerpoint/2010/main" val="27560197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6C72-932E-F623-92ED-3212A94B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0C1E3D1-1E2A-18E2-6377-F86D7E61E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18" b="26263"/>
          <a:stretch>
            <a:fillRect/>
          </a:stretch>
        </p:blipFill>
        <p:spPr>
          <a:xfrm>
            <a:off x="-9260" y="-22860"/>
            <a:ext cx="12224120" cy="6912792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90580040-714B-043C-1C3D-1FE3365D918B}"/>
              </a:ext>
            </a:extLst>
          </p:cNvPr>
          <p:cNvSpPr txBox="1">
            <a:spLocks/>
          </p:cNvSpPr>
          <p:nvPr/>
        </p:nvSpPr>
        <p:spPr>
          <a:xfrm>
            <a:off x="1415480" y="332656"/>
            <a:ext cx="7547989" cy="1257301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defRPr/>
            </a:pPr>
            <a:r>
              <a:rPr lang="zh-TW" altLang="en-US" sz="4800" b="1" cap="all" dirty="0">
                <a:ln/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 綱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E7BE4639-FC1B-4258-E708-60D63BBFA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003" y="1678965"/>
            <a:ext cx="5749674" cy="1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96" tIns="22848" rIns="45696" bIns="2284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zh-TW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一、</a:t>
            </a:r>
            <a:r>
              <a:rPr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組織架構及核心業務</a:t>
            </a:r>
            <a:endParaRPr lang="en-US" altLang="zh-TW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ko-KR" altLang="en-US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3DA12B94-E0C7-DB19-77EF-8244F54DF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705" y="2552966"/>
            <a:ext cx="5473688" cy="1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96" tIns="22848" rIns="45696" bIns="2284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zh-TW" alt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二、</a:t>
            </a:r>
            <a:r>
              <a:rPr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各科業務簡介</a:t>
            </a:r>
            <a:endParaRPr lang="en-US" altLang="zh-TW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ko-KR" altLang="en-US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cs typeface="Arial" pitchFamily="34" charset="0"/>
            </a:endParaRPr>
          </a:p>
        </p:txBody>
      </p:sp>
      <p:graphicFrame>
        <p:nvGraphicFramePr>
          <p:cNvPr id="47" name="資料庫圖表 46">
            <a:extLst>
              <a:ext uri="{FF2B5EF4-FFF2-40B4-BE49-F238E27FC236}">
                <a16:creationId xmlns:a16="http://schemas.microsoft.com/office/drawing/2014/main" id="{996B06E2-C32C-8F60-1AFE-8B6CCEA6D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617199"/>
              </p:ext>
            </p:extLst>
          </p:nvPr>
        </p:nvGraphicFramePr>
        <p:xfrm>
          <a:off x="2930543" y="3123909"/>
          <a:ext cx="4100503" cy="326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" name="TextBox 31">
            <a:extLst>
              <a:ext uri="{FF2B5EF4-FFF2-40B4-BE49-F238E27FC236}">
                <a16:creationId xmlns:a16="http://schemas.microsoft.com/office/drawing/2014/main" id="{94298500-3AAA-35DF-E71F-E75AE3C8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134" y="4882126"/>
            <a:ext cx="525506" cy="50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6" tIns="22848" rIns="45696" bIns="2284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TW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3</a:t>
            </a:r>
            <a:endParaRPr lang="ko-KR" alt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49" name="TextBox 31">
            <a:extLst>
              <a:ext uri="{FF2B5EF4-FFF2-40B4-BE49-F238E27FC236}">
                <a16:creationId xmlns:a16="http://schemas.microsoft.com/office/drawing/2014/main" id="{626807CE-62F2-EEF8-1C26-E8BFB5330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718" y="4142349"/>
            <a:ext cx="525506" cy="50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6" tIns="22848" rIns="45696" bIns="2284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TW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endParaRPr lang="ko-KR" alt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50" name="TextBox 31">
            <a:extLst>
              <a:ext uri="{FF2B5EF4-FFF2-40B4-BE49-F238E27FC236}">
                <a16:creationId xmlns:a16="http://schemas.microsoft.com/office/drawing/2014/main" id="{B43AB577-4713-EA44-C9A8-426C41539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216" y="3382725"/>
            <a:ext cx="525506" cy="50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6" tIns="22848" rIns="45696" bIns="2284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TW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</a:t>
            </a:r>
            <a:endParaRPr lang="ko-KR" alt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51" name="TextBox 31">
            <a:extLst>
              <a:ext uri="{FF2B5EF4-FFF2-40B4-BE49-F238E27FC236}">
                <a16:creationId xmlns:a16="http://schemas.microsoft.com/office/drawing/2014/main" id="{8A6C1898-9250-0DBB-A357-65080678C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7" y="5637387"/>
            <a:ext cx="525506" cy="50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6" tIns="22848" rIns="45696" bIns="2284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v"/>
              <a:defRPr kumimoji="1" sz="32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§"/>
              <a:defRPr kumimoji="1" sz="28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kumimoji="1" sz="240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rgbClr val="000066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defTabSz="457200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zh-TW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4</a:t>
            </a:r>
            <a:endParaRPr lang="ko-KR" alt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79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2931D6BF-17EF-8840-405D-88AAD66AE8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525"/>
                    </a14:imgEffect>
                    <a14:imgEffect>
                      <a14:saturation sat="232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1" t="4680" r="1088" b="3225"/>
          <a:stretch>
            <a:fillRect/>
          </a:stretch>
        </p:blipFill>
        <p:spPr>
          <a:xfrm>
            <a:off x="0" y="309738"/>
            <a:ext cx="12192000" cy="6548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4000"/>
              </a:prstClr>
            </a:outerShdw>
          </a:effectLst>
        </p:spPr>
      </p:pic>
      <p:sp>
        <p:nvSpPr>
          <p:cNvPr id="2" name="標題 7">
            <a:extLst>
              <a:ext uri="{FF2B5EF4-FFF2-40B4-BE49-F238E27FC236}">
                <a16:creationId xmlns:a16="http://schemas.microsoft.com/office/drawing/2014/main" id="{666FBCCD-240E-83BD-900B-3BE0E5010C00}"/>
              </a:ext>
            </a:extLst>
          </p:cNvPr>
          <p:cNvSpPr txBox="1">
            <a:spLocks/>
          </p:cNvSpPr>
          <p:nvPr/>
        </p:nvSpPr>
        <p:spPr>
          <a:xfrm>
            <a:off x="146840" y="587807"/>
            <a:ext cx="2624436" cy="1658916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eaLnBrk="1">
              <a:spcBef>
                <a:spcPts val="1200"/>
              </a:spcBef>
              <a:defRPr sz="4000" b="1" i="1" kern="0">
                <a:solidFill>
                  <a:srgbClr val="0070C0"/>
                </a:solidFill>
                <a:uLnTx/>
                <a:latin typeface="Microsoft JhengHei"/>
                <a:ea typeface="Microsoft JhengHei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400" dirty="0">
                <a:effectLst>
                  <a:glow rad="76200">
                    <a:schemeClr val="accent5">
                      <a:satMod val="175000"/>
                      <a:alpha val="35000"/>
                    </a:schemeClr>
                  </a:glow>
                </a:effectLst>
              </a:rPr>
              <a:t>4</a:t>
            </a:r>
            <a:r>
              <a:rPr lang="zh-TW" altLang="en-US" sz="3400" dirty="0">
                <a:effectLst>
                  <a:glow rad="76200">
                    <a:schemeClr val="accent5">
                      <a:satMod val="175000"/>
                      <a:alpha val="35000"/>
                    </a:schemeClr>
                  </a:glow>
                </a:effectLst>
              </a:rPr>
              <a:t>科核心業務</a:t>
            </a:r>
            <a:endParaRPr lang="en-US" altLang="zh-TW" sz="3400" dirty="0">
              <a:effectLst>
                <a:glow rad="76200">
                  <a:schemeClr val="accent5">
                    <a:satMod val="175000"/>
                    <a:alpha val="35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zh-TW" altLang="en-US" sz="3400" dirty="0">
                <a:effectLst>
                  <a:glow rad="76200">
                    <a:schemeClr val="accent5">
                      <a:satMod val="175000"/>
                      <a:alpha val="35000"/>
                    </a:schemeClr>
                  </a:glow>
                </a:effectLst>
              </a:rPr>
              <a:t>容易記</a:t>
            </a:r>
            <a:r>
              <a:rPr lang="en-US" altLang="zh-TW" sz="3400" dirty="0">
                <a:effectLst>
                  <a:glow rad="76200">
                    <a:schemeClr val="accent5">
                      <a:satMod val="175000"/>
                      <a:alpha val="35000"/>
                    </a:schemeClr>
                  </a:glow>
                </a:effectLst>
              </a:rPr>
              <a:t>~</a:t>
            </a:r>
          </a:p>
          <a:p>
            <a:pPr>
              <a:spcBef>
                <a:spcPts val="600"/>
              </a:spcBef>
            </a:pPr>
            <a:r>
              <a:rPr lang="zh-TW" altLang="en-US" sz="3400" dirty="0">
                <a:effectLst>
                  <a:glow rad="76200">
                    <a:schemeClr val="accent5">
                      <a:satMod val="175000"/>
                      <a:alpha val="35000"/>
                    </a:schemeClr>
                  </a:glow>
                </a:effectLst>
              </a:rPr>
              <a:t>別忘記</a:t>
            </a:r>
            <a:r>
              <a:rPr lang="en-US" altLang="zh-TW" sz="3400" dirty="0">
                <a:effectLst>
                  <a:glow rad="76200">
                    <a:schemeClr val="accent5">
                      <a:satMod val="175000"/>
                      <a:alpha val="35000"/>
                    </a:schemeClr>
                  </a:glow>
                </a:effectLst>
              </a:rPr>
              <a:t>~</a:t>
            </a:r>
            <a:endParaRPr lang="zh-TW" altLang="en-US" sz="3400" dirty="0">
              <a:effectLst>
                <a:glow rad="76200">
                  <a:schemeClr val="accent5">
                    <a:satMod val="175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BDD80A7-279B-EFF4-3194-7460627AD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544988"/>
              </p:ext>
            </p:extLst>
          </p:nvPr>
        </p:nvGraphicFramePr>
        <p:xfrm>
          <a:off x="1919536" y="352648"/>
          <a:ext cx="10153128" cy="660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想法泡泡: 雲朵 17">
            <a:extLst>
              <a:ext uri="{FF2B5EF4-FFF2-40B4-BE49-F238E27FC236}">
                <a16:creationId xmlns:a16="http://schemas.microsoft.com/office/drawing/2014/main" id="{F73AAAEE-379C-68A0-D149-51D43A621D51}"/>
              </a:ext>
            </a:extLst>
          </p:cNvPr>
          <p:cNvSpPr/>
          <p:nvPr/>
        </p:nvSpPr>
        <p:spPr>
          <a:xfrm>
            <a:off x="8781795" y="590945"/>
            <a:ext cx="2981337" cy="1383736"/>
          </a:xfrm>
          <a:prstGeom prst="cloudCallout">
            <a:avLst>
              <a:gd name="adj1" fmla="val -76942"/>
              <a:gd name="adj2" fmla="val 172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>
            <a:outerShdw blurRad="127000" dist="114300" dir="4140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</a:pPr>
            <a:endParaRPr lang="zh-TW" alt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想法泡泡: 雲朵 18">
            <a:extLst>
              <a:ext uri="{FF2B5EF4-FFF2-40B4-BE49-F238E27FC236}">
                <a16:creationId xmlns:a16="http://schemas.microsoft.com/office/drawing/2014/main" id="{460BE57E-B8F5-2182-CE5A-5E43B58C6F4B}"/>
              </a:ext>
            </a:extLst>
          </p:cNvPr>
          <p:cNvSpPr/>
          <p:nvPr/>
        </p:nvSpPr>
        <p:spPr>
          <a:xfrm>
            <a:off x="2336799" y="687199"/>
            <a:ext cx="3102098" cy="1541032"/>
          </a:xfrm>
          <a:prstGeom prst="cloudCallout">
            <a:avLst>
              <a:gd name="adj1" fmla="val 22929"/>
              <a:gd name="adj2" fmla="val 89032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  <a:effectLst>
            <a:outerShdw blurRad="127000" dist="114300" dir="4140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</a:pPr>
            <a:endParaRPr lang="zh-TW" altLang="en-US" sz="16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CB8118F9-4B66-8C24-DDFE-AD55ACCB26C1}"/>
              </a:ext>
            </a:extLst>
          </p:cNvPr>
          <p:cNvSpPr/>
          <p:nvPr/>
        </p:nvSpPr>
        <p:spPr>
          <a:xfrm>
            <a:off x="2135560" y="5085184"/>
            <a:ext cx="3040938" cy="1463078"/>
          </a:xfrm>
          <a:prstGeom prst="cloudCallout">
            <a:avLst>
              <a:gd name="adj1" fmla="val 78558"/>
              <a:gd name="adj2" fmla="val 10408"/>
            </a:avLst>
          </a:prstGeom>
          <a:solidFill>
            <a:schemeClr val="accent4"/>
          </a:solidFill>
          <a:ln>
            <a:solidFill>
              <a:srgbClr val="00B050"/>
            </a:solidFill>
          </a:ln>
          <a:effectLst>
            <a:outerShdw blurRad="127000" dist="114300" dir="4140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</a:pPr>
            <a:endParaRPr lang="zh-TW" alt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想法泡泡: 雲朵 20">
            <a:extLst>
              <a:ext uri="{FF2B5EF4-FFF2-40B4-BE49-F238E27FC236}">
                <a16:creationId xmlns:a16="http://schemas.microsoft.com/office/drawing/2014/main" id="{E6CD6C75-63C1-3FC2-66F9-51E29CCDC6A6}"/>
              </a:ext>
            </a:extLst>
          </p:cNvPr>
          <p:cNvSpPr/>
          <p:nvPr/>
        </p:nvSpPr>
        <p:spPr>
          <a:xfrm>
            <a:off x="8815144" y="5037143"/>
            <a:ext cx="3215681" cy="1229912"/>
          </a:xfrm>
          <a:prstGeom prst="cloudCallout">
            <a:avLst>
              <a:gd name="adj1" fmla="val -20528"/>
              <a:gd name="adj2" fmla="val -135990"/>
            </a:avLst>
          </a:prstGeom>
          <a:solidFill>
            <a:schemeClr val="accent3"/>
          </a:solidFill>
          <a:ln>
            <a:solidFill>
              <a:schemeClr val="accent6"/>
            </a:solidFill>
          </a:ln>
          <a:effectLst>
            <a:outerShdw blurRad="127000" dist="114300" dir="4140000" algn="ctr" rotWithShape="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</a:pPr>
            <a:endParaRPr lang="zh-TW" altLang="en-US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281CE1-637C-670A-819E-170CC7544474}"/>
              </a:ext>
            </a:extLst>
          </p:cNvPr>
          <p:cNvSpPr txBox="1"/>
          <p:nvPr/>
        </p:nvSpPr>
        <p:spPr>
          <a:xfrm>
            <a:off x="9149428" y="5357917"/>
            <a:ext cx="2532994" cy="489365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Bef>
                <a:spcPts val="600"/>
              </a:spcBef>
              <a:defRPr b="1" spc="25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zh-TW" altLang="en-US" sz="3200" dirty="0"/>
              <a:t>土壤液化</a:t>
            </a:r>
            <a:endParaRPr lang="en-US" altLang="zh-TW" sz="32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CD776DC-7E7B-0FF1-C2B4-3590DA51FFD7}"/>
              </a:ext>
            </a:extLst>
          </p:cNvPr>
          <p:cNvSpPr txBox="1"/>
          <p:nvPr/>
        </p:nvSpPr>
        <p:spPr>
          <a:xfrm>
            <a:off x="9149428" y="1010718"/>
            <a:ext cx="2160207" cy="489365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Bef>
                <a:spcPts val="600"/>
              </a:spcBef>
              <a:defRPr b="1" spc="25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zh-TW" altLang="en-US" sz="3200" dirty="0"/>
              <a:t>山崩與地滑</a:t>
            </a:r>
            <a:endParaRPr lang="en-US" altLang="zh-TW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95F3BA5-6D68-A3DC-6980-28EE407324C7}"/>
              </a:ext>
            </a:extLst>
          </p:cNvPr>
          <p:cNvSpPr txBox="1"/>
          <p:nvPr/>
        </p:nvSpPr>
        <p:spPr>
          <a:xfrm>
            <a:off x="2753242" y="988685"/>
            <a:ext cx="2269211" cy="787908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000" b="1" spc="25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>
              <a:spcBef>
                <a:spcPts val="600"/>
              </a:spcBef>
            </a:pPr>
            <a:r>
              <a:rPr lang="zh-TW" altLang="en-US" sz="2400" dirty="0">
                <a:solidFill>
                  <a:srgbClr val="0000FF"/>
                </a:solidFill>
              </a:rPr>
              <a:t>地質法法制</a:t>
            </a:r>
            <a:endParaRPr lang="en-US" altLang="zh-TW" sz="2400" dirty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>
                <a:solidFill>
                  <a:srgbClr val="0000FF"/>
                </a:solidFill>
              </a:rPr>
              <a:t>地質敏感區審議</a:t>
            </a:r>
            <a:endParaRPr lang="en-US" altLang="zh-TW" sz="2400" dirty="0">
              <a:solidFill>
                <a:srgbClr val="0000FF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E02A72-7BC8-C5DE-910B-F3B75BBDFFC3}"/>
              </a:ext>
            </a:extLst>
          </p:cNvPr>
          <p:cNvSpPr txBox="1"/>
          <p:nvPr/>
        </p:nvSpPr>
        <p:spPr>
          <a:xfrm>
            <a:off x="2723099" y="5422769"/>
            <a:ext cx="1958228" cy="787908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Bef>
                <a:spcPts val="600"/>
              </a:spcBef>
              <a:defRPr b="1" spc="25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地質調查檢討</a:t>
            </a:r>
            <a:endParaRPr lang="en-US" altLang="zh-TW" dirty="0"/>
          </a:p>
          <a:p>
            <a:r>
              <a:rPr lang="zh-TW" altLang="en-US" dirty="0"/>
              <a:t>科技計畫審議</a:t>
            </a:r>
            <a:endParaRPr lang="en-US" altLang="zh-TW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3E274C70-BCB4-34CD-387B-A4A4443D5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727672"/>
              </p:ext>
            </p:extLst>
          </p:nvPr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4974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3B427-0BDD-D0FC-537F-53F64B91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EE1976-F294-8BBD-3229-52E57C21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BA79EE3-ADA0-3E83-7431-621DF4D59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720162"/>
              </p:ext>
            </p:extLst>
          </p:nvPr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706BC37-236C-E233-73AB-1877117552D1}"/>
              </a:ext>
            </a:extLst>
          </p:cNvPr>
          <p:cNvCxnSpPr>
            <a:cxnSpLocks/>
          </p:cNvCxnSpPr>
          <p:nvPr/>
        </p:nvCxnSpPr>
        <p:spPr>
          <a:xfrm>
            <a:off x="6080760" y="426720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箭號: 五邊形 11">
            <a:extLst>
              <a:ext uri="{FF2B5EF4-FFF2-40B4-BE49-F238E27FC236}">
                <a16:creationId xmlns:a16="http://schemas.microsoft.com/office/drawing/2014/main" id="{D42F74FF-0994-F08F-EDAA-A44F36E2B774}"/>
              </a:ext>
            </a:extLst>
          </p:cNvPr>
          <p:cNvSpPr/>
          <p:nvPr/>
        </p:nvSpPr>
        <p:spPr>
          <a:xfrm>
            <a:off x="194772" y="448161"/>
            <a:ext cx="5829220" cy="59503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Medium"/>
              <a:sym typeface="Helvetica Neue Medium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AEDF10-02B5-CC6A-F1FC-79482D261169}"/>
              </a:ext>
            </a:extLst>
          </p:cNvPr>
          <p:cNvSpPr txBox="1"/>
          <p:nvPr/>
        </p:nvSpPr>
        <p:spPr>
          <a:xfrm>
            <a:off x="3931908" y="2322856"/>
            <a:ext cx="2148909" cy="1708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110-114</a:t>
            </a:r>
            <a:r>
              <a:rPr lang="zh-TW" altLang="en-US" dirty="0"/>
              <a:t>年</a:t>
            </a:r>
            <a:r>
              <a:rPr lang="zh-TW" altLang="en-US" dirty="0">
                <a:solidFill>
                  <a:schemeClr val="tx1"/>
                </a:solidFill>
              </a:rPr>
              <a:t>，依據環境改變、新證據發現，完成</a:t>
            </a:r>
            <a:r>
              <a:rPr lang="zh-TW" altLang="en-US" dirty="0"/>
              <a:t>臺南市、高雄市</a:t>
            </a:r>
            <a:r>
              <a:rPr lang="en-US" altLang="zh-TW" dirty="0"/>
              <a:t> </a:t>
            </a:r>
            <a:r>
              <a:rPr lang="zh-TW" altLang="en-US" dirty="0"/>
              <a:t>、嘉義縣市、臺北市、新北市、基隆市</a:t>
            </a:r>
            <a:r>
              <a:rPr lang="zh-TW" altLang="en-US" dirty="0">
                <a:solidFill>
                  <a:schemeClr val="tx1"/>
                </a:solidFill>
              </a:rPr>
              <a:t>之山崩與地滑地質敏感區</a:t>
            </a:r>
            <a:r>
              <a:rPr lang="zh-TW" altLang="en-US" dirty="0"/>
              <a:t>「變更」公告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DAC9EE-D63B-CFF7-A521-DE2EB0B8612C}"/>
              </a:ext>
            </a:extLst>
          </p:cNvPr>
          <p:cNvSpPr txBox="1"/>
          <p:nvPr/>
        </p:nvSpPr>
        <p:spPr>
          <a:xfrm>
            <a:off x="191343" y="557476"/>
            <a:ext cx="5797944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山崩與地滑地質敏感區</a:t>
            </a:r>
            <a:r>
              <a:rPr lang="zh-TW" altLang="en-US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劃定與管理</a:t>
            </a:r>
            <a:endParaRPr lang="zh-TW" altLang="en-US" b="1" dirty="0"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BE4259F7-8C03-BE53-7F93-9D4119624480}"/>
              </a:ext>
            </a:extLst>
          </p:cNvPr>
          <p:cNvSpPr/>
          <p:nvPr/>
        </p:nvSpPr>
        <p:spPr>
          <a:xfrm>
            <a:off x="6240018" y="448161"/>
            <a:ext cx="3456382" cy="59503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Medium"/>
              <a:sym typeface="Helvetica Neue Medium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B707E5-0B9F-35B7-8044-3207BDAA6B55}"/>
              </a:ext>
            </a:extLst>
          </p:cNvPr>
          <p:cNvSpPr txBox="1"/>
          <p:nvPr/>
        </p:nvSpPr>
        <p:spPr>
          <a:xfrm>
            <a:off x="6312024" y="557476"/>
            <a:ext cx="4563976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2.</a:t>
            </a:r>
            <a:r>
              <a:rPr lang="zh-TW" altLang="zh-TW" dirty="0"/>
              <a:t>山崩潛勢調查與分析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0DE2149-0950-92A7-9BB8-5050CBDDEE38}"/>
              </a:ext>
            </a:extLst>
          </p:cNvPr>
          <p:cNvSpPr txBox="1"/>
          <p:nvPr/>
        </p:nvSpPr>
        <p:spPr>
          <a:xfrm>
            <a:off x="6561851" y="1094620"/>
            <a:ext cx="2960499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>
                <a:solidFill>
                  <a:schemeClr val="tx1"/>
                </a:solidFill>
              </a:rPr>
              <a:t>運用現代科技</a:t>
            </a:r>
            <a:r>
              <a:rPr lang="zh-TW" altLang="en-US" dirty="0">
                <a:solidFill>
                  <a:schemeClr val="tx1"/>
                </a:solidFill>
              </a:rPr>
              <a:t>及</a:t>
            </a:r>
            <a:r>
              <a:rPr lang="zh-TW" altLang="zh-TW" dirty="0">
                <a:solidFill>
                  <a:schemeClr val="tx1"/>
                </a:solidFill>
              </a:rPr>
              <a:t>實地調查，系統性地</a:t>
            </a:r>
            <a:r>
              <a:rPr lang="zh-TW" altLang="zh-TW" dirty="0"/>
              <a:t>更新全國山崩目錄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zh-TW" altLang="zh-TW" dirty="0"/>
              <a:t>掌握潛在的崩塌區域</a:t>
            </a:r>
            <a:r>
              <a:rPr lang="zh-TW" altLang="zh-TW" dirty="0">
                <a:solidFill>
                  <a:schemeClr val="tx1"/>
                </a:solidFill>
              </a:rPr>
              <a:t>，提升防災工作的科學依據與準確性。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1FA68BD-4690-9241-99FE-F3A40A16B50B}"/>
              </a:ext>
            </a:extLst>
          </p:cNvPr>
          <p:cNvSpPr txBox="1"/>
          <p:nvPr/>
        </p:nvSpPr>
        <p:spPr>
          <a:xfrm>
            <a:off x="504665" y="1074802"/>
            <a:ext cx="5479458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</a:rPr>
              <a:t>坡地</a:t>
            </a:r>
            <a:r>
              <a:rPr lang="zh-TW" altLang="zh-TW" dirty="0">
                <a:solidFill>
                  <a:schemeClr val="tx1"/>
                </a:solidFill>
              </a:rPr>
              <a:t>科最核心</a:t>
            </a:r>
            <a:r>
              <a:rPr lang="zh-TW" altLang="en-US" dirty="0">
                <a:solidFill>
                  <a:schemeClr val="tx1"/>
                </a:solidFill>
              </a:rPr>
              <a:t>之</a:t>
            </a:r>
            <a:r>
              <a:rPr lang="zh-TW" altLang="zh-TW" dirty="0">
                <a:solidFill>
                  <a:schemeClr val="tx1"/>
                </a:solidFill>
              </a:rPr>
              <a:t>法定職責，從國土規劃的源頭，有效</a:t>
            </a:r>
            <a:r>
              <a:rPr lang="zh-TW" altLang="en-US" dirty="0"/>
              <a:t>揭露</a:t>
            </a:r>
            <a:r>
              <a:rPr lang="zh-TW" altLang="zh-TW" dirty="0"/>
              <a:t>開發行為可能帶來的風險</a:t>
            </a:r>
            <a:r>
              <a:rPr lang="zh-TW" altLang="zh-TW" dirty="0">
                <a:solidFill>
                  <a:schemeClr val="tx1"/>
                </a:solidFill>
              </a:rPr>
              <a:t>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8" name="Text 8">
            <a:extLst>
              <a:ext uri="{FF2B5EF4-FFF2-40B4-BE49-F238E27FC236}">
                <a16:creationId xmlns:a16="http://schemas.microsoft.com/office/drawing/2014/main" id="{DFE892D2-9DF6-25A1-B608-1AD261BE9212}"/>
              </a:ext>
            </a:extLst>
          </p:cNvPr>
          <p:cNvSpPr/>
          <p:nvPr/>
        </p:nvSpPr>
        <p:spPr>
          <a:xfrm>
            <a:off x="10096892" y="5101055"/>
            <a:ext cx="2016057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16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r>
              <a:rPr lang="en-US" sz="1600" b="1" kern="1200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多元數據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</a:t>
            </a:r>
            <a:r>
              <a:rPr lang="en-US" sz="16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行深度分析與模式建立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，例如</a:t>
            </a:r>
            <a:r>
              <a:rPr lang="en-US" altLang="zh-TW" sz="1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en-US" altLang="zh-TW" sz="1600" b="1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即時降雨</a:t>
            </a:r>
            <a:r>
              <a:rPr lang="en-US" altLang="zh-TW" sz="1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資料，進行</a:t>
            </a:r>
            <a:r>
              <a:rPr lang="en-US" altLang="zh-TW" sz="1600" b="1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山崩即時潛勢評估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0" name="Text 12">
            <a:extLst>
              <a:ext uri="{FF2B5EF4-FFF2-40B4-BE49-F238E27FC236}">
                <a16:creationId xmlns:a16="http://schemas.microsoft.com/office/drawing/2014/main" id="{269FF7C9-7FEA-F800-D86D-1ADA17B545F6}"/>
              </a:ext>
            </a:extLst>
          </p:cNvPr>
          <p:cNvSpPr/>
          <p:nvPr/>
        </p:nvSpPr>
        <p:spPr>
          <a:xfrm>
            <a:off x="10060753" y="5585990"/>
            <a:ext cx="1789716" cy="313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endParaRPr lang="en-US" sz="1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星形: 五角 31">
            <a:extLst>
              <a:ext uri="{FF2B5EF4-FFF2-40B4-BE49-F238E27FC236}">
                <a16:creationId xmlns:a16="http://schemas.microsoft.com/office/drawing/2014/main" id="{7183670F-8C7E-E1F3-C502-DF4DF51DDCEE}"/>
              </a:ext>
            </a:extLst>
          </p:cNvPr>
          <p:cNvSpPr/>
          <p:nvPr/>
        </p:nvSpPr>
        <p:spPr>
          <a:xfrm>
            <a:off x="171349" y="1584841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10D8D80-CB5B-7A58-36D6-7EB08DB4DA37}"/>
              </a:ext>
            </a:extLst>
          </p:cNvPr>
          <p:cNvSpPr txBox="1"/>
          <p:nvPr/>
        </p:nvSpPr>
        <p:spPr>
          <a:xfrm>
            <a:off x="500293" y="1590788"/>
            <a:ext cx="5511854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just" defTabSz="914400" hangingPunct="1">
              <a:lnSpc>
                <a:spcPts val="1800"/>
              </a:lnSpc>
              <a:spcBef>
                <a:spcPts val="0"/>
              </a:spcBef>
              <a:defRPr/>
            </a:pPr>
            <a:r>
              <a:rPr lang="en-US" altLang="zh-TW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103-105</a:t>
            </a:r>
            <a:r>
              <a:rPr lang="zh-TW" alt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，針對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曾經發生土石崩塌或有山崩或地滑發生條件之地區，及其周圍受山崩或地滑影響範圍，完成全國</a:t>
            </a: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縣市</a:t>
            </a: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山崩與地滑地質敏感區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「劃定」公告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。</a:t>
            </a:r>
          </a:p>
        </p:txBody>
      </p:sp>
      <p:pic>
        <p:nvPicPr>
          <p:cNvPr id="35" name="圖片 34" descr="一張含有 戶外, 道路, 樹狀, 瀝青 的圖片&#10;&#10;AI 產生的內容可能不正確。">
            <a:extLst>
              <a:ext uri="{FF2B5EF4-FFF2-40B4-BE49-F238E27FC236}">
                <a16:creationId xmlns:a16="http://schemas.microsoft.com/office/drawing/2014/main" id="{A078E5B4-8F74-26D6-C1BC-B74A17DB6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020" y="460231"/>
            <a:ext cx="2536339" cy="19116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52" descr="一張含有 文字, 地圖, 地圖集, 螢幕擷取畫面 的圖片&#10;&#10;AI 產生的內容可能不正確。">
            <a:extLst>
              <a:ext uri="{FF2B5EF4-FFF2-40B4-BE49-F238E27FC236}">
                <a16:creationId xmlns:a16="http://schemas.microsoft.com/office/drawing/2014/main" id="{7FD86E4C-A0CC-050E-63A2-04D51B2F2A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452" y="2481187"/>
            <a:ext cx="3625876" cy="3831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5B818B70-2BE8-4B47-08A0-F28D56BE9CFD}"/>
              </a:ext>
            </a:extLst>
          </p:cNvPr>
          <p:cNvSpPr txBox="1"/>
          <p:nvPr/>
        </p:nvSpPr>
        <p:spPr>
          <a:xfrm>
            <a:off x="6171396" y="6288564"/>
            <a:ext cx="2664297" cy="46058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ct val="100000"/>
              </a:lnSpc>
              <a:spcBef>
                <a:spcPts val="0"/>
              </a:spcBef>
              <a:defRPr sz="1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地震誘發山崩即時展示應用</a:t>
            </a:r>
            <a:endParaRPr lang="en-US" altLang="zh-TW" dirty="0"/>
          </a:p>
          <a:p>
            <a:r>
              <a:rPr lang="en-US" altLang="zh-TW" dirty="0"/>
              <a:t>-0403</a:t>
            </a:r>
            <a:r>
              <a:rPr lang="zh-TW" altLang="en-US" dirty="0"/>
              <a:t>花蓮地震後降雨情境模擬</a:t>
            </a:r>
          </a:p>
        </p:txBody>
      </p:sp>
      <p:pic>
        <p:nvPicPr>
          <p:cNvPr id="8" name="圖片 7" descr="一張含有 戶外, 山脈, 天空, 螢幕擷取畫面 的圖片&#10;&#10;AI 產生的內容可能不正確。">
            <a:extLst>
              <a:ext uri="{FF2B5EF4-FFF2-40B4-BE49-F238E27FC236}">
                <a16:creationId xmlns:a16="http://schemas.microsoft.com/office/drawing/2014/main" id="{A752FF13-5376-1A42-F6B4-97E9A2583B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475" y="4243403"/>
            <a:ext cx="3601715" cy="25784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地圖, 螢幕擷取畫面, 地圖集 的圖片&#10;&#10;AI 產生的內容可能不正確。">
            <a:extLst>
              <a:ext uri="{FF2B5EF4-FFF2-40B4-BE49-F238E27FC236}">
                <a16:creationId xmlns:a16="http://schemas.microsoft.com/office/drawing/2014/main" id="{B2BAAFD7-77E5-5099-C96A-215091D693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1" y="2382390"/>
            <a:ext cx="3601715" cy="26791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 4">
            <a:extLst>
              <a:ext uri="{FF2B5EF4-FFF2-40B4-BE49-F238E27FC236}">
                <a16:creationId xmlns:a16="http://schemas.microsoft.com/office/drawing/2014/main" id="{60C64CA7-AEB0-FBBE-4609-024CA12AF959}"/>
              </a:ext>
            </a:extLst>
          </p:cNvPr>
          <p:cNvSpPr/>
          <p:nvPr/>
        </p:nvSpPr>
        <p:spPr>
          <a:xfrm>
            <a:off x="79198" y="2396477"/>
            <a:ext cx="2478821" cy="31238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TW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L0008</a:t>
            </a:r>
            <a:r>
              <a:rPr lang="zh-TW" altLang="en-US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基隆市</a:t>
            </a:r>
            <a:r>
              <a:rPr lang="en-US" altLang="zh-TW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-</a:t>
            </a:r>
            <a:r>
              <a:rPr lang="zh-TW" altLang="en-US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rPr>
              <a:t>變更前後位置圖</a:t>
            </a:r>
            <a:endParaRPr lang="en-US" sz="1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0353776-A1F5-BB17-C53E-70CF0E9D4C70}"/>
              </a:ext>
            </a:extLst>
          </p:cNvPr>
          <p:cNvSpPr txBox="1"/>
          <p:nvPr/>
        </p:nvSpPr>
        <p:spPr>
          <a:xfrm>
            <a:off x="2412842" y="6533419"/>
            <a:ext cx="2572572" cy="30777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ct val="100000"/>
              </a:lnSpc>
              <a:spcBef>
                <a:spcPts val="0"/>
              </a:spcBef>
              <a:defRPr sz="1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基隆市台</a:t>
            </a:r>
            <a:r>
              <a:rPr lang="en-US" altLang="zh-TW" dirty="0"/>
              <a:t>2</a:t>
            </a:r>
            <a:r>
              <a:rPr lang="zh-TW" altLang="en-US" dirty="0"/>
              <a:t>線平浪橋旁山崩災害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44154F7-417B-BEAA-435C-068962691AD7}"/>
              </a:ext>
            </a:extLst>
          </p:cNvPr>
          <p:cNvSpPr txBox="1"/>
          <p:nvPr/>
        </p:nvSpPr>
        <p:spPr>
          <a:xfrm>
            <a:off x="386875" y="5417759"/>
            <a:ext cx="2079851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lvl="0"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</a:rPr>
              <a:t>新生山崩之</a:t>
            </a:r>
            <a:r>
              <a:rPr lang="zh-TW" altLang="en-US" dirty="0"/>
              <a:t>部分範圍</a:t>
            </a:r>
            <a:r>
              <a:rPr lang="zh-TW" altLang="en-US" dirty="0">
                <a:solidFill>
                  <a:schemeClr val="tx1"/>
                </a:solidFill>
              </a:rPr>
              <a:t>位於</a:t>
            </a:r>
            <a:r>
              <a:rPr lang="zh-TW" altLang="en-US" dirty="0"/>
              <a:t>已公告地質敏感區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en-US" altLang="zh-TW" dirty="0">
                <a:solidFill>
                  <a:schemeClr val="tx1"/>
                </a:solidFill>
              </a:rPr>
              <a:t>114</a:t>
            </a:r>
            <a:r>
              <a:rPr lang="zh-TW" altLang="en-US" dirty="0">
                <a:solidFill>
                  <a:schemeClr val="tx1"/>
                </a:solidFill>
              </a:rPr>
              <a:t>年已完成變更程序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tx1"/>
                </a:solidFill>
              </a:rPr>
              <a:t>更新範圍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F21289E4-6C87-F810-A3DA-EF0FD836BFDC}"/>
              </a:ext>
            </a:extLst>
          </p:cNvPr>
          <p:cNvSpPr/>
          <p:nvPr/>
        </p:nvSpPr>
        <p:spPr>
          <a:xfrm>
            <a:off x="114145" y="5374878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星形: 五角 29">
            <a:extLst>
              <a:ext uri="{FF2B5EF4-FFF2-40B4-BE49-F238E27FC236}">
                <a16:creationId xmlns:a16="http://schemas.microsoft.com/office/drawing/2014/main" id="{B55DC281-1976-151D-F62E-0A8100059698}"/>
              </a:ext>
            </a:extLst>
          </p:cNvPr>
          <p:cNvSpPr/>
          <p:nvPr/>
        </p:nvSpPr>
        <p:spPr>
          <a:xfrm>
            <a:off x="171349" y="1073285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EEB1DED5-B864-9484-5D13-45EB77EF3238}"/>
              </a:ext>
            </a:extLst>
          </p:cNvPr>
          <p:cNvCxnSpPr>
            <a:cxnSpLocks/>
          </p:cNvCxnSpPr>
          <p:nvPr/>
        </p:nvCxnSpPr>
        <p:spPr>
          <a:xfrm>
            <a:off x="2891218" y="3536349"/>
            <a:ext cx="1044542" cy="111750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星形: 五角 41">
            <a:extLst>
              <a:ext uri="{FF2B5EF4-FFF2-40B4-BE49-F238E27FC236}">
                <a16:creationId xmlns:a16="http://schemas.microsoft.com/office/drawing/2014/main" id="{CC9F4F33-68BC-38FA-900D-13D5778EF199}"/>
              </a:ext>
            </a:extLst>
          </p:cNvPr>
          <p:cNvSpPr/>
          <p:nvPr/>
        </p:nvSpPr>
        <p:spPr>
          <a:xfrm>
            <a:off x="3700701" y="2338488"/>
            <a:ext cx="300265" cy="300265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星形: 五角 42">
            <a:extLst>
              <a:ext uri="{FF2B5EF4-FFF2-40B4-BE49-F238E27FC236}">
                <a16:creationId xmlns:a16="http://schemas.microsoft.com/office/drawing/2014/main" id="{0E0F2CF8-1803-FA60-C1F1-DBBC46A631DE}"/>
              </a:ext>
            </a:extLst>
          </p:cNvPr>
          <p:cNvSpPr/>
          <p:nvPr/>
        </p:nvSpPr>
        <p:spPr>
          <a:xfrm>
            <a:off x="6252108" y="1054864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1" name="圖片 50" descr="一張含有 戶外, 道路, 植物, 天空 的圖片&#10;&#10;AI 產生的內容可能不正確。">
            <a:extLst>
              <a:ext uri="{FF2B5EF4-FFF2-40B4-BE49-F238E27FC236}">
                <a16:creationId xmlns:a16="http://schemas.microsoft.com/office/drawing/2014/main" id="{6B91D715-0141-BBA9-A126-073779C554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020" y="2405383"/>
            <a:ext cx="2542340" cy="22122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星形: 五角 43">
            <a:extLst>
              <a:ext uri="{FF2B5EF4-FFF2-40B4-BE49-F238E27FC236}">
                <a16:creationId xmlns:a16="http://schemas.microsoft.com/office/drawing/2014/main" id="{706AFDFA-A6AB-0592-DF2F-76B1341FD3E6}"/>
              </a:ext>
            </a:extLst>
          </p:cNvPr>
          <p:cNvSpPr/>
          <p:nvPr/>
        </p:nvSpPr>
        <p:spPr>
          <a:xfrm>
            <a:off x="9850939" y="5085776"/>
            <a:ext cx="300265" cy="300265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98670DD-5D9C-1AA4-7FC7-CC4802111891}"/>
              </a:ext>
            </a:extLst>
          </p:cNvPr>
          <p:cNvSpPr txBox="1"/>
          <p:nvPr/>
        </p:nvSpPr>
        <p:spPr>
          <a:xfrm>
            <a:off x="11285879" y="4323000"/>
            <a:ext cx="835989" cy="28381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ct val="100000"/>
              </a:lnSpc>
              <a:spcBef>
                <a:spcPts val="0"/>
              </a:spcBef>
              <a:defRPr sz="1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實地調查</a:t>
            </a:r>
          </a:p>
        </p:txBody>
      </p:sp>
    </p:spTree>
    <p:extLst>
      <p:ext uri="{BB962C8B-B14F-4D97-AF65-F5344CB8AC3E}">
        <p14:creationId xmlns:p14="http://schemas.microsoft.com/office/powerpoint/2010/main" val="9788746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22FB2-819D-4F5E-BCA5-45433B0B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E6277D9-1DAA-B9F2-6238-98F96957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8851A5D-4BE0-B6AE-3CDB-EF24BC643C3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4AED1C2-74F0-CEB4-58F4-C6D922F01CE1}"/>
              </a:ext>
            </a:extLst>
          </p:cNvPr>
          <p:cNvCxnSpPr>
            <a:cxnSpLocks/>
          </p:cNvCxnSpPr>
          <p:nvPr/>
        </p:nvCxnSpPr>
        <p:spPr>
          <a:xfrm>
            <a:off x="5751835" y="417195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973C8142-1CC4-C0FF-4404-DBB6913823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1985987"/>
            <a:ext cx="1679614" cy="1498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73BABD5-04E7-9241-2B9A-5154837CD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29" y="4690788"/>
            <a:ext cx="3423871" cy="19065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9E304AEF-2034-A143-99D1-1E33A6AE6B24}"/>
              </a:ext>
            </a:extLst>
          </p:cNvPr>
          <p:cNvSpPr/>
          <p:nvPr/>
        </p:nvSpPr>
        <p:spPr>
          <a:xfrm>
            <a:off x="263352" y="451971"/>
            <a:ext cx="3839473" cy="59503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Medium"/>
              <a:sym typeface="Helvetica Neue Medium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1D0996-28FC-0041-B7DE-5486FD0086C9}"/>
              </a:ext>
            </a:extLst>
          </p:cNvPr>
          <p:cNvSpPr txBox="1"/>
          <p:nvPr/>
        </p:nvSpPr>
        <p:spPr>
          <a:xfrm>
            <a:off x="263352" y="557476"/>
            <a:ext cx="5112568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3.</a:t>
            </a:r>
            <a:r>
              <a:rPr lang="zh-TW" altLang="en-US" dirty="0"/>
              <a:t> 大規模崩塌監測與評估</a:t>
            </a:r>
          </a:p>
        </p:txBody>
      </p:sp>
      <p:sp>
        <p:nvSpPr>
          <p:cNvPr id="24" name="箭號: 五邊形 23">
            <a:extLst>
              <a:ext uri="{FF2B5EF4-FFF2-40B4-BE49-F238E27FC236}">
                <a16:creationId xmlns:a16="http://schemas.microsoft.com/office/drawing/2014/main" id="{3AC126BD-033B-3A8F-3EF6-AEFD618A7A77}"/>
              </a:ext>
            </a:extLst>
          </p:cNvPr>
          <p:cNvSpPr/>
          <p:nvPr/>
        </p:nvSpPr>
        <p:spPr>
          <a:xfrm>
            <a:off x="5904958" y="457051"/>
            <a:ext cx="3838045" cy="59503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Neue Medium"/>
              <a:sym typeface="Helvetica Neue Medium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07A0966-BD23-AD62-B624-0541146D130A}"/>
              </a:ext>
            </a:extLst>
          </p:cNvPr>
          <p:cNvSpPr txBox="1"/>
          <p:nvPr/>
        </p:nvSpPr>
        <p:spPr>
          <a:xfrm>
            <a:off x="5924511" y="557476"/>
            <a:ext cx="5067943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 智慧防災雲端平臺建置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03E0AAB-1C30-F367-8439-48D32A96D3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47" y="4452070"/>
            <a:ext cx="3415237" cy="18832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6107BC0-A210-C38D-9708-AD9C7A22B22C}"/>
              </a:ext>
            </a:extLst>
          </p:cNvPr>
          <p:cNvSpPr/>
          <p:nvPr/>
        </p:nvSpPr>
        <p:spPr>
          <a:xfrm>
            <a:off x="9004785" y="6284495"/>
            <a:ext cx="3147675" cy="30777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TW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https://landslide.geologycloud.tw</a:t>
            </a:r>
            <a:endParaRPr lang="zh-TW" altLang="en-US" sz="1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96900BB-5127-B382-85E7-B56D11812F1E}"/>
              </a:ext>
            </a:extLst>
          </p:cNvPr>
          <p:cNvSpPr txBox="1"/>
          <p:nvPr/>
        </p:nvSpPr>
        <p:spPr>
          <a:xfrm>
            <a:off x="6220513" y="1116205"/>
            <a:ext cx="522335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>
                <a:solidFill>
                  <a:schemeClr val="tx1"/>
                </a:solidFill>
              </a:rPr>
              <a:t>建置並維運「</a:t>
            </a:r>
            <a:r>
              <a:rPr lang="zh-TW" altLang="zh-TW" dirty="0"/>
              <a:t>山崩地質資訊雲端服務平臺</a:t>
            </a:r>
            <a:r>
              <a:rPr lang="zh-TW" altLang="zh-TW" dirty="0">
                <a:solidFill>
                  <a:schemeClr val="tx1"/>
                </a:solidFill>
              </a:rPr>
              <a:t>」，整合歷年</a:t>
            </a:r>
            <a:r>
              <a:rPr lang="zh-TW" altLang="zh-TW" dirty="0"/>
              <a:t>山崩調查</a:t>
            </a:r>
            <a:r>
              <a:rPr lang="zh-TW" altLang="zh-TW" dirty="0">
                <a:solidFill>
                  <a:schemeClr val="tx1"/>
                </a:solidFill>
              </a:rPr>
              <a:t>相關地質圖資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en-US" altLang="zh-TW" dirty="0" err="1">
                <a:solidFill>
                  <a:schemeClr val="tx1"/>
                </a:solidFill>
              </a:rPr>
              <a:t>提供</a:t>
            </a:r>
            <a:r>
              <a:rPr lang="en-US" altLang="zh-TW" dirty="0" err="1"/>
              <a:t>智慧化查詢服務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C7A0ADE-B325-5540-AA6D-5F213B42FC73}"/>
              </a:ext>
            </a:extLst>
          </p:cNvPr>
          <p:cNvSpPr txBox="1"/>
          <p:nvPr/>
        </p:nvSpPr>
        <p:spPr>
          <a:xfrm>
            <a:off x="433445" y="1072672"/>
            <a:ext cx="5258589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>
                <a:solidFill>
                  <a:schemeClr val="tx1"/>
                </a:solidFill>
              </a:rPr>
              <a:t>針對具有高風險的潛在大規模崩塌地區，投入深度</a:t>
            </a:r>
            <a:r>
              <a:rPr lang="zh-TW" altLang="zh-TW" dirty="0"/>
              <a:t>調查</a:t>
            </a:r>
            <a:r>
              <a:rPr lang="zh-TW" altLang="zh-TW" dirty="0">
                <a:solidFill>
                  <a:schemeClr val="tx1"/>
                </a:solidFill>
              </a:rPr>
              <a:t>與</a:t>
            </a:r>
            <a:r>
              <a:rPr lang="zh-TW" altLang="zh-TW" dirty="0"/>
              <a:t>長期監測</a:t>
            </a:r>
            <a:r>
              <a:rPr lang="zh-TW" altLang="zh-TW" dirty="0">
                <a:solidFill>
                  <a:schemeClr val="tx1"/>
                </a:solidFill>
              </a:rPr>
              <a:t>工作。以南投廬山地區為例，透過地質鑽探、安裝測傾管，並輔以無人機光達</a:t>
            </a:r>
            <a:r>
              <a:rPr lang="en-US" altLang="zh-TW" dirty="0">
                <a:solidFill>
                  <a:schemeClr val="tx1"/>
                </a:solidFill>
              </a:rPr>
              <a:t>(UAS-LiDAR)</a:t>
            </a:r>
            <a:r>
              <a:rPr lang="zh-TW" altLang="zh-TW" dirty="0">
                <a:solidFill>
                  <a:schemeClr val="tx1"/>
                </a:solidFill>
              </a:rPr>
              <a:t>掃描等技術，長期觀測坡地的細微活動，藉此</a:t>
            </a:r>
            <a:r>
              <a:rPr lang="zh-TW" altLang="zh-TW" dirty="0"/>
              <a:t>評估其活動性與穩定度</a:t>
            </a:r>
            <a:r>
              <a:rPr lang="zh-TW" altLang="zh-TW" dirty="0">
                <a:solidFill>
                  <a:schemeClr val="tx1"/>
                </a:solidFill>
              </a:rPr>
              <a:t>，為預警機制提供關鍵資訊。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7" name="圖片 26" descr="一張含有 文字, 地圖, 地圖集 的圖片&#10;&#10;AI 產生的內容可能不正確。">
            <a:extLst>
              <a:ext uri="{FF2B5EF4-FFF2-40B4-BE49-F238E27FC236}">
                <a16:creationId xmlns:a16="http://schemas.microsoft.com/office/drawing/2014/main" id="{C6AE0191-0BF4-B4D8-907D-26D664DD8A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2335389"/>
            <a:ext cx="3407664" cy="20368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A59EF94-FF87-DFA2-6489-27A4AB8E9B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664" y="3392641"/>
            <a:ext cx="2084370" cy="29426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14">
            <a:extLst>
              <a:ext uri="{FF2B5EF4-FFF2-40B4-BE49-F238E27FC236}">
                <a16:creationId xmlns:a16="http://schemas.microsoft.com/office/drawing/2014/main" id="{7EF497DE-DC3B-9445-F87E-AB17E8F2CF72}"/>
              </a:ext>
            </a:extLst>
          </p:cNvPr>
          <p:cNvSpPr/>
          <p:nvPr/>
        </p:nvSpPr>
        <p:spPr>
          <a:xfrm>
            <a:off x="3871372" y="6226388"/>
            <a:ext cx="1830225" cy="4004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en-US" sz="13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潛在大規模崩塌之調查</a:t>
            </a:r>
            <a:endParaRPr lang="en-US" sz="1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en-US" sz="13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及觀測技術手冊</a:t>
            </a:r>
            <a:r>
              <a:rPr lang="en-US" altLang="zh-TW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1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FAA4E4E-1834-9683-9C1E-0EAAA7BB0E6F}"/>
              </a:ext>
            </a:extLst>
          </p:cNvPr>
          <p:cNvSpPr txBox="1"/>
          <p:nvPr/>
        </p:nvSpPr>
        <p:spPr>
          <a:xfrm>
            <a:off x="95340" y="2299732"/>
            <a:ext cx="237480" cy="171985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ct val="100000"/>
              </a:lnSpc>
              <a:spcBef>
                <a:spcPts val="0"/>
              </a:spcBef>
              <a:defRPr sz="1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utfit Medium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300" dirty="0"/>
              <a:t>廬山溫泉北坡調查觀測</a:t>
            </a:r>
          </a:p>
        </p:txBody>
      </p:sp>
      <p:sp>
        <p:nvSpPr>
          <p:cNvPr id="47" name="星形: 五角 46">
            <a:extLst>
              <a:ext uri="{FF2B5EF4-FFF2-40B4-BE49-F238E27FC236}">
                <a16:creationId xmlns:a16="http://schemas.microsoft.com/office/drawing/2014/main" id="{FA1F32A4-4105-7D35-DCA8-FCAE1C8122B9}"/>
              </a:ext>
            </a:extLst>
          </p:cNvPr>
          <p:cNvSpPr/>
          <p:nvPr/>
        </p:nvSpPr>
        <p:spPr>
          <a:xfrm>
            <a:off x="124514" y="1091117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9" name="圖片 48" descr="一張含有 文字, 字型, 螢幕擷取畫面, 白色 的圖片&#10;&#10;AI 產生的內容可能不正確。">
            <a:extLst>
              <a:ext uri="{FF2B5EF4-FFF2-40B4-BE49-F238E27FC236}">
                <a16:creationId xmlns:a16="http://schemas.microsoft.com/office/drawing/2014/main" id="{103F84D1-305E-179B-E21B-DD1ED2DA63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190" y="2120480"/>
            <a:ext cx="1853519" cy="10735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B8147AAD-22A4-2C85-75AA-9BCB99A271E2}"/>
              </a:ext>
            </a:extLst>
          </p:cNvPr>
          <p:cNvGrpSpPr/>
          <p:nvPr/>
        </p:nvGrpSpPr>
        <p:grpSpPr>
          <a:xfrm>
            <a:off x="3310006" y="5857157"/>
            <a:ext cx="493276" cy="493276"/>
            <a:chOff x="100286" y="6197223"/>
            <a:chExt cx="493276" cy="493276"/>
          </a:xfrm>
        </p:grpSpPr>
        <p:sp>
          <p:nvSpPr>
            <p:cNvPr id="41" name="Shape 11">
              <a:extLst>
                <a:ext uri="{FF2B5EF4-FFF2-40B4-BE49-F238E27FC236}">
                  <a16:creationId xmlns:a16="http://schemas.microsoft.com/office/drawing/2014/main" id="{D906EBA2-E953-0B55-EDDF-979ED8BC8976}"/>
                </a:ext>
              </a:extLst>
            </p:cNvPr>
            <p:cNvSpPr/>
            <p:nvPr/>
          </p:nvSpPr>
          <p:spPr>
            <a:xfrm>
              <a:off x="100286" y="6197223"/>
              <a:ext cx="493276" cy="493276"/>
            </a:xfrm>
            <a:prstGeom prst="roundRect">
              <a:avLst>
                <a:gd name="adj" fmla="val 13436980"/>
              </a:avLst>
            </a:prstGeom>
            <a:solidFill>
              <a:srgbClr val="A2B9F9"/>
            </a:solidFill>
            <a:ln/>
          </p:spPr>
        </p:sp>
        <p:pic>
          <p:nvPicPr>
            <p:cNvPr id="42" name="Image 2" descr="preencoded.png">
              <a:extLst>
                <a:ext uri="{FF2B5EF4-FFF2-40B4-BE49-F238E27FC236}">
                  <a16:creationId xmlns:a16="http://schemas.microsoft.com/office/drawing/2014/main" id="{446C7104-E66D-90AB-6D3B-7E732F189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2029" y="6290806"/>
              <a:ext cx="306110" cy="306110"/>
            </a:xfrm>
            <a:prstGeom prst="rect">
              <a:avLst/>
            </a:prstGeom>
          </p:spPr>
        </p:pic>
      </p:grpSp>
      <p:pic>
        <p:nvPicPr>
          <p:cNvPr id="51" name="Image 0" descr="preencoded.png">
            <a:extLst>
              <a:ext uri="{FF2B5EF4-FFF2-40B4-BE49-F238E27FC236}">
                <a16:creationId xmlns:a16="http://schemas.microsoft.com/office/drawing/2014/main" id="{3ABC4344-9217-956E-080E-AC6A718254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4" r="-192"/>
          <a:stretch>
            <a:fillRect/>
          </a:stretch>
        </p:blipFill>
        <p:spPr>
          <a:xfrm>
            <a:off x="9196140" y="2004646"/>
            <a:ext cx="2450480" cy="150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圖片 21" descr="一張含有 文字, 地圖, 螢幕擷取畫面, 多媒體軟體 的圖片&#10;&#10;AI 產生的內容可能不正確。">
            <a:extLst>
              <a:ext uri="{FF2B5EF4-FFF2-40B4-BE49-F238E27FC236}">
                <a16:creationId xmlns:a16="http://schemas.microsoft.com/office/drawing/2014/main" id="{FD266E81-18E4-5210-5398-DE1A71CF4D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609" y="4148355"/>
            <a:ext cx="3486072" cy="19473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文字, 標誌, 字型, 電子藍 的圖片&#10;&#10;AI 產生的內容可能不正確。">
            <a:extLst>
              <a:ext uri="{FF2B5EF4-FFF2-40B4-BE49-F238E27FC236}">
                <a16:creationId xmlns:a16="http://schemas.microsoft.com/office/drawing/2014/main" id="{7BF07924-597C-164C-DE8A-9C5AEAE858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2929" y="4152762"/>
            <a:ext cx="2918735" cy="3749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星形: 五角 51">
            <a:extLst>
              <a:ext uri="{FF2B5EF4-FFF2-40B4-BE49-F238E27FC236}">
                <a16:creationId xmlns:a16="http://schemas.microsoft.com/office/drawing/2014/main" id="{3A52504F-67B7-5CBB-4C42-09EBB5CA6C08}"/>
              </a:ext>
            </a:extLst>
          </p:cNvPr>
          <p:cNvSpPr/>
          <p:nvPr/>
        </p:nvSpPr>
        <p:spPr>
          <a:xfrm>
            <a:off x="5872054" y="1082405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0215164-78E9-4212-597D-014650371A7C}"/>
              </a:ext>
            </a:extLst>
          </p:cNvPr>
          <p:cNvSpPr/>
          <p:nvPr/>
        </p:nvSpPr>
        <p:spPr>
          <a:xfrm>
            <a:off x="6664206" y="2986686"/>
            <a:ext cx="1679616" cy="535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15萬+</a:t>
            </a: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DA3F70E-ECCE-EEC1-3919-4451A0200AA1}"/>
              </a:ext>
            </a:extLst>
          </p:cNvPr>
          <p:cNvSpPr/>
          <p:nvPr/>
        </p:nvSpPr>
        <p:spPr>
          <a:xfrm>
            <a:off x="5942346" y="1632598"/>
            <a:ext cx="2918733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b="1" dirty="0">
                <a:ln/>
                <a:solidFill>
                  <a:srgbClr val="7030A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en-US" b="1" dirty="0">
                <a:ln/>
                <a:solidFill>
                  <a:srgbClr val="7030A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年使用人次</a:t>
            </a: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6DE42FD8-E222-FBFA-06DB-F5D64D229225}"/>
              </a:ext>
            </a:extLst>
          </p:cNvPr>
          <p:cNvSpPr/>
          <p:nvPr/>
        </p:nvSpPr>
        <p:spPr>
          <a:xfrm>
            <a:off x="9419736" y="3006313"/>
            <a:ext cx="2386387" cy="535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TW" altLang="en-US" sz="3200" b="1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達</a:t>
            </a:r>
            <a:r>
              <a:rPr lang="en-US" sz="3200" b="1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2,700萬</a:t>
            </a: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266F3DC7-2B58-A96A-F794-BAA8BA8B1866}"/>
              </a:ext>
            </a:extLst>
          </p:cNvPr>
          <p:cNvSpPr/>
          <p:nvPr/>
        </p:nvSpPr>
        <p:spPr>
          <a:xfrm>
            <a:off x="8806597" y="1631468"/>
            <a:ext cx="3222095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b="1" dirty="0">
                <a:ln/>
                <a:solidFill>
                  <a:srgbClr val="7030A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b="1" dirty="0">
                <a:ln/>
                <a:solidFill>
                  <a:srgbClr val="7030A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b="1" dirty="0" err="1">
                <a:ln/>
                <a:solidFill>
                  <a:srgbClr val="7030A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圖磚瀏覽紀錄</a:t>
            </a:r>
            <a:endParaRPr lang="en-US" b="1" dirty="0">
              <a:ln/>
              <a:solidFill>
                <a:srgbClr val="7030A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0676A3A-FF44-545D-0591-3224A2A2A4D4}"/>
              </a:ext>
            </a:extLst>
          </p:cNvPr>
          <p:cNvSpPr txBox="1"/>
          <p:nvPr/>
        </p:nvSpPr>
        <p:spPr>
          <a:xfrm>
            <a:off x="6220512" y="3576850"/>
            <a:ext cx="587613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>
                <a:solidFill>
                  <a:schemeClr val="tx1"/>
                </a:solidFill>
              </a:rPr>
              <a:t>已成為政府單位、學術界及民眾獲取</a:t>
            </a:r>
            <a:r>
              <a:rPr lang="zh-TW" altLang="zh-TW" dirty="0"/>
              <a:t>防災資訊的重要智慧化查詢服務窗口</a:t>
            </a:r>
            <a:r>
              <a:rPr lang="zh-TW" altLang="zh-TW" dirty="0">
                <a:solidFill>
                  <a:schemeClr val="tx1"/>
                </a:solidFill>
              </a:rPr>
              <a:t>，成功實現防災資訊的共享與應用。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4" name="星形: 五角 53">
            <a:extLst>
              <a:ext uri="{FF2B5EF4-FFF2-40B4-BE49-F238E27FC236}">
                <a16:creationId xmlns:a16="http://schemas.microsoft.com/office/drawing/2014/main" id="{E989551E-5723-22B4-891F-3BA55958AD76}"/>
              </a:ext>
            </a:extLst>
          </p:cNvPr>
          <p:cNvSpPr/>
          <p:nvPr/>
        </p:nvSpPr>
        <p:spPr>
          <a:xfrm>
            <a:off x="5872054" y="3582383"/>
            <a:ext cx="360040" cy="360040"/>
          </a:xfrm>
          <a:prstGeom prst="star5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728837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04B1E-A244-4058-A5B6-081FB826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F71832B-BF95-A4CD-5122-DA62D6428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120763"/>
              </p:ext>
            </p:extLst>
          </p:nvPr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7F9CC3D2-BC8C-16FC-FCB7-7534A93A8463}"/>
              </a:ext>
            </a:extLst>
          </p:cNvPr>
          <p:cNvCxnSpPr>
            <a:cxnSpLocks/>
          </p:cNvCxnSpPr>
          <p:nvPr/>
        </p:nvCxnSpPr>
        <p:spPr>
          <a:xfrm>
            <a:off x="5735960" y="426720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B4DE443A-2C9A-26EE-E151-5FC0019DA4F0}"/>
              </a:ext>
            </a:extLst>
          </p:cNvPr>
          <p:cNvSpPr/>
          <p:nvPr/>
        </p:nvSpPr>
        <p:spPr>
          <a:xfrm>
            <a:off x="266781" y="529678"/>
            <a:ext cx="4821108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4F320C-5F83-6CD6-3A6B-B945963DC31F}"/>
              </a:ext>
            </a:extLst>
          </p:cNvPr>
          <p:cNvSpPr txBox="1"/>
          <p:nvPr/>
        </p:nvSpPr>
        <p:spPr>
          <a:xfrm>
            <a:off x="263352" y="557476"/>
            <a:ext cx="5112568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土壤液化潛勢圖資繪製與更新</a:t>
            </a:r>
            <a:endParaRPr lang="zh-TW" altLang="en-US" b="1" dirty="0"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805BA6C-B99C-3CF3-DB26-7DFA0661FF83}"/>
              </a:ext>
            </a:extLst>
          </p:cNvPr>
          <p:cNvSpPr txBox="1"/>
          <p:nvPr/>
        </p:nvSpPr>
        <p:spPr>
          <a:xfrm>
            <a:off x="489159" y="1026810"/>
            <a:ext cx="277956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/>
              <a:t>整合全國各地的</a:t>
            </a:r>
            <a:r>
              <a:rPr lang="zh-TW" altLang="zh-TW" dirty="0">
                <a:solidFill>
                  <a:srgbClr val="0000FF"/>
                </a:solidFill>
              </a:rPr>
              <a:t>地質鑽探資料</a:t>
            </a:r>
            <a:r>
              <a:rPr lang="zh-TW" altLang="zh-TW" dirty="0"/>
              <a:t>，建立三維地質資料庫</a:t>
            </a:r>
            <a:r>
              <a:rPr lang="zh-TW" altLang="en-US" dirty="0"/>
              <a:t>，</a:t>
            </a:r>
            <a:r>
              <a:rPr lang="en-US" altLang="zh-TW" dirty="0" err="1"/>
              <a:t>涵蓋都會區與高風險區域</a:t>
            </a:r>
            <a:r>
              <a:rPr lang="en-US" altLang="zh-TW" dirty="0"/>
              <a:t>，</a:t>
            </a:r>
            <a:r>
              <a:rPr lang="zh-TW" altLang="en-US" dirty="0"/>
              <a:t>並</a:t>
            </a:r>
            <a:r>
              <a:rPr lang="zh-TW" altLang="zh-TW" dirty="0"/>
              <a:t>繪製</a:t>
            </a:r>
            <a:r>
              <a:rPr lang="zh-TW" altLang="en-US" dirty="0"/>
              <a:t>與</a:t>
            </a:r>
            <a:r>
              <a:rPr lang="zh-TW" altLang="zh-TW" dirty="0"/>
              <a:t>持續更新全國</a:t>
            </a:r>
            <a:r>
              <a:rPr lang="zh-TW" altLang="zh-TW" dirty="0">
                <a:solidFill>
                  <a:srgbClr val="0000FF"/>
                </a:solidFill>
              </a:rPr>
              <a:t>土壤液化潛勢圖資</a:t>
            </a:r>
            <a:r>
              <a:rPr lang="zh-TW" altLang="zh-TW" dirty="0"/>
              <a:t>，</a:t>
            </a:r>
            <a:r>
              <a:rPr lang="zh-TW" altLang="en-US" dirty="0"/>
              <a:t>提供</a:t>
            </a:r>
            <a:r>
              <a:rPr lang="zh-TW" altLang="zh-TW" dirty="0"/>
              <a:t>各</a:t>
            </a:r>
            <a:r>
              <a:rPr lang="zh-TW" altLang="en-US" dirty="0"/>
              <a:t>界</a:t>
            </a:r>
            <a:r>
              <a:rPr lang="zh-TW" altLang="zh-TW" dirty="0"/>
              <a:t>進行</a:t>
            </a:r>
            <a:r>
              <a:rPr lang="zh-TW" altLang="zh-TW" dirty="0">
                <a:solidFill>
                  <a:srgbClr val="0000FF"/>
                </a:solidFill>
              </a:rPr>
              <a:t>都市防災</a:t>
            </a:r>
            <a:r>
              <a:rPr lang="zh-TW" altLang="en-US" dirty="0">
                <a:solidFill>
                  <a:srgbClr val="0000FF"/>
                </a:solidFill>
              </a:rPr>
              <a:t>、</a:t>
            </a:r>
            <a:r>
              <a:rPr lang="en-US" altLang="zh-TW" dirty="0" err="1">
                <a:solidFill>
                  <a:srgbClr val="0000FF"/>
                </a:solidFill>
              </a:rPr>
              <a:t>重要公共工程選址</a:t>
            </a:r>
            <a:r>
              <a:rPr lang="zh-TW" altLang="zh-TW" dirty="0"/>
              <a:t>與</a:t>
            </a:r>
            <a:r>
              <a:rPr lang="en-US" altLang="zh-TW" dirty="0" err="1">
                <a:solidFill>
                  <a:srgbClr val="0000FF"/>
                </a:solidFill>
              </a:rPr>
              <a:t>土地開發規劃</a:t>
            </a:r>
            <a:r>
              <a:rPr lang="zh-TW" altLang="zh-TW" dirty="0"/>
              <a:t>的</a:t>
            </a:r>
            <a:r>
              <a:rPr lang="zh-TW" altLang="en-US" dirty="0"/>
              <a:t>參</a:t>
            </a:r>
            <a:r>
              <a:rPr lang="zh-TW" altLang="zh-TW" dirty="0"/>
              <a:t>據</a:t>
            </a:r>
            <a:r>
              <a:rPr lang="en-US" altLang="zh-TW" dirty="0"/>
              <a:t>，</a:t>
            </a:r>
            <a:r>
              <a:rPr lang="en-US" altLang="zh-TW" dirty="0" err="1"/>
              <a:t>有效降低潛在災害風險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54" name="Text 5"/>
          <p:cNvSpPr/>
          <p:nvPr/>
        </p:nvSpPr>
        <p:spPr>
          <a:xfrm>
            <a:off x="497445" y="2973764"/>
            <a:ext cx="277127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 defTabSz="914400" hangingPunct="1">
              <a:lnSpc>
                <a:spcPts val="1800"/>
              </a:lnSpc>
              <a:spcBef>
                <a:spcPts val="0"/>
              </a:spcBef>
            </a:pPr>
            <a:r>
              <a:rPr lang="en-US" sz="16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維護並優化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sz="1600" b="1" kern="1200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土壤液化潛勢查詢系統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，累計使用人次突破</a:t>
            </a:r>
            <a:r>
              <a:rPr 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763萬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，提升社會大眾與專業人士的</a:t>
            </a:r>
            <a:r>
              <a:rPr 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防災意識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應變能力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，也體現資訊公開的核心價值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17B52661-0023-C5F4-22D7-018363E55D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10" y="5661248"/>
            <a:ext cx="1428518" cy="1008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1" descr="preencoded.png">
            <a:extLst>
              <a:ext uri="{FF2B5EF4-FFF2-40B4-BE49-F238E27FC236}">
                <a16:creationId xmlns:a16="http://schemas.microsoft.com/office/drawing/2014/main" id="{52F677A8-9F89-6D52-EC9C-7EA615FFF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66" y="5733257"/>
            <a:ext cx="1638478" cy="103577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746617-806E-4023-35BE-207A42A5ED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484" y="1065781"/>
            <a:ext cx="2340783" cy="32350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地圖, 文字, 地圖集 的圖片&#10;&#10;AI 產生的內容可能不正確。">
            <a:extLst>
              <a:ext uri="{FF2B5EF4-FFF2-40B4-BE49-F238E27FC236}">
                <a16:creationId xmlns:a16="http://schemas.microsoft.com/office/drawing/2014/main" id="{68AFBC05-D329-99CC-8CAC-7A77DB5121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4468695"/>
            <a:ext cx="3862147" cy="22941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星形: 五角 23">
            <a:extLst>
              <a:ext uri="{FF2B5EF4-FFF2-40B4-BE49-F238E27FC236}">
                <a16:creationId xmlns:a16="http://schemas.microsoft.com/office/drawing/2014/main" id="{09EF0C48-9F9E-35F5-DAC0-5E324D4503AD}"/>
              </a:ext>
            </a:extLst>
          </p:cNvPr>
          <p:cNvSpPr/>
          <p:nvPr/>
        </p:nvSpPr>
        <p:spPr>
          <a:xfrm>
            <a:off x="143850" y="1041586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E60AB2A-6733-523B-EF7F-ADFE20F5345E}"/>
              </a:ext>
            </a:extLst>
          </p:cNvPr>
          <p:cNvSpPr/>
          <p:nvPr/>
        </p:nvSpPr>
        <p:spPr>
          <a:xfrm>
            <a:off x="1777265" y="4450675"/>
            <a:ext cx="1138515" cy="47346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土壤液化潛勢</a:t>
            </a:r>
            <a:endParaRPr lang="en-US" altLang="zh-TW" sz="1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查詢系統</a:t>
            </a:r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FEE6741D-E57F-B90E-1040-D76712666AA0}"/>
              </a:ext>
            </a:extLst>
          </p:cNvPr>
          <p:cNvSpPr/>
          <p:nvPr/>
        </p:nvSpPr>
        <p:spPr>
          <a:xfrm>
            <a:off x="29430" y="4993061"/>
            <a:ext cx="1746090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914400" hangingPunct="1">
              <a:lnSpc>
                <a:spcPts val="1800"/>
              </a:lnSpc>
              <a:spcBef>
                <a:spcPts val="0"/>
              </a:spcBef>
            </a:pPr>
            <a:r>
              <a:rPr lang="en-US" sz="15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未來規劃導入</a:t>
            </a:r>
            <a:r>
              <a:rPr lang="en-US" sz="1500" b="1" kern="1200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AI輔助分析</a:t>
            </a:r>
            <a:r>
              <a:rPr lang="zh-TW" altLang="en-US" sz="15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，依</a:t>
            </a:r>
            <a:r>
              <a:rPr lang="en-US" sz="15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使用者回饋</a:t>
            </a:r>
            <a:r>
              <a:rPr lang="zh-TW" altLang="en-US" sz="15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意見精進</a:t>
            </a:r>
            <a:r>
              <a:rPr lang="en-US" sz="15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2" name="星形: 五角 31">
            <a:extLst>
              <a:ext uri="{FF2B5EF4-FFF2-40B4-BE49-F238E27FC236}">
                <a16:creationId xmlns:a16="http://schemas.microsoft.com/office/drawing/2014/main" id="{52E41D4B-18EE-1A58-E601-CA1582BE3BF2}"/>
              </a:ext>
            </a:extLst>
          </p:cNvPr>
          <p:cNvSpPr/>
          <p:nvPr/>
        </p:nvSpPr>
        <p:spPr>
          <a:xfrm>
            <a:off x="143849" y="2924944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箭號: 五邊形 33">
            <a:extLst>
              <a:ext uri="{FF2B5EF4-FFF2-40B4-BE49-F238E27FC236}">
                <a16:creationId xmlns:a16="http://schemas.microsoft.com/office/drawing/2014/main" id="{3285826B-8995-15CC-16D5-FA6DEBC4C75D}"/>
              </a:ext>
            </a:extLst>
          </p:cNvPr>
          <p:cNvSpPr/>
          <p:nvPr/>
        </p:nvSpPr>
        <p:spPr>
          <a:xfrm>
            <a:off x="5917531" y="550902"/>
            <a:ext cx="3922885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C950482A-43DD-5F6A-448C-8587D7F56CDF}"/>
              </a:ext>
            </a:extLst>
          </p:cNvPr>
          <p:cNvSpPr txBox="1"/>
          <p:nvPr/>
        </p:nvSpPr>
        <p:spPr>
          <a:xfrm>
            <a:off x="5914102" y="578700"/>
            <a:ext cx="5112568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全國土壤液化監測與調查</a:t>
            </a:r>
            <a:endParaRPr lang="zh-TW" altLang="en-US" b="1" dirty="0"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ACF0874-F3DE-42FA-3704-EE1CC3886E24}"/>
              </a:ext>
            </a:extLst>
          </p:cNvPr>
          <p:cNvSpPr txBox="1"/>
          <p:nvPr/>
        </p:nvSpPr>
        <p:spPr>
          <a:xfrm>
            <a:off x="6216218" y="1031230"/>
            <a:ext cx="3443543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於</a:t>
            </a:r>
            <a:r>
              <a:rPr lang="zh-TW" altLang="zh-TW" dirty="0"/>
              <a:t>全國</a:t>
            </a:r>
            <a:r>
              <a:rPr lang="zh-TW" altLang="en-US" dirty="0"/>
              <a:t>土壤</a:t>
            </a:r>
            <a:r>
              <a:rPr lang="en-US" altLang="zh-TW" dirty="0" err="1"/>
              <a:t>潛勢液化區建</a:t>
            </a:r>
            <a:r>
              <a:rPr lang="zh-TW" altLang="en-US" dirty="0"/>
              <a:t>置</a:t>
            </a:r>
            <a:r>
              <a:rPr lang="en-US" altLang="zh-TW" dirty="0"/>
              <a:t>超過</a:t>
            </a:r>
            <a:r>
              <a:rPr lang="en-US" altLang="zh-TW" dirty="0">
                <a:solidFill>
                  <a:srgbClr val="0000FF"/>
                </a:solidFill>
              </a:rPr>
              <a:t>9處</a:t>
            </a:r>
            <a:r>
              <a:rPr lang="en-US" altLang="zh-TW" dirty="0"/>
              <a:t>長期</a:t>
            </a:r>
            <a:r>
              <a:rPr lang="zh-TW" altLang="zh-TW" dirty="0">
                <a:solidFill>
                  <a:srgbClr val="0000FF"/>
                </a:solidFill>
              </a:rPr>
              <a:t>土壤液化監測</a:t>
            </a:r>
            <a:r>
              <a:rPr lang="zh-TW" altLang="en-US" dirty="0">
                <a:solidFill>
                  <a:srgbClr val="0000FF"/>
                </a:solidFill>
              </a:rPr>
              <a:t>站</a:t>
            </a:r>
            <a:r>
              <a:rPr lang="zh-TW" altLang="en-US" dirty="0"/>
              <a:t>。</a:t>
            </a:r>
            <a:r>
              <a:rPr lang="zh-TW" altLang="zh-TW" dirty="0"/>
              <a:t>每</a:t>
            </a:r>
            <a:r>
              <a:rPr lang="zh-TW" altLang="en-US" dirty="0"/>
              <a:t>處</a:t>
            </a:r>
            <a:r>
              <a:rPr lang="zh-TW" altLang="zh-TW" dirty="0"/>
              <a:t>場址設有三向地表加速度計、動態水壓計</a:t>
            </a:r>
            <a:r>
              <a:rPr lang="zh-TW" altLang="en-US" dirty="0"/>
              <a:t>、</a:t>
            </a:r>
            <a:r>
              <a:rPr lang="zh-TW" altLang="zh-TW" dirty="0"/>
              <a:t>地表沉陷計，量測地震時之</a:t>
            </a:r>
            <a:r>
              <a:rPr lang="zh-TW" altLang="zh-TW" dirty="0">
                <a:solidFill>
                  <a:srgbClr val="0000FF"/>
                </a:solidFill>
              </a:rPr>
              <a:t>地表震動、土層中孔隙水壓</a:t>
            </a:r>
            <a:r>
              <a:rPr lang="zh-TW" altLang="zh-TW" dirty="0"/>
              <a:t>及</a:t>
            </a:r>
            <a:r>
              <a:rPr lang="zh-TW" altLang="zh-TW" dirty="0">
                <a:solidFill>
                  <a:srgbClr val="0000FF"/>
                </a:solidFill>
              </a:rPr>
              <a:t>地層沉陷量</a:t>
            </a:r>
            <a:r>
              <a:rPr lang="zh-TW" altLang="zh-TW" dirty="0"/>
              <a:t>之變化。</a:t>
            </a:r>
            <a:endParaRPr lang="en-US" altLang="zh-TW" dirty="0"/>
          </a:p>
        </p:txBody>
      </p:sp>
      <p:sp>
        <p:nvSpPr>
          <p:cNvPr id="41" name="Text 7">
            <a:extLst>
              <a:ext uri="{FF2B5EF4-FFF2-40B4-BE49-F238E27FC236}">
                <a16:creationId xmlns:a16="http://schemas.microsoft.com/office/drawing/2014/main" id="{A9C17714-83CD-6250-6B11-5A01DBA25B09}"/>
              </a:ext>
            </a:extLst>
          </p:cNvPr>
          <p:cNvSpPr/>
          <p:nvPr/>
        </p:nvSpPr>
        <p:spPr>
          <a:xfrm>
            <a:off x="6182441" y="2401356"/>
            <a:ext cx="5883330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 defTabSz="914400" hangingPunct="1">
              <a:lnSpc>
                <a:spcPts val="1800"/>
              </a:lnSpc>
              <a:spcBef>
                <a:spcPts val="0"/>
              </a:spcBef>
            </a:pP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補助全國</a:t>
            </a: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縣市政府執行地質鑽探，調查面積約涵蓋完成全臺灣</a:t>
            </a:r>
            <a:r>
              <a:rPr lang="zh-TW" alt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平原區約</a:t>
            </a:r>
            <a:r>
              <a:rPr lang="en-US" altLang="zh-TW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8,000</a:t>
            </a:r>
            <a:r>
              <a:rPr lang="zh-TW" alt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平方公里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，預計完成</a:t>
            </a:r>
            <a:r>
              <a:rPr lang="en-US" altLang="zh-TW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8,258</a:t>
            </a:r>
            <a:r>
              <a:rPr lang="zh-TW" alt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鑽孔及</a:t>
            </a:r>
            <a:r>
              <a:rPr lang="en-US" altLang="zh-TW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883</a:t>
            </a:r>
            <a:r>
              <a:rPr lang="zh-TW" altLang="en-US" sz="1600" b="1" kern="1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地下水自記式觀測井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，全面蒐集即時地層反應數據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96AD839B-FBE4-551C-E6D4-4F712D38E2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3146" y="623362"/>
            <a:ext cx="2300691" cy="17255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BFD63157-AC97-5045-39D0-76412D9BFDAC}"/>
              </a:ext>
            </a:extLst>
          </p:cNvPr>
          <p:cNvSpPr txBox="1"/>
          <p:nvPr/>
        </p:nvSpPr>
        <p:spPr>
          <a:xfrm>
            <a:off x="10108443" y="611073"/>
            <a:ext cx="1983200" cy="28469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ts val="1500"/>
              </a:lnSpc>
              <a:spcBef>
                <a:spcPts val="0"/>
              </a:spcBef>
              <a:defRPr sz="13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zh-TW" dirty="0"/>
              <a:t>右昌國中土壤液化監測站</a:t>
            </a:r>
            <a:endParaRPr lang="zh-TW" altLang="en-US" dirty="0"/>
          </a:p>
        </p:txBody>
      </p: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30DCF00B-5EAF-346C-4755-586038D81ED8}"/>
              </a:ext>
            </a:extLst>
          </p:cNvPr>
          <p:cNvSpPr/>
          <p:nvPr/>
        </p:nvSpPr>
        <p:spPr>
          <a:xfrm>
            <a:off x="5879809" y="1017312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A05D2BC4-9675-0881-3874-E6EACCA763AB}"/>
              </a:ext>
            </a:extLst>
          </p:cNvPr>
          <p:cNvSpPr/>
          <p:nvPr/>
        </p:nvSpPr>
        <p:spPr>
          <a:xfrm>
            <a:off x="6189539" y="5775083"/>
            <a:ext cx="445492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 defTabSz="914400" hangingPunct="1">
              <a:lnSpc>
                <a:spcPts val="1800"/>
              </a:lnSpc>
              <a:spcBef>
                <a:spcPts val="0"/>
              </a:spcBef>
            </a:pP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</a:t>
            </a:r>
            <a:r>
              <a:rPr lang="en-US" sz="1600" b="1" kern="12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數據用於校正液化潛勢模型、驗證地質資料庫的準確性，並提供災害預警系統的基礎資料</a:t>
            </a:r>
            <a:r>
              <a:rPr 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CF65FF79-392B-0ADE-A7A2-5B1DBCE9919C}"/>
              </a:ext>
            </a:extLst>
          </p:cNvPr>
          <p:cNvSpPr/>
          <p:nvPr/>
        </p:nvSpPr>
        <p:spPr>
          <a:xfrm>
            <a:off x="5879809" y="2380558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014AA8D2-B1D6-CC57-6ADC-734855715524}"/>
              </a:ext>
            </a:extLst>
          </p:cNvPr>
          <p:cNvSpPr/>
          <p:nvPr/>
        </p:nvSpPr>
        <p:spPr>
          <a:xfrm>
            <a:off x="5879814" y="5715727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圖片 16" descr="一張含有 文字, 字型, 螢幕擷取畫面, 數字 的圖片&#10;&#10;AI 產生的內容可能不正確。">
            <a:extLst>
              <a:ext uri="{FF2B5EF4-FFF2-40B4-BE49-F238E27FC236}">
                <a16:creationId xmlns:a16="http://schemas.microsoft.com/office/drawing/2014/main" id="{B25441B4-C1A5-B33B-C826-43B9F95D6C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18" t="3477" r="518" b="5085"/>
          <a:stretch>
            <a:fillRect/>
          </a:stretch>
        </p:blipFill>
        <p:spPr>
          <a:xfrm>
            <a:off x="5908726" y="3180895"/>
            <a:ext cx="6157045" cy="2393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2132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981AD-FCD2-B8CA-95B6-B97231BE8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5BC377-1CFF-D9BB-27D7-0C5000F8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F6C1CB-9D13-9F7D-A50B-96B70D8B64F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B1052D7E-FD8B-BE92-43DC-A38AF3DFD49A}"/>
              </a:ext>
            </a:extLst>
          </p:cNvPr>
          <p:cNvSpPr/>
          <p:nvPr/>
        </p:nvSpPr>
        <p:spPr>
          <a:xfrm>
            <a:off x="6096001" y="529678"/>
            <a:ext cx="4176447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3043F7E-F7B0-B84F-9F18-ED95800CC1D0}"/>
              </a:ext>
            </a:extLst>
          </p:cNvPr>
          <p:cNvSpPr txBox="1"/>
          <p:nvPr/>
        </p:nvSpPr>
        <p:spPr>
          <a:xfrm>
            <a:off x="6096000" y="557476"/>
            <a:ext cx="5514785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4.</a:t>
            </a:r>
            <a:r>
              <a:rPr lang="zh-TW" altLang="en-US" dirty="0"/>
              <a:t>液化評估技術與工法研發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C6CD184-AFEC-CF8D-7213-0E1FB1868F15}"/>
              </a:ext>
            </a:extLst>
          </p:cNvPr>
          <p:cNvGrpSpPr/>
          <p:nvPr/>
        </p:nvGrpSpPr>
        <p:grpSpPr>
          <a:xfrm>
            <a:off x="8125968" y="4797152"/>
            <a:ext cx="3957846" cy="1985056"/>
            <a:chOff x="8125968" y="4797152"/>
            <a:chExt cx="3957846" cy="1985056"/>
          </a:xfrm>
        </p:grpSpPr>
        <p:pic>
          <p:nvPicPr>
            <p:cNvPr id="29" name="圖片 28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DEDC5BA1-8A92-2BB1-9B19-CB36FA7A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4174" y="4797152"/>
              <a:ext cx="3839640" cy="1985056"/>
            </a:xfrm>
            <a:prstGeom prst="rect">
              <a:avLst/>
            </a:prstGeom>
            <a:solidFill>
              <a:srgbClr val="204C8E"/>
            </a:solidFill>
            <a:ln w="19050">
              <a:solidFill>
                <a:srgbClr val="4472C4">
                  <a:lumMod val="50000"/>
                </a:srgbClr>
              </a:solidFill>
            </a:ln>
          </p:spPr>
        </p:pic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8E4EA517-4CE7-7828-DE6A-734ADDE87697}"/>
                </a:ext>
              </a:extLst>
            </p:cNvPr>
            <p:cNvSpPr txBox="1"/>
            <p:nvPr/>
          </p:nvSpPr>
          <p:spPr>
            <a:xfrm>
              <a:off x="8125968" y="4842438"/>
              <a:ext cx="2407492" cy="36933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智慧防災觀測網建構</a:t>
              </a: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655BD8E-8C90-9780-0614-02A3259607DE}"/>
              </a:ext>
            </a:extLst>
          </p:cNvPr>
          <p:cNvSpPr txBox="1"/>
          <p:nvPr/>
        </p:nvSpPr>
        <p:spPr>
          <a:xfrm>
            <a:off x="6096000" y="1019655"/>
            <a:ext cx="2430058" cy="2939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/>
              <a:t>為提升評估的準確性，</a:t>
            </a:r>
            <a:r>
              <a:rPr lang="zh-TW" altLang="en-US" dirty="0"/>
              <a:t>積極</a:t>
            </a:r>
            <a:r>
              <a:rPr lang="zh-TW" altLang="zh-TW" dirty="0"/>
              <a:t>整合分析歐美常用的</a:t>
            </a:r>
            <a:r>
              <a:rPr lang="zh-TW" altLang="zh-TW" dirty="0">
                <a:solidFill>
                  <a:srgbClr val="0000FF"/>
                </a:solidFill>
              </a:rPr>
              <a:t>圓錐貫入試驗</a:t>
            </a:r>
            <a:r>
              <a:rPr lang="en-US" altLang="zh-TW" dirty="0">
                <a:solidFill>
                  <a:srgbClr val="0000FF"/>
                </a:solidFill>
              </a:rPr>
              <a:t>(CPT)</a:t>
            </a:r>
            <a:r>
              <a:rPr lang="zh-TW" altLang="zh-TW" dirty="0"/>
              <a:t>與</a:t>
            </a:r>
            <a:r>
              <a:rPr lang="zh-TW" altLang="zh-TW" dirty="0">
                <a:solidFill>
                  <a:srgbClr val="0000FF"/>
                </a:solidFill>
              </a:rPr>
              <a:t>國內資料豐富的標準貫入試驗</a:t>
            </a:r>
            <a:r>
              <a:rPr lang="en-US" altLang="zh-TW" dirty="0">
                <a:solidFill>
                  <a:srgbClr val="0000FF"/>
                </a:solidFill>
              </a:rPr>
              <a:t>(SPT)</a:t>
            </a:r>
            <a:r>
              <a:rPr lang="zh-TW" altLang="zh-TW" dirty="0"/>
              <a:t>，藉由兩者數據的</a:t>
            </a:r>
            <a:r>
              <a:rPr lang="zh-TW" altLang="zh-TW" dirty="0">
                <a:solidFill>
                  <a:srgbClr val="0000FF"/>
                </a:solidFill>
              </a:rPr>
              <a:t>交叉驗證</a:t>
            </a:r>
            <a:r>
              <a:rPr lang="zh-TW" altLang="zh-TW" dirty="0"/>
              <a:t>，大幅提升對</a:t>
            </a:r>
            <a:r>
              <a:rPr lang="zh-TW" altLang="zh-TW" dirty="0">
                <a:solidFill>
                  <a:srgbClr val="0000FF"/>
                </a:solidFill>
              </a:rPr>
              <a:t>土層性質</a:t>
            </a:r>
            <a:r>
              <a:rPr lang="zh-TW" altLang="zh-TW" dirty="0"/>
              <a:t>判斷的</a:t>
            </a:r>
            <a:r>
              <a:rPr lang="zh-TW" altLang="en-US" dirty="0"/>
              <a:t>可</a:t>
            </a:r>
            <a:r>
              <a:rPr lang="zh-TW" altLang="zh-TW" dirty="0"/>
              <a:t>信度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spcBef>
                <a:spcPts val="600"/>
              </a:spcBef>
            </a:pPr>
            <a:r>
              <a:rPr lang="zh-TW" altLang="zh-TW" dirty="0"/>
              <a:t>透過</a:t>
            </a:r>
            <a:r>
              <a:rPr lang="zh-TW" altLang="zh-TW" dirty="0">
                <a:solidFill>
                  <a:srgbClr val="0000FF"/>
                </a:solidFill>
              </a:rPr>
              <a:t>動態循環三軸試驗</a:t>
            </a:r>
            <a:r>
              <a:rPr lang="zh-TW" altLang="zh-TW" dirty="0"/>
              <a:t>建立</a:t>
            </a:r>
            <a:r>
              <a:rPr lang="zh-TW" altLang="en-US" dirty="0"/>
              <a:t>臺灣</a:t>
            </a:r>
            <a:r>
              <a:rPr lang="zh-TW" altLang="zh-TW" dirty="0">
                <a:solidFill>
                  <a:srgbClr val="0000FF"/>
                </a:solidFill>
              </a:rPr>
              <a:t>本土化的抗液化強度曲線</a:t>
            </a:r>
            <a:r>
              <a:rPr lang="zh-TW" altLang="zh-TW" dirty="0"/>
              <a:t>，並針對</a:t>
            </a:r>
            <a:r>
              <a:rPr lang="zh-TW" altLang="zh-TW" dirty="0">
                <a:solidFill>
                  <a:srgbClr val="0000FF"/>
                </a:solidFill>
              </a:rPr>
              <a:t>低樓層建築評估有效的抗液化改善工法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pic>
        <p:nvPicPr>
          <p:cNvPr id="48" name="Image 3" descr="preencoded.png">
            <a:extLst>
              <a:ext uri="{FF2B5EF4-FFF2-40B4-BE49-F238E27FC236}">
                <a16:creationId xmlns:a16="http://schemas.microsoft.com/office/drawing/2014/main" id="{28E1E59F-B486-021B-BDFC-E293E9F9F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023" y="3717032"/>
            <a:ext cx="1495490" cy="9242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E0ABA35B-CE88-5617-273A-89B42F37CACF}"/>
              </a:ext>
            </a:extLst>
          </p:cNvPr>
          <p:cNvCxnSpPr>
            <a:cxnSpLocks/>
          </p:cNvCxnSpPr>
          <p:nvPr/>
        </p:nvCxnSpPr>
        <p:spPr>
          <a:xfrm>
            <a:off x="5735960" y="426720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976A208C-ADC6-169D-28E0-F474EE436B5E}"/>
              </a:ext>
            </a:extLst>
          </p:cNvPr>
          <p:cNvSpPr/>
          <p:nvPr/>
        </p:nvSpPr>
        <p:spPr>
          <a:xfrm>
            <a:off x="194772" y="529678"/>
            <a:ext cx="5211655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DFAB519-A00D-84BE-3CA0-BF81FA5C1189}"/>
              </a:ext>
            </a:extLst>
          </p:cNvPr>
          <p:cNvSpPr txBox="1"/>
          <p:nvPr/>
        </p:nvSpPr>
        <p:spPr>
          <a:xfrm>
            <a:off x="191344" y="557476"/>
            <a:ext cx="5040560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TW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24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地下水位觀測與</a:t>
            </a:r>
            <a:r>
              <a:rPr lang="zh-TW" altLang="en-US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三維地質模型建置</a:t>
            </a:r>
            <a:endParaRPr lang="zh-TW" altLang="en-US" b="1" dirty="0"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2870EF-6658-5580-D5E9-7C3CB8CE633E}"/>
              </a:ext>
            </a:extLst>
          </p:cNvPr>
          <p:cNvSpPr txBox="1"/>
          <p:nvPr/>
        </p:nvSpPr>
        <p:spPr>
          <a:xfrm>
            <a:off x="334819" y="989476"/>
            <a:ext cx="2737075" cy="1708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>
                <a:solidFill>
                  <a:srgbClr val="0000FF"/>
                </a:solidFill>
              </a:rPr>
              <a:t>地下水位</a:t>
            </a:r>
            <a:r>
              <a:rPr lang="zh-TW" altLang="zh-TW" dirty="0"/>
              <a:t>是影響土壤液化的關鍵因子</a:t>
            </a:r>
            <a:r>
              <a:rPr lang="zh-TW" altLang="en-US" dirty="0"/>
              <a:t>，故</a:t>
            </a:r>
            <a:r>
              <a:rPr lang="zh-TW" altLang="zh-TW" dirty="0"/>
              <a:t>整合長期的地下水位觀測與地質資料，建立區域性的</a:t>
            </a:r>
            <a:r>
              <a:rPr lang="zh-TW" altLang="zh-TW" dirty="0">
                <a:solidFill>
                  <a:srgbClr val="0000FF"/>
                </a:solidFill>
              </a:rPr>
              <a:t>即時水位預測平</a:t>
            </a:r>
            <a:r>
              <a:rPr lang="zh-TW" altLang="en-US" dirty="0"/>
              <a:t>臺與</a:t>
            </a:r>
            <a:r>
              <a:rPr lang="zh-TW" altLang="zh-TW" dirty="0">
                <a:solidFill>
                  <a:srgbClr val="0000FF"/>
                </a:solidFill>
              </a:rPr>
              <a:t>三維地質模型</a:t>
            </a:r>
            <a:r>
              <a:rPr lang="zh-TW" altLang="zh-TW" dirty="0"/>
              <a:t>，大幅提升了我們對</a:t>
            </a:r>
            <a:r>
              <a:rPr lang="zh-TW" altLang="zh-TW" dirty="0">
                <a:solidFill>
                  <a:srgbClr val="0000FF"/>
                </a:solidFill>
              </a:rPr>
              <a:t>液化風險評估</a:t>
            </a:r>
            <a:r>
              <a:rPr lang="zh-TW" altLang="zh-TW" dirty="0"/>
              <a:t>的動態掌握能力與精準度。</a:t>
            </a:r>
            <a:endParaRPr lang="zh-TW" altLang="en-US" dirty="0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AC136D3-E536-77CD-76ED-12E0D0FE4F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0038" y="997266"/>
            <a:ext cx="2592212" cy="1508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設備, 冰箱, 設計 的圖片&#10;&#10;AI 產生的內容可能不正確。">
            <a:extLst>
              <a:ext uri="{FF2B5EF4-FFF2-40B4-BE49-F238E27FC236}">
                <a16:creationId xmlns:a16="http://schemas.microsoft.com/office/drawing/2014/main" id="{62216FA9-9CCC-CC77-9E12-D25654B55C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574" y="4509120"/>
            <a:ext cx="3324942" cy="23239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7FA81E5-726D-83DD-FC55-C3588608D352}"/>
              </a:ext>
            </a:extLst>
          </p:cNvPr>
          <p:cNvSpPr txBox="1"/>
          <p:nvPr/>
        </p:nvSpPr>
        <p:spPr>
          <a:xfrm>
            <a:off x="364859" y="4831992"/>
            <a:ext cx="1916136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整合既有鑽探資料，以</a:t>
            </a:r>
            <a:r>
              <a:rPr lang="zh-TW" altLang="en-US" dirty="0">
                <a:solidFill>
                  <a:srgbClr val="0000FF"/>
                </a:solidFill>
              </a:rPr>
              <a:t>推估方式取得無資料區之地下資料</a:t>
            </a:r>
            <a:r>
              <a:rPr lang="zh-TW" altLang="en-US" dirty="0"/>
              <a:t>，並隨資料逐年增加，建立更</a:t>
            </a:r>
            <a:r>
              <a:rPr lang="zh-TW" altLang="en-US" dirty="0">
                <a:solidFill>
                  <a:srgbClr val="0000FF"/>
                </a:solidFill>
              </a:rPr>
              <a:t>符合真實</a:t>
            </a:r>
            <a:r>
              <a:rPr lang="zh-TW" altLang="en-US" dirty="0"/>
              <a:t>情況之</a:t>
            </a:r>
            <a:r>
              <a:rPr lang="zh-TW" altLang="en-US" dirty="0">
                <a:solidFill>
                  <a:srgbClr val="0000FF"/>
                </a:solidFill>
              </a:rPr>
              <a:t>資料庫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0000FF"/>
                </a:solidFill>
              </a:rPr>
              <a:t>模型</a:t>
            </a:r>
            <a:r>
              <a:rPr lang="zh-TW" altLang="en-US" dirty="0"/>
              <a:t>。</a:t>
            </a:r>
          </a:p>
        </p:txBody>
      </p:sp>
      <p:pic>
        <p:nvPicPr>
          <p:cNvPr id="11" name="圖片 10" descr="一張含有 文字, 卡通 的圖片&#10;&#10;AI 產生的內容可能不正確。">
            <a:extLst>
              <a:ext uri="{FF2B5EF4-FFF2-40B4-BE49-F238E27FC236}">
                <a16:creationId xmlns:a16="http://schemas.microsoft.com/office/drawing/2014/main" id="{A07E3BB4-2084-0F3F-5E04-AD0AE7EBCB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2573" y="2653210"/>
            <a:ext cx="4151783" cy="1650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D515786-9127-624B-A8D4-9E82123DE0C9}"/>
              </a:ext>
            </a:extLst>
          </p:cNvPr>
          <p:cNvSpPr txBox="1"/>
          <p:nvPr/>
        </p:nvSpPr>
        <p:spPr>
          <a:xfrm>
            <a:off x="3414332" y="2637196"/>
            <a:ext cx="2263784" cy="28469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ts val="1500"/>
              </a:lnSpc>
              <a:spcBef>
                <a:spcPts val="0"/>
              </a:spcBef>
              <a:defRPr sz="13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地下水位影響土壤液化潛勢</a:t>
            </a:r>
          </a:p>
        </p:txBody>
      </p:sp>
      <p:sp>
        <p:nvSpPr>
          <p:cNvPr id="24" name="星形: 五角 23">
            <a:extLst>
              <a:ext uri="{FF2B5EF4-FFF2-40B4-BE49-F238E27FC236}">
                <a16:creationId xmlns:a16="http://schemas.microsoft.com/office/drawing/2014/main" id="{4B720423-E74D-4129-902E-56638CBABD75}"/>
              </a:ext>
            </a:extLst>
          </p:cNvPr>
          <p:cNvSpPr/>
          <p:nvPr/>
        </p:nvSpPr>
        <p:spPr>
          <a:xfrm>
            <a:off x="68351" y="4824525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D32B154-A384-BE79-FD09-B7E326E746DC}"/>
              </a:ext>
            </a:extLst>
          </p:cNvPr>
          <p:cNvSpPr/>
          <p:nvPr/>
        </p:nvSpPr>
        <p:spPr>
          <a:xfrm>
            <a:off x="2234196" y="4415641"/>
            <a:ext cx="872522" cy="38151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建構三維</a:t>
            </a:r>
            <a:endParaRPr lang="en-US" altLang="zh-TW" sz="1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地質模型</a:t>
            </a:r>
          </a:p>
        </p:txBody>
      </p:sp>
      <p:sp>
        <p:nvSpPr>
          <p:cNvPr id="25" name="星形: 五角 24">
            <a:extLst>
              <a:ext uri="{FF2B5EF4-FFF2-40B4-BE49-F238E27FC236}">
                <a16:creationId xmlns:a16="http://schemas.microsoft.com/office/drawing/2014/main" id="{749E061E-B8EC-BD86-B877-772EB9C71BE4}"/>
              </a:ext>
            </a:extLst>
          </p:cNvPr>
          <p:cNvSpPr/>
          <p:nvPr/>
        </p:nvSpPr>
        <p:spPr>
          <a:xfrm>
            <a:off x="69373" y="994491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3" name="Image 2" descr="preencoded.png">
            <a:extLst>
              <a:ext uri="{FF2B5EF4-FFF2-40B4-BE49-F238E27FC236}">
                <a16:creationId xmlns:a16="http://schemas.microsoft.com/office/drawing/2014/main" id="{D2472E97-80FF-BD81-D206-7E1AA3FE8C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829" y="3139578"/>
            <a:ext cx="1232902" cy="11809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E585CD0E-3018-E909-65AC-507E7483ABA9}"/>
              </a:ext>
            </a:extLst>
          </p:cNvPr>
          <p:cNvSpPr txBox="1"/>
          <p:nvPr/>
        </p:nvSpPr>
        <p:spPr>
          <a:xfrm>
            <a:off x="6034274" y="4710543"/>
            <a:ext cx="2230301" cy="1708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建構</a:t>
            </a:r>
            <a:r>
              <a:rPr lang="zh-TW" altLang="en-US" dirty="0">
                <a:solidFill>
                  <a:srgbClr val="0000FF"/>
                </a:solidFill>
              </a:rPr>
              <a:t>智慧防災觀測網系統</a:t>
            </a:r>
            <a:r>
              <a:rPr lang="zh-TW" altLang="en-US" dirty="0"/>
              <a:t>，涵蓋</a:t>
            </a:r>
            <a:r>
              <a:rPr lang="zh-TW" altLang="en-US" dirty="0">
                <a:solidFill>
                  <a:srgbClr val="0000FF"/>
                </a:solidFill>
              </a:rPr>
              <a:t>地震動訊號、地下水位、孔隙水壓、土壤沉陷量</a:t>
            </a:r>
            <a:r>
              <a:rPr lang="zh-TW" altLang="en-US" dirty="0"/>
              <a:t>等資訊。</a:t>
            </a:r>
            <a:endParaRPr lang="en-US" altLang="zh-TW" dirty="0"/>
          </a:p>
          <a:p>
            <a:r>
              <a:rPr lang="zh-TW" altLang="en-US" dirty="0"/>
              <a:t>可加值應用於場址效應評估與驗證、土壤液化動態評估模組開發。</a:t>
            </a:r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074D9E28-D08E-3EB2-2AF7-89438531CAD6}"/>
              </a:ext>
            </a:extLst>
          </p:cNvPr>
          <p:cNvSpPr/>
          <p:nvPr/>
        </p:nvSpPr>
        <p:spPr>
          <a:xfrm>
            <a:off x="5762015" y="4629453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3E38BCD0-545C-C4DC-F916-AEA25763444D}"/>
              </a:ext>
            </a:extLst>
          </p:cNvPr>
          <p:cNvSpPr/>
          <p:nvPr/>
        </p:nvSpPr>
        <p:spPr>
          <a:xfrm>
            <a:off x="5810783" y="990141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星形: 五角 64">
            <a:extLst>
              <a:ext uri="{FF2B5EF4-FFF2-40B4-BE49-F238E27FC236}">
                <a16:creationId xmlns:a16="http://schemas.microsoft.com/office/drawing/2014/main" id="{1217CD17-C9A3-1586-16D1-4B95C26A47FA}"/>
              </a:ext>
            </a:extLst>
          </p:cNvPr>
          <p:cNvSpPr/>
          <p:nvPr/>
        </p:nvSpPr>
        <p:spPr>
          <a:xfrm>
            <a:off x="5810783" y="2632999"/>
            <a:ext cx="353596" cy="353596"/>
          </a:xfrm>
          <a:prstGeom prst="star5">
            <a:avLst/>
          </a:prstGeom>
          <a:solidFill>
            <a:srgbClr val="FF0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81B49F-34E1-2991-57D2-71826F533BDA}"/>
              </a:ext>
            </a:extLst>
          </p:cNvPr>
          <p:cNvSpPr txBox="1"/>
          <p:nvPr/>
        </p:nvSpPr>
        <p:spPr>
          <a:xfrm>
            <a:off x="8855377" y="984764"/>
            <a:ext cx="3258574" cy="21939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ts val="1500"/>
              </a:lnSpc>
              <a:spcBef>
                <a:spcPts val="0"/>
              </a:spcBef>
              <a:defRPr sz="13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由地質井古環境資訊</a:t>
            </a:r>
            <a:r>
              <a:rPr lang="en-US" altLang="zh-TW" dirty="0"/>
              <a:t>SPT/CPT</a:t>
            </a:r>
            <a:r>
              <a:rPr lang="zh-TW" altLang="en-US" dirty="0"/>
              <a:t>與</a:t>
            </a:r>
            <a:r>
              <a:rPr lang="en-US" altLang="zh-TW" dirty="0"/>
              <a:t>Vs</a:t>
            </a:r>
            <a:r>
              <a:rPr lang="zh-TW" altLang="en-US" dirty="0"/>
              <a:t>數據研析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1D47212F-C9CD-ED10-E40A-641E6C9F85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</a:t>
            </a:fld>
            <a:endParaRPr lang="zh-TW" altLang="en-US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8FCE566-852B-FFEA-AB14-4B248AAEFE08}"/>
              </a:ext>
            </a:extLst>
          </p:cNvPr>
          <p:cNvGrpSpPr/>
          <p:nvPr/>
        </p:nvGrpSpPr>
        <p:grpSpPr>
          <a:xfrm>
            <a:off x="8534392" y="984764"/>
            <a:ext cx="3717306" cy="3761684"/>
            <a:chOff x="8534392" y="984764"/>
            <a:chExt cx="3717306" cy="3761684"/>
          </a:xfrm>
        </p:grpSpPr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30D8F012-80E4-CB9B-4505-4D38FFEF0A77}"/>
                </a:ext>
              </a:extLst>
            </p:cNvPr>
            <p:cNvSpPr txBox="1"/>
            <p:nvPr/>
          </p:nvSpPr>
          <p:spPr>
            <a:xfrm>
              <a:off x="8855377" y="984764"/>
              <a:ext cx="3258574" cy="219392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 defTabSz="914400" hangingPunct="1">
                <a:lnSpc>
                  <a:spcPts val="1500"/>
                </a:lnSpc>
                <a:spcBef>
                  <a:spcPts val="0"/>
                </a:spcBef>
                <a:defRPr sz="13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dirty="0"/>
                <a:t>由地質井古環境資訊</a:t>
              </a:r>
              <a:r>
                <a:rPr lang="en-US" altLang="zh-TW" dirty="0"/>
                <a:t>SPT/CPT</a:t>
              </a:r>
              <a:r>
                <a:rPr lang="zh-TW" altLang="en-US" dirty="0"/>
                <a:t>與</a:t>
              </a:r>
              <a:r>
                <a:rPr lang="en-US" altLang="zh-TW" dirty="0"/>
                <a:t>Vs</a:t>
              </a:r>
              <a:r>
                <a:rPr lang="zh-TW" altLang="en-US" dirty="0"/>
                <a:t>數據研析</a:t>
              </a:r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033CD313-62FF-BC30-2E5F-FF67EF5CE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50882" y="1205141"/>
              <a:ext cx="2620205" cy="1179904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BEFBDFC8-5BDA-17B5-5831-E427842A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8049" y="2382218"/>
              <a:ext cx="2624275" cy="1088310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B673DA8F-58A3-3A84-6373-17944CEB9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702"/>
            <a:stretch/>
          </p:blipFill>
          <p:spPr>
            <a:xfrm>
              <a:off x="9223141" y="3407189"/>
              <a:ext cx="552019" cy="1339259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B026E490-D43A-C6B2-E870-D1E0ABE69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47" r="38094"/>
            <a:stretch/>
          </p:blipFill>
          <p:spPr>
            <a:xfrm>
              <a:off x="10064197" y="3407147"/>
              <a:ext cx="441153" cy="1320390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77E86425-19B2-93FF-0E8B-39B31BF5E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0326"/>
            <a:stretch/>
          </p:blipFill>
          <p:spPr>
            <a:xfrm>
              <a:off x="10804098" y="3414305"/>
              <a:ext cx="526749" cy="1304846"/>
            </a:xfrm>
            <a:prstGeom prst="rect">
              <a:avLst/>
            </a:prstGeom>
          </p:spPr>
        </p:pic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D09C89EF-9322-F962-725A-87D8144B89F1}"/>
                </a:ext>
              </a:extLst>
            </p:cNvPr>
            <p:cNvCxnSpPr>
              <a:cxnSpLocks/>
            </p:cNvCxnSpPr>
            <p:nvPr/>
          </p:nvCxnSpPr>
          <p:spPr>
            <a:xfrm>
              <a:off x="9651534" y="3723065"/>
              <a:ext cx="417871" cy="1208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3B047625-3276-49F8-51F7-426020CF7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497798" y="3723065"/>
              <a:ext cx="417871" cy="1208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FB969798-C09D-B5A0-EAAD-6242651228D5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17" y="3880532"/>
              <a:ext cx="417871" cy="62312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CD80B92B-7FBF-2F08-BDBC-A6A8CC4C2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9590" y="3927350"/>
              <a:ext cx="426079" cy="21599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E73B87B9-5C8D-914D-6957-9622A3D686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9590" y="4197978"/>
              <a:ext cx="402954" cy="21599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4791B84A-E817-F509-DDB0-B42DB28B29DB}"/>
                </a:ext>
              </a:extLst>
            </p:cNvPr>
            <p:cNvCxnSpPr>
              <a:cxnSpLocks/>
            </p:cNvCxnSpPr>
            <p:nvPr/>
          </p:nvCxnSpPr>
          <p:spPr>
            <a:xfrm>
              <a:off x="9658207" y="4219577"/>
              <a:ext cx="411198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2E4ABC6-1D08-E866-C017-C9D0C7BA3927}"/>
                </a:ext>
              </a:extLst>
            </p:cNvPr>
            <p:cNvSpPr/>
            <p:nvPr/>
          </p:nvSpPr>
          <p:spPr>
            <a:xfrm>
              <a:off x="8771851" y="3392793"/>
              <a:ext cx="412421" cy="135365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TW" sz="1600" b="1" kern="100" dirty="0">
                  <a:latin typeface="Times New Roman" panose="02020603050405020304" pitchFamily="18" charset="0"/>
                  <a:ea typeface="標楷體" panose="03000509000000000000" pitchFamily="65" charset="-120"/>
                  <a:cs typeface="Mangal" panose="02040503050203030202"/>
                </a:rPr>
                <a:t>CPT</a:t>
              </a:r>
              <a:r>
                <a:rPr lang="zh-TW" altLang="en-US" sz="1600" b="1" kern="100" dirty="0">
                  <a:latin typeface="Times New Roman" panose="02020603050405020304" pitchFamily="18" charset="0"/>
                  <a:ea typeface="標楷體" panose="03000509000000000000" pitchFamily="65" charset="-120"/>
                  <a:cs typeface="Mangal" panose="02040503050203030202"/>
                </a:rPr>
                <a:t>分層</a:t>
              </a: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DD385EAE-9EF0-56C9-5A83-8EA7BB9F8216}"/>
                </a:ext>
              </a:extLst>
            </p:cNvPr>
            <p:cNvSpPr/>
            <p:nvPr/>
          </p:nvSpPr>
          <p:spPr>
            <a:xfrm>
              <a:off x="8538462" y="2261586"/>
              <a:ext cx="412421" cy="135365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TW" sz="1600" b="1" kern="100" dirty="0">
                  <a:latin typeface="+mj-ea"/>
                  <a:ea typeface="+mj-ea"/>
                  <a:cs typeface="Mangal" panose="02040503050203030202"/>
                </a:rPr>
                <a:t>Vs</a:t>
              </a:r>
              <a:r>
                <a:rPr lang="zh-TW" altLang="en-US" sz="1600" b="1" kern="100" dirty="0">
                  <a:latin typeface="+mj-ea"/>
                  <a:ea typeface="+mj-ea"/>
                  <a:cs typeface="Mangal" panose="02040503050203030202"/>
                </a:rPr>
                <a:t>分層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4941B1A-3734-C849-2B5E-05618FBC6770}"/>
                </a:ext>
              </a:extLst>
            </p:cNvPr>
            <p:cNvSpPr/>
            <p:nvPr/>
          </p:nvSpPr>
          <p:spPr>
            <a:xfrm>
              <a:off x="8534392" y="1150862"/>
              <a:ext cx="412421" cy="135365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zh-TW" altLang="en-US" sz="1600" b="1" kern="100" dirty="0">
                  <a:latin typeface="+mj-ea"/>
                  <a:ea typeface="+mj-ea"/>
                  <a:cs typeface="Mangal" panose="02040503050203030202"/>
                </a:rPr>
                <a:t>地質井分層</a:t>
              </a: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FF333EF-797D-5E02-B799-ABD9CE08CE5D}"/>
                </a:ext>
              </a:extLst>
            </p:cNvPr>
            <p:cNvSpPr/>
            <p:nvPr/>
          </p:nvSpPr>
          <p:spPr>
            <a:xfrm>
              <a:off x="11376108" y="2853346"/>
              <a:ext cx="875590" cy="286232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TW" sz="1400" b="1" kern="100" dirty="0">
                  <a:latin typeface="+mj-ea"/>
                  <a:ea typeface="+mj-ea"/>
                  <a:cs typeface="Mangal" panose="02040503050203030202"/>
                </a:rPr>
                <a:t>SPT-N</a:t>
              </a:r>
              <a:endParaRPr lang="zh-TW" altLang="en-US" sz="1400" b="1" kern="100" dirty="0">
                <a:latin typeface="+mj-ea"/>
                <a:ea typeface="+mj-ea"/>
                <a:cs typeface="Mangal" panose="02040503050203030202"/>
              </a:endParaRPr>
            </a:p>
          </p:txBody>
        </p: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1A4C29E9-0D18-B7A6-C72C-77FEED95A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08211" y="3319515"/>
              <a:ext cx="296822" cy="257354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接點 66">
              <a:extLst>
                <a:ext uri="{FF2B5EF4-FFF2-40B4-BE49-F238E27FC236}">
                  <a16:creationId xmlns:a16="http://schemas.microsoft.com/office/drawing/2014/main" id="{1BD02E93-0A23-1A21-E36E-843CE2B6930F}"/>
                </a:ext>
              </a:extLst>
            </p:cNvPr>
            <p:cNvCxnSpPr>
              <a:cxnSpLocks/>
            </p:cNvCxnSpPr>
            <p:nvPr/>
          </p:nvCxnSpPr>
          <p:spPr>
            <a:xfrm>
              <a:off x="11308211" y="4584658"/>
              <a:ext cx="262876" cy="90436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圖片 67" descr="一張含有 文字, 字型, 收據 的圖片&#10;&#10;AI 產生的內容可能不正確。">
              <a:extLst>
                <a:ext uri="{FF2B5EF4-FFF2-40B4-BE49-F238E27FC236}">
                  <a16:creationId xmlns:a16="http://schemas.microsoft.com/office/drawing/2014/main" id="{E0B458CD-39B0-E764-BC63-184CB20ED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4929" y="3102909"/>
              <a:ext cx="413472" cy="1633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8061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612C6-8C35-B7A1-66C3-ACC5AED0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BDD76D-F0F2-8594-9CC5-726D48E5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2686445-7D44-27E9-5BCE-D521569E1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319497"/>
              </p:ext>
            </p:extLst>
          </p:nvPr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D605ED6E-8430-DA32-8B33-81373C94F930}"/>
              </a:ext>
            </a:extLst>
          </p:cNvPr>
          <p:cNvCxnSpPr>
            <a:cxnSpLocks/>
          </p:cNvCxnSpPr>
          <p:nvPr/>
        </p:nvCxnSpPr>
        <p:spPr>
          <a:xfrm>
            <a:off x="7207870" y="426720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1525D58D-53CC-42B2-69D1-431A13E8E577}"/>
              </a:ext>
            </a:extLst>
          </p:cNvPr>
          <p:cNvSpPr/>
          <p:nvPr/>
        </p:nvSpPr>
        <p:spPr>
          <a:xfrm>
            <a:off x="7330264" y="565305"/>
            <a:ext cx="4461058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A9B0FF5-3E14-75A4-D887-E5DE9D393876}"/>
              </a:ext>
            </a:extLst>
          </p:cNvPr>
          <p:cNvSpPr txBox="1"/>
          <p:nvPr/>
        </p:nvSpPr>
        <p:spPr>
          <a:xfrm>
            <a:off x="7326835" y="593103"/>
            <a:ext cx="4464495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地質敏感區查詢與諮詢服務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10" name="箭號: 五邊形 9">
            <a:extLst>
              <a:ext uri="{FF2B5EF4-FFF2-40B4-BE49-F238E27FC236}">
                <a16:creationId xmlns:a16="http://schemas.microsoft.com/office/drawing/2014/main" id="{A13A6767-C241-EF51-77A3-687E9581832A}"/>
              </a:ext>
            </a:extLst>
          </p:cNvPr>
          <p:cNvSpPr/>
          <p:nvPr/>
        </p:nvSpPr>
        <p:spPr>
          <a:xfrm>
            <a:off x="144923" y="541253"/>
            <a:ext cx="5256582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8DBDB1-8D4B-F244-36C5-1C380FB4A762}"/>
              </a:ext>
            </a:extLst>
          </p:cNvPr>
          <p:cNvSpPr txBox="1"/>
          <p:nvPr/>
        </p:nvSpPr>
        <p:spPr>
          <a:xfrm>
            <a:off x="144922" y="569051"/>
            <a:ext cx="5613195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</a:rPr>
              <a:t>1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地質敏感區劃定及變更之法制程序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20E8329-9F74-5428-767B-CB6B9C2200B6}"/>
              </a:ext>
            </a:extLst>
          </p:cNvPr>
          <p:cNvSpPr txBox="1"/>
          <p:nvPr/>
        </p:nvSpPr>
        <p:spPr>
          <a:xfrm>
            <a:off x="473174" y="1071379"/>
            <a:ext cx="659761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每項</a:t>
            </a:r>
            <a:r>
              <a:rPr lang="zh-TW" altLang="zh-TW" dirty="0"/>
              <a:t>地質敏感區</a:t>
            </a:r>
            <a:r>
              <a:rPr lang="zh-TW" altLang="en-US" dirty="0"/>
              <a:t>的公告，皆有</a:t>
            </a:r>
            <a:r>
              <a:rPr lang="zh-TW" altLang="zh-TW" dirty="0"/>
              <a:t>嚴謹的</a:t>
            </a:r>
            <a:r>
              <a:rPr lang="zh-TW" altLang="en-US" dirty="0"/>
              <a:t>法制作業程序，</a:t>
            </a:r>
            <a:r>
              <a:rPr lang="zh-TW" altLang="zh-TW" dirty="0"/>
              <a:t>確保整個程序都符合</a:t>
            </a:r>
            <a:r>
              <a:rPr lang="zh-TW" altLang="en-US" dirty="0">
                <a:solidFill>
                  <a:srgbClr val="0000FF"/>
                </a:solidFill>
              </a:rPr>
              <a:t>制度化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00FF"/>
                </a:solidFill>
              </a:rPr>
              <a:t>透明化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0000FF"/>
                </a:solidFill>
              </a:rPr>
              <a:t>資訊化</a:t>
            </a:r>
            <a:r>
              <a:rPr lang="zh-TW" altLang="en-US" dirty="0"/>
              <a:t>，提供各界做為國土利用與土地開發之參據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0EEFF4B-DFFF-A7E3-AF4E-0C48AC49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612" y="4209457"/>
            <a:ext cx="4718304" cy="2154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96C504B-77A1-53A7-E468-646D31E8B9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9" b="4716"/>
          <a:stretch>
            <a:fillRect/>
          </a:stretch>
        </p:blipFill>
        <p:spPr>
          <a:xfrm>
            <a:off x="92092" y="1605143"/>
            <a:ext cx="5794502" cy="257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標題">
            <a:extLst>
              <a:ext uri="{FF2B5EF4-FFF2-40B4-BE49-F238E27FC236}">
                <a16:creationId xmlns:a16="http://schemas.microsoft.com/office/drawing/2014/main" id="{1F0C65A8-7902-87E9-280A-1EF9E529B32F}"/>
              </a:ext>
            </a:extLst>
          </p:cNvPr>
          <p:cNvSpPr txBox="1"/>
          <p:nvPr/>
        </p:nvSpPr>
        <p:spPr>
          <a:xfrm>
            <a:off x="111055" y="4307700"/>
            <a:ext cx="1714029" cy="25815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914400" hangingPunct="1">
              <a:lnSpc>
                <a:spcPts val="1500"/>
              </a:lnSpc>
              <a:spcBef>
                <a:spcPts val="0"/>
              </a:spcBef>
              <a:defRPr sz="13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500" dirty="0"/>
              <a:t>地質敏感區審議會</a:t>
            </a:r>
            <a:endParaRPr sz="1500" dirty="0"/>
          </a:p>
        </p:txBody>
      </p:sp>
      <p:sp>
        <p:nvSpPr>
          <p:cNvPr id="20" name="內容版面配置區 1">
            <a:extLst>
              <a:ext uri="{FF2B5EF4-FFF2-40B4-BE49-F238E27FC236}">
                <a16:creationId xmlns:a16="http://schemas.microsoft.com/office/drawing/2014/main" id="{A2DED70B-150D-4327-62C9-D58A096BF978}"/>
              </a:ext>
            </a:extLst>
          </p:cNvPr>
          <p:cNvSpPr txBox="1">
            <a:spLocks/>
          </p:cNvSpPr>
          <p:nvPr/>
        </p:nvSpPr>
        <p:spPr>
          <a:xfrm>
            <a:off x="7673268" y="1078231"/>
            <a:ext cx="4356951" cy="1101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0" i="0" u="none" strike="noStrike" cap="none" spc="-28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ts val="2000"/>
              </a:lnSpc>
            </a:pPr>
            <a:r>
              <a:rPr lang="zh-TW" altLang="en-US" dirty="0"/>
              <a:t>查詢業務共</a:t>
            </a:r>
            <a:r>
              <a:rPr lang="en-US" altLang="zh-TW" dirty="0"/>
              <a:t>2</a:t>
            </a:r>
            <a:r>
              <a:rPr lang="zh-TW" altLang="en-US" dirty="0"/>
              <a:t>種</a:t>
            </a:r>
            <a:r>
              <a:rPr lang="zh-TW" altLang="en-US" dirty="0">
                <a:solidFill>
                  <a:srgbClr val="0000FF"/>
                </a:solidFill>
              </a:rPr>
              <a:t>受理途徑</a:t>
            </a:r>
            <a:r>
              <a:rPr lang="zh-TW" altLang="en-US" dirty="0"/>
              <a:t>：</a:t>
            </a:r>
            <a:endParaRPr lang="en-US" altLang="zh-TW" dirty="0"/>
          </a:p>
          <a:p>
            <a:pPr>
              <a:lnSpc>
                <a:spcPts val="2000"/>
              </a:lnSpc>
            </a:pPr>
            <a:r>
              <a:rPr lang="en-US" altLang="zh-TW" dirty="0"/>
              <a:t>1.</a:t>
            </a:r>
            <a:r>
              <a:rPr lang="zh-TW" altLang="en-US" dirty="0"/>
              <a:t>協助</a:t>
            </a:r>
            <a:r>
              <a:rPr lang="zh-TW" altLang="en-US" dirty="0">
                <a:solidFill>
                  <a:srgbClr val="0000FF"/>
                </a:solidFill>
              </a:rPr>
              <a:t>地方政府</a:t>
            </a:r>
            <a:r>
              <a:rPr lang="zh-TW" altLang="en-US" dirty="0"/>
              <a:t>釐清查詢</a:t>
            </a:r>
            <a:r>
              <a:rPr lang="zh-TW" altLang="en-US" dirty="0">
                <a:solidFill>
                  <a:srgbClr val="0000FF"/>
                </a:solidFill>
              </a:rPr>
              <a:t>疑義案件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ts val="2000"/>
              </a:lnSpc>
            </a:pPr>
            <a:r>
              <a:rPr lang="en-US" altLang="zh-TW" dirty="0"/>
              <a:t>2.</a:t>
            </a:r>
            <a:r>
              <a:rPr lang="zh-TW" altLang="en-US" dirty="0"/>
              <a:t>協助</a:t>
            </a:r>
            <a:r>
              <a:rPr lang="zh-TW" altLang="en-US" dirty="0">
                <a:solidFill>
                  <a:srgbClr val="0000FF"/>
                </a:solidFill>
              </a:rPr>
              <a:t>內政部國土管理署</a:t>
            </a:r>
            <a:r>
              <a:rPr lang="zh-TW" altLang="en-US" dirty="0"/>
              <a:t>「環境敏感地區</a:t>
            </a:r>
            <a:r>
              <a:rPr lang="zh-TW" altLang="en-US" dirty="0">
                <a:solidFill>
                  <a:srgbClr val="0000FF"/>
                </a:solidFill>
              </a:rPr>
              <a:t>單一 </a:t>
            </a:r>
            <a:endParaRPr lang="en-US" altLang="zh-TW" dirty="0">
              <a:solidFill>
                <a:srgbClr val="0000FF"/>
              </a:solidFill>
            </a:endParaRPr>
          </a:p>
          <a:p>
            <a:pPr>
              <a:lnSpc>
                <a:spcPts val="2000"/>
              </a:lnSpc>
            </a:pPr>
            <a:r>
              <a:rPr lang="zh-TW" altLang="en-US" dirty="0">
                <a:solidFill>
                  <a:srgbClr val="0000FF"/>
                </a:solidFill>
              </a:rPr>
              <a:t>    窗口</a:t>
            </a:r>
            <a:r>
              <a:rPr lang="zh-TW" altLang="en-US" dirty="0"/>
              <a:t>查詢平台」案件檢核。</a:t>
            </a:r>
            <a:endParaRPr lang="en-US" altLang="zh-TW" dirty="0"/>
          </a:p>
        </p:txBody>
      </p:sp>
      <p:sp>
        <p:nvSpPr>
          <p:cNvPr id="24" name="星形: 五角 23">
            <a:extLst>
              <a:ext uri="{FF2B5EF4-FFF2-40B4-BE49-F238E27FC236}">
                <a16:creationId xmlns:a16="http://schemas.microsoft.com/office/drawing/2014/main" id="{D1A30E6A-E81B-B93C-F60F-944B50D76988}"/>
              </a:ext>
            </a:extLst>
          </p:cNvPr>
          <p:cNvSpPr/>
          <p:nvPr/>
        </p:nvSpPr>
        <p:spPr>
          <a:xfrm>
            <a:off x="161780" y="1036168"/>
            <a:ext cx="353596" cy="353596"/>
          </a:xfrm>
          <a:prstGeom prst="star5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星形: 五角 50">
            <a:extLst>
              <a:ext uri="{FF2B5EF4-FFF2-40B4-BE49-F238E27FC236}">
                <a16:creationId xmlns:a16="http://schemas.microsoft.com/office/drawing/2014/main" id="{7A3B0F4B-0AE4-1B7B-1B24-83C7CA859060}"/>
              </a:ext>
            </a:extLst>
          </p:cNvPr>
          <p:cNvSpPr/>
          <p:nvPr/>
        </p:nvSpPr>
        <p:spPr>
          <a:xfrm>
            <a:off x="7336183" y="1053639"/>
            <a:ext cx="353596" cy="353596"/>
          </a:xfrm>
          <a:prstGeom prst="star5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07424B5-DEFA-EE55-7F5E-9FA7136E8162}"/>
              </a:ext>
            </a:extLst>
          </p:cNvPr>
          <p:cNvGrpSpPr/>
          <p:nvPr/>
        </p:nvGrpSpPr>
        <p:grpSpPr>
          <a:xfrm>
            <a:off x="7300066" y="2179430"/>
            <a:ext cx="4730153" cy="2943632"/>
            <a:chOff x="11058553" y="3598044"/>
            <a:chExt cx="4555392" cy="2834876"/>
          </a:xfrm>
        </p:grpSpPr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BC48A2A2-FFE3-8FA8-24B3-3EB46E2E69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552" y="3604260"/>
              <a:ext cx="4549393" cy="2828660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03021FA-FC6D-8661-8CD5-CBBCE4D7E69C}"/>
                </a:ext>
              </a:extLst>
            </p:cNvPr>
            <p:cNvSpPr/>
            <p:nvPr/>
          </p:nvSpPr>
          <p:spPr>
            <a:xfrm>
              <a:off x="11404796" y="5599906"/>
              <a:ext cx="1169106" cy="359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indent="0" algn="ctr" defTabSz="914400" hangingPunct="1">
                <a:lnSpc>
                  <a:spcPts val="1800"/>
                </a:lnSpc>
                <a:spcBef>
                  <a:spcPts val="0"/>
                </a:spcBef>
                <a:buClr>
                  <a:prstClr val="black"/>
                </a:buClr>
                <a:defRPr/>
              </a:pPr>
              <a:r>
                <a:rPr lang="zh-TW" altLang="en-US" sz="1800" b="1" dirty="0">
                  <a:solidFill>
                    <a:srgbClr val="FF00FF"/>
                  </a:solidFill>
                  <a:effectLst>
                    <a:innerShdw blurRad="114300">
                      <a:prstClr val="black"/>
                    </a:inn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土地非位於</a:t>
              </a:r>
              <a:endParaRPr lang="en-US" altLang="zh-TW" sz="1800" b="1" dirty="0">
                <a:solidFill>
                  <a:srgbClr val="FF00FF"/>
                </a:solidFill>
                <a:effectLst>
                  <a:innerShdw blurRad="114300">
                    <a:prstClr val="black"/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1" indent="0" algn="ctr" defTabSz="914400" hangingPunct="1">
                <a:lnSpc>
                  <a:spcPts val="1800"/>
                </a:lnSpc>
                <a:spcBef>
                  <a:spcPts val="0"/>
                </a:spcBef>
                <a:buClr>
                  <a:prstClr val="black"/>
                </a:buClr>
                <a:defRPr/>
              </a:pPr>
              <a:r>
                <a:rPr lang="zh-TW" altLang="en-US" sz="1800" b="1" dirty="0">
                  <a:solidFill>
                    <a:srgbClr val="FF00FF"/>
                  </a:solidFill>
                  <a:effectLst>
                    <a:innerShdw blurRad="114300">
                      <a:prstClr val="black"/>
                    </a:inn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地質敏感區範圍</a:t>
              </a:r>
              <a:endParaRPr lang="en-US" altLang="zh-TW" sz="1800" b="1" dirty="0">
                <a:solidFill>
                  <a:srgbClr val="FF00FF"/>
                </a:solidFill>
                <a:effectLst>
                  <a:innerShdw blurRad="114300">
                    <a:prstClr val="black"/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603CCDC-4F47-AB9A-E4F0-6AE3B2CC17D5}"/>
                </a:ext>
              </a:extLst>
            </p:cNvPr>
            <p:cNvSpPr/>
            <p:nvPr/>
          </p:nvSpPr>
          <p:spPr>
            <a:xfrm>
              <a:off x="11391687" y="4254282"/>
              <a:ext cx="1601721" cy="585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127000" algn="ctr" defTabSz="914400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zh-TW" altLang="en-US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計畫範圍</a:t>
              </a:r>
              <a:endParaRPr lang="en-US" altLang="zh-TW" sz="1500" b="1" kern="1200" dirty="0">
                <a:ln w="0"/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indent="127000" algn="ctr" defTabSz="914400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en-US" altLang="zh-TW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查詢土地範圍</a:t>
              </a:r>
              <a:r>
                <a:rPr lang="en-US" altLang="zh-TW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zh-TW" sz="1500" b="1" kern="1200" dirty="0">
                <a:ln w="0"/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F0F8F70-048A-24A1-4B56-E3A11F993F46}"/>
                </a:ext>
              </a:extLst>
            </p:cNvPr>
            <p:cNvSpPr/>
            <p:nvPr/>
          </p:nvSpPr>
          <p:spPr>
            <a:xfrm>
              <a:off x="13426090" y="5412832"/>
              <a:ext cx="1659429" cy="3288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127000" algn="ctr" defTabSz="914400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zh-TW" altLang="en-US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地質敏感區範圍</a:t>
              </a:r>
              <a:endParaRPr lang="en-US" altLang="zh-TW" sz="1500" b="1" kern="1200" dirty="0">
                <a:ln w="0"/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9CD4162-584A-87FB-A564-A677B2744208}"/>
                </a:ext>
              </a:extLst>
            </p:cNvPr>
            <p:cNvSpPr/>
            <p:nvPr/>
          </p:nvSpPr>
          <p:spPr>
            <a:xfrm>
              <a:off x="14111157" y="3979877"/>
              <a:ext cx="697627" cy="585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127000" algn="ctr" defTabSz="914400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zh-TW" altLang="en-US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地籍</a:t>
              </a:r>
              <a:endParaRPr lang="en-US" altLang="zh-TW" sz="1500" b="1" kern="1200" dirty="0">
                <a:ln w="0"/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indent="127000" algn="ctr" defTabSz="914400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zh-TW" altLang="en-US" sz="1500" b="1" kern="1200" dirty="0">
                  <a:ln w="0"/>
                  <a:solidFill>
                    <a:prstClr val="black"/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界線</a:t>
              </a:r>
              <a:endParaRPr lang="en-US" altLang="zh-TW" sz="1500" b="1" kern="1200" dirty="0">
                <a:ln w="0"/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2" name="標題">
              <a:extLst>
                <a:ext uri="{FF2B5EF4-FFF2-40B4-BE49-F238E27FC236}">
                  <a16:creationId xmlns:a16="http://schemas.microsoft.com/office/drawing/2014/main" id="{D7A69EB6-1199-1C9E-04A4-78AFC52AEE05}"/>
                </a:ext>
              </a:extLst>
            </p:cNvPr>
            <p:cNvSpPr txBox="1"/>
            <p:nvPr/>
          </p:nvSpPr>
          <p:spPr>
            <a:xfrm>
              <a:off x="11058553" y="3598044"/>
              <a:ext cx="1120713" cy="258155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 defTabSz="914400" hangingPunct="1">
                <a:lnSpc>
                  <a:spcPts val="1500"/>
                </a:lnSpc>
                <a:spcBef>
                  <a:spcPts val="0"/>
                </a:spcBef>
                <a:defRPr sz="13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1500" dirty="0"/>
                <a:t>辦理示意圖</a:t>
              </a:r>
              <a:endParaRPr sz="1500" dirty="0"/>
            </a:p>
          </p:txBody>
        </p:sp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id="{4F39DDDA-FFF0-79A2-9834-9B117E80CC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2999" y="3652266"/>
            <a:ext cx="2197609" cy="308910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20EA850-546E-FB5E-F1D1-6642A7D157FA}"/>
              </a:ext>
            </a:extLst>
          </p:cNvPr>
          <p:cNvSpPr txBox="1"/>
          <p:nvPr/>
        </p:nvSpPr>
        <p:spPr>
          <a:xfrm>
            <a:off x="7625093" y="5262345"/>
            <a:ext cx="3073770" cy="11011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1900"/>
              </a:lnSpc>
            </a:pPr>
            <a:r>
              <a:rPr lang="en-US" altLang="zh-TW" dirty="0">
                <a:solidFill>
                  <a:schemeClr val="tx1"/>
                </a:solidFill>
              </a:rPr>
              <a:t>114</a:t>
            </a:r>
            <a:r>
              <a:rPr lang="zh-TW" altLang="zh-TW" dirty="0">
                <a:solidFill>
                  <a:schemeClr val="tx1"/>
                </a:solidFill>
              </a:rPr>
              <a:t>年度</a:t>
            </a:r>
            <a:r>
              <a:rPr lang="zh-TW" altLang="en-US" dirty="0">
                <a:solidFill>
                  <a:schemeClr val="tx1"/>
                </a:solidFill>
              </a:rPr>
              <a:t>受</a:t>
            </a:r>
            <a:r>
              <a:rPr lang="zh-TW" altLang="zh-TW" dirty="0">
                <a:solidFill>
                  <a:schemeClr val="tx1"/>
                </a:solidFill>
              </a:rPr>
              <a:t>理超過</a:t>
            </a:r>
            <a:r>
              <a:rPr lang="en-US" altLang="zh-TW" dirty="0"/>
              <a:t>1,460</a:t>
            </a:r>
            <a:r>
              <a:rPr lang="zh-TW" altLang="zh-TW" dirty="0"/>
              <a:t>件</a:t>
            </a:r>
            <a:r>
              <a:rPr lang="zh-TW" altLang="zh-TW" dirty="0">
                <a:solidFill>
                  <a:schemeClr val="tx1"/>
                </a:solidFill>
              </a:rPr>
              <a:t>查詢</a:t>
            </a:r>
            <a:r>
              <a:rPr lang="zh-TW" altLang="en-US" dirty="0">
                <a:solidFill>
                  <a:schemeClr val="tx1"/>
                </a:solidFill>
              </a:rPr>
              <a:t>公文，有效降低地方政府業務負荷、減省民眾申辦案件期程、提昇跨部機關行政查詢效率。</a:t>
            </a:r>
          </a:p>
        </p:txBody>
      </p:sp>
      <p:sp>
        <p:nvSpPr>
          <p:cNvPr id="55" name="星形: 五角 54">
            <a:extLst>
              <a:ext uri="{FF2B5EF4-FFF2-40B4-BE49-F238E27FC236}">
                <a16:creationId xmlns:a16="http://schemas.microsoft.com/office/drawing/2014/main" id="{C1BA4AB8-7ACB-6442-9B6A-8B4035E1B0FD}"/>
              </a:ext>
            </a:extLst>
          </p:cNvPr>
          <p:cNvSpPr/>
          <p:nvPr/>
        </p:nvSpPr>
        <p:spPr>
          <a:xfrm>
            <a:off x="7300066" y="5217239"/>
            <a:ext cx="353596" cy="353596"/>
          </a:xfrm>
          <a:prstGeom prst="star5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EC45D3C2-E51C-1052-37B5-9ADC6A61E2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862" y="5231825"/>
            <a:ext cx="1371213" cy="1374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C500E0F-7FE4-2EF7-316F-8C93BACC45AB}"/>
              </a:ext>
            </a:extLst>
          </p:cNvPr>
          <p:cNvSpPr txBox="1"/>
          <p:nvPr/>
        </p:nvSpPr>
        <p:spPr>
          <a:xfrm>
            <a:off x="5908157" y="1844824"/>
            <a:ext cx="1246400" cy="180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SzPct val="90000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已累計公告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地質敏感區，分布於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個縣市，總面積約佔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國土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1/7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82091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A730A-0AF0-C037-53A6-BCB6F13E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BDEB47-20F9-6C3F-0F8D-C7D7C26B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3"/>
            <a:ext cx="12193853" cy="6856958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6452B9E-5E48-84C7-F864-66CC765616BF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4267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538500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514806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1120761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820439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7030288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組織架構及核心業務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坡地環境地質科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marL="0" marR="0" lvl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都會地質科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i="1" u="none" strike="noStrike" cap="none" spc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地質法管理科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1" i="1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微軟正黑體"/>
                          <a:ea typeface="微軟正黑體"/>
                          <a:sym typeface="Arial"/>
                        </a:defRPr>
                      </a:lvl9pPr>
                    </a:lstStyle>
                    <a:p>
                      <a:pPr lvl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1" u="none" strike="noStrike" cap="none" spc="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Tx/>
                          <a:latin typeface="+mj-ea"/>
                          <a:ea typeface="微軟正黑體"/>
                          <a:cs typeface="+mn-cs"/>
                          <a:sym typeface="Arial"/>
                        </a:rPr>
                        <a:t>地質發展科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59391"/>
                  </a:ext>
                </a:extLst>
              </a:tr>
            </a:tbl>
          </a:graphicData>
        </a:graphic>
      </p:graphicFrame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7A54F1C4-F930-449A-E665-B8D645CEACFF}"/>
              </a:ext>
            </a:extLst>
          </p:cNvPr>
          <p:cNvCxnSpPr>
            <a:cxnSpLocks/>
          </p:cNvCxnSpPr>
          <p:nvPr/>
        </p:nvCxnSpPr>
        <p:spPr>
          <a:xfrm>
            <a:off x="5735960" y="426720"/>
            <a:ext cx="0" cy="5954608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3ED8B3BB-FB8F-E182-10FE-C1BE4DB9F895}"/>
              </a:ext>
            </a:extLst>
          </p:cNvPr>
          <p:cNvSpPr/>
          <p:nvPr/>
        </p:nvSpPr>
        <p:spPr>
          <a:xfrm>
            <a:off x="266781" y="529678"/>
            <a:ext cx="4677088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26492F-D54C-EC13-43FD-20C7F638398E}"/>
              </a:ext>
            </a:extLst>
          </p:cNvPr>
          <p:cNvSpPr txBox="1"/>
          <p:nvPr/>
        </p:nvSpPr>
        <p:spPr>
          <a:xfrm>
            <a:off x="263352" y="557476"/>
            <a:ext cx="5112568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.</a:t>
            </a:r>
            <a:r>
              <a:rPr kumimoji="0" lang="zh-TW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地質法規與</a:t>
            </a:r>
            <a:r>
              <a:rPr lang="zh-TW" altLang="en-US" b="1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執法配套機制研修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D43B6CD-F64B-DA97-CA3D-0DBA0DB7F1DE}"/>
              </a:ext>
            </a:extLst>
          </p:cNvPr>
          <p:cNvSpPr txBox="1"/>
          <p:nvPr/>
        </p:nvSpPr>
        <p:spPr>
          <a:xfrm>
            <a:off x="484896" y="1065538"/>
            <a:ext cx="528113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/>
              <a:t>為</a:t>
            </a:r>
            <a:r>
              <a:rPr lang="zh-TW" altLang="en-US" dirty="0"/>
              <a:t>使地質</a:t>
            </a:r>
            <a:r>
              <a:rPr lang="zh-TW" altLang="zh-TW" dirty="0"/>
              <a:t>法</a:t>
            </a:r>
            <a:r>
              <a:rPr lang="zh-TW" altLang="en-US" dirty="0"/>
              <a:t>推動實務面能</a:t>
            </a:r>
            <a:r>
              <a:rPr lang="zh-TW" altLang="zh-TW" dirty="0"/>
              <a:t>與時俱進，</a:t>
            </a:r>
            <a:r>
              <a:rPr lang="zh-TW" altLang="en-US" dirty="0"/>
              <a:t>持續辦理</a:t>
            </a:r>
            <a:r>
              <a:rPr lang="zh-TW" altLang="zh-TW" dirty="0"/>
              <a:t>地質</a:t>
            </a:r>
            <a:r>
              <a:rPr lang="zh-TW" altLang="en-US" dirty="0"/>
              <a:t>法</a:t>
            </a:r>
            <a:r>
              <a:rPr lang="zh-TW" altLang="zh-TW" dirty="0"/>
              <a:t>相關法規的</a:t>
            </a:r>
            <a:r>
              <a:rPr lang="zh-TW" altLang="en-US" dirty="0">
                <a:solidFill>
                  <a:srgbClr val="0000FF"/>
                </a:solidFill>
              </a:rPr>
              <a:t>討論、裁量</a:t>
            </a:r>
            <a:r>
              <a:rPr lang="zh-TW" altLang="zh-TW" dirty="0">
                <a:solidFill>
                  <a:srgbClr val="0000FF"/>
                </a:solidFill>
              </a:rPr>
              <a:t>解釋與研修</a:t>
            </a:r>
            <a:r>
              <a:rPr lang="zh-TW" altLang="en-US" dirty="0"/>
              <a:t>作業</a:t>
            </a:r>
            <a:r>
              <a:rPr lang="zh-TW" altLang="zh-TW" dirty="0"/>
              <a:t>。</a:t>
            </a:r>
            <a:endParaRPr lang="en-US" altLang="zh-TW" dirty="0"/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2EF3D7AF-0586-32F6-1B36-5B63E4832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04652" y="5141510"/>
            <a:ext cx="1765703" cy="1593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2" descr="preencoded.png">
            <a:extLst>
              <a:ext uri="{FF2B5EF4-FFF2-40B4-BE49-F238E27FC236}">
                <a16:creationId xmlns:a16="http://schemas.microsoft.com/office/drawing/2014/main" id="{92F41C10-B208-A111-3655-1FE5A37AB7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33" y="5264519"/>
            <a:ext cx="1712033" cy="1058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" descr="preencod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065" y="5302147"/>
            <a:ext cx="1581966" cy="977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箭號: 五邊形 14">
            <a:extLst>
              <a:ext uri="{FF2B5EF4-FFF2-40B4-BE49-F238E27FC236}">
                <a16:creationId xmlns:a16="http://schemas.microsoft.com/office/drawing/2014/main" id="{864198A8-59E0-E7CC-51BF-98F4D13D1865}"/>
              </a:ext>
            </a:extLst>
          </p:cNvPr>
          <p:cNvSpPr/>
          <p:nvPr/>
        </p:nvSpPr>
        <p:spPr>
          <a:xfrm>
            <a:off x="5978365" y="528198"/>
            <a:ext cx="3862047" cy="43200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8A578DE-9AD4-540F-6AD2-86E93C64F473}"/>
              </a:ext>
            </a:extLst>
          </p:cNvPr>
          <p:cNvSpPr txBox="1"/>
          <p:nvPr/>
        </p:nvSpPr>
        <p:spPr>
          <a:xfrm>
            <a:off x="5974936" y="555996"/>
            <a:ext cx="5112568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4.</a:t>
            </a:r>
            <a:r>
              <a:rPr kumimoji="0" lang="zh-TW" altLang="zh-TW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zh-TW" altLang="en-US" sz="2400" b="1" i="0" u="none" strike="noStrike" kern="0" cap="none" spc="0" normalizeH="0" baseline="0" noProof="0" dirty="0">
                <a:ln w="9525">
                  <a:solidFill>
                    <a:srgbClr val="00A2FF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644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Helvetica Neue"/>
              </a:rPr>
              <a:t>地質法推廣與教育訓練</a:t>
            </a:r>
            <a:endParaRPr kumimoji="0" lang="zh-TW" altLang="en-US" sz="2400" b="1" i="0" u="none" strike="noStrike" kern="0" cap="none" spc="0" normalizeH="0" baseline="0" noProof="0" dirty="0">
              <a:ln w="9525">
                <a:solidFill>
                  <a:srgbClr val="00A2FF">
                    <a:lumMod val="60000"/>
                    <a:lumOff val="40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644E">
                    <a:lumMod val="60000"/>
                    <a:lumOff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80AE338-E081-9749-D522-C997B3D7C307}"/>
              </a:ext>
            </a:extLst>
          </p:cNvPr>
          <p:cNvSpPr txBox="1"/>
          <p:nvPr/>
        </p:nvSpPr>
        <p:spPr>
          <a:xfrm>
            <a:off x="6230958" y="1041842"/>
            <a:ext cx="5193634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每年</a:t>
            </a:r>
            <a:r>
              <a:rPr lang="zh-TW" altLang="zh-TW" dirty="0"/>
              <a:t>定期舉辦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</a:p>
          <a:p>
            <a:r>
              <a:rPr lang="en-US" altLang="zh-TW" dirty="0">
                <a:solidFill>
                  <a:srgbClr val="0000FF"/>
                </a:solidFill>
              </a:rPr>
              <a:t>1.</a:t>
            </a:r>
            <a:r>
              <a:rPr lang="zh-TW" altLang="zh-TW" dirty="0">
                <a:solidFill>
                  <a:srgbClr val="0000FF"/>
                </a:solidFill>
              </a:rPr>
              <a:t>地質法實務研習班</a:t>
            </a:r>
            <a:endParaRPr lang="en-US" altLang="zh-TW" dirty="0"/>
          </a:p>
          <a:p>
            <a:r>
              <a:rPr lang="en-US" altLang="zh-TW" dirty="0">
                <a:solidFill>
                  <a:srgbClr val="0000FF"/>
                </a:solidFill>
              </a:rPr>
              <a:t>2.</a:t>
            </a:r>
            <a:r>
              <a:rPr lang="zh-TW" altLang="en-US" dirty="0">
                <a:solidFill>
                  <a:srgbClr val="0000FF"/>
                </a:solidFill>
              </a:rPr>
              <a:t>地質敏感區與土地開發實務講習會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>
                <a:solidFill>
                  <a:srgbClr val="0000FF"/>
                </a:solidFill>
              </a:rPr>
              <a:t>地方政府及執業技師訪談</a:t>
            </a:r>
            <a:endParaRPr lang="en-US" altLang="zh-TW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986" y="5263443"/>
            <a:ext cx="1412342" cy="105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8" name="表格 4">
            <a:extLst>
              <a:ext uri="{FF2B5EF4-FFF2-40B4-BE49-F238E27FC236}">
                <a16:creationId xmlns:a16="http://schemas.microsoft.com/office/drawing/2014/main" id="{A6284C45-0EC7-A934-55F1-0D4B7638C65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51597734"/>
              </p:ext>
            </p:extLst>
          </p:nvPr>
        </p:nvGraphicFramePr>
        <p:xfrm>
          <a:off x="319024" y="1924506"/>
          <a:ext cx="5281133" cy="3281680"/>
        </p:xfrm>
        <a:graphic>
          <a:graphicData uri="http://schemas.openxmlformats.org/drawingml/2006/table">
            <a:tbl>
              <a:tblPr firstRow="1" bandRow="1"/>
              <a:tblGrid>
                <a:gridCol w="2097724">
                  <a:extLst>
                    <a:ext uri="{9D8B030D-6E8A-4147-A177-3AD203B41FA5}">
                      <a16:colId xmlns:a16="http://schemas.microsoft.com/office/drawing/2014/main" val="3589026265"/>
                    </a:ext>
                  </a:extLst>
                </a:gridCol>
                <a:gridCol w="3183409">
                  <a:extLst>
                    <a:ext uri="{9D8B030D-6E8A-4147-A177-3AD203B41FA5}">
                      <a16:colId xmlns:a16="http://schemas.microsoft.com/office/drawing/2014/main" val="3122613142"/>
                    </a:ext>
                  </a:extLst>
                </a:gridCol>
              </a:tblGrid>
              <a:tr h="2839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i="0" dirty="0">
                          <a:latin typeface="+mj-ea"/>
                          <a:ea typeface="+mj-ea"/>
                        </a:rPr>
                        <a:t>法規或配套名稱</a:t>
                      </a:r>
                      <a:endParaRPr lang="en-US" sz="1600" b="1" i="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i="0" dirty="0">
                          <a:latin typeface="+mj-ea"/>
                          <a:ea typeface="+mj-ea"/>
                        </a:rPr>
                        <a:t>研修內容</a:t>
                      </a:r>
                      <a:endParaRPr lang="en-US" sz="1600" b="1" i="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397411"/>
                  </a:ext>
                </a:extLst>
              </a:tr>
              <a:tr h="216508">
                <a:tc>
                  <a:txBody>
                    <a:bodyPr/>
                    <a:lstStyle/>
                    <a:p>
                      <a:pPr marL="0" marR="0" lvl="0" indent="0" algn="just" defTabSz="2921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dirty="0">
                          <a:solidFill>
                            <a:srgbClr val="7030A0"/>
                          </a:solidFill>
                          <a:latin typeface="+mj-ea"/>
                          <a:ea typeface="+mj-ea"/>
                        </a:rPr>
                        <a:t>地質敏感區審議會組織及運作辦法</a:t>
                      </a:r>
                      <a:r>
                        <a:rPr lang="en-US" altLang="zh-TW" sz="14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j-ea"/>
                          <a:ea typeface="+mn-ea"/>
                          <a:cs typeface="+mn-cs"/>
                          <a:sym typeface="Arial"/>
                        </a:rPr>
                        <a:t>(112.3.7)</a:t>
                      </a:r>
                      <a:endParaRPr lang="zh-TW" altLang="en-US" sz="1400" b="1" i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為落實國家性別平等政策，促進參與地質敏感區業務之性別平等，增訂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委員性別比例</a:t>
                      </a: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之規定。</a:t>
                      </a:r>
                      <a:endParaRPr lang="en-US" sz="1400" i="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291767"/>
                  </a:ext>
                </a:extLst>
              </a:tr>
              <a:tr h="2839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marL="0" marR="0" lvl="0" indent="0" algn="just" defTabSz="2921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i="0" dirty="0">
                          <a:solidFill>
                            <a:srgbClr val="7030A0"/>
                          </a:solidFill>
                          <a:latin typeface="+mj-ea"/>
                          <a:ea typeface="+mj-ea"/>
                        </a:rPr>
                        <a:t>地質敏感區基地地質調查及地質安全評估作業準則、手冊</a:t>
                      </a:r>
                      <a:r>
                        <a:rPr lang="en-US" altLang="zh-TW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(113.1.9)</a:t>
                      </a:r>
                      <a:endParaRPr lang="zh-TW" altLang="en-US" sz="1400" b="1" i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增訂得以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現有資料檢核</a:t>
                      </a: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方法進行地質調查及地質安全評估之情形及應遵循事項。</a:t>
                      </a:r>
                      <a:endParaRPr lang="en-US" sz="1400" i="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496210"/>
                  </a:ext>
                </a:extLst>
              </a:tr>
              <a:tr h="33182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b="1" i="0" dirty="0">
                          <a:solidFill>
                            <a:srgbClr val="7030A0"/>
                          </a:solidFill>
                        </a:rPr>
                        <a:t>地質資料供應及收費標準</a:t>
                      </a:r>
                      <a:r>
                        <a:rPr lang="en-US" altLang="zh-TW" sz="14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j-ea"/>
                          <a:ea typeface="+mn-ea"/>
                          <a:cs typeface="+mn-cs"/>
                          <a:sym typeface="Arial"/>
                        </a:rPr>
                        <a:t>(113.6.20)</a:t>
                      </a:r>
                      <a:endParaRPr lang="zh-TW" altLang="en-US" sz="1400" b="1" i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考量辦理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費用或成本變動趨勢</a:t>
                      </a: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、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消費者物價指數變動</a:t>
                      </a:r>
                      <a:r>
                        <a:rPr lang="zh-TW" altLang="en-US" sz="1400" i="0" dirty="0">
                          <a:latin typeface="+mj-ea"/>
                          <a:ea typeface="+mj-ea"/>
                        </a:rPr>
                        <a:t>情形，檢討成本分析文件後修正。</a:t>
                      </a:r>
                      <a:endParaRPr lang="en-US" altLang="zh-TW" sz="1400" i="0" dirty="0"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644740"/>
                  </a:ext>
                </a:extLst>
              </a:tr>
              <a:tr h="28394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b="1" i="0" dirty="0">
                          <a:solidFill>
                            <a:srgbClr val="7030A0"/>
                          </a:solidFill>
                          <a:latin typeface="+mj-ea"/>
                          <a:ea typeface="+mj-ea"/>
                        </a:rPr>
                        <a:t>地質法罰則裁罰基準、作業流程</a:t>
                      </a:r>
                      <a:r>
                        <a:rPr lang="en-US" altLang="zh-TW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(114.10.3)</a:t>
                      </a:r>
                      <a:endParaRPr lang="zh-TW" altLang="en-US" sz="1400" b="1" i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200" b="0" i="1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i="0" dirty="0">
                          <a:latin typeface="+mn-ea"/>
                          <a:ea typeface="+mn-ea"/>
                        </a:rPr>
                        <a:t>為完善執行裁罰時依據之金額及作業配套，訂定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裁罰基準</a:t>
                      </a:r>
                      <a:r>
                        <a:rPr lang="zh-TW" altLang="en-US" sz="1400" i="0" dirty="0">
                          <a:latin typeface="+mn-ea"/>
                          <a:ea typeface="+mn-ea"/>
                        </a:rPr>
                        <a:t>，並擬定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作業流程、流程說明、裁處書</a:t>
                      </a:r>
                      <a:r>
                        <a:rPr lang="zh-TW" altLang="en-US" sz="1400" i="0" dirty="0">
                          <a:latin typeface="+mn-ea"/>
                          <a:ea typeface="+mn-ea"/>
                        </a:rPr>
                        <a:t>等稿件。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332037"/>
                  </a:ext>
                </a:extLst>
              </a:tr>
              <a:tr h="28394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地質法第</a:t>
                      </a:r>
                      <a:r>
                        <a:rPr lang="en-US" altLang="zh-TW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</a:t>
                      </a:r>
                      <a:r>
                        <a:rPr lang="zh-TW" altLang="en-US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條修正案</a:t>
                      </a:r>
                      <a:r>
                        <a:rPr lang="en-US" altLang="zh-TW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(114.11.28-</a:t>
                      </a:r>
                      <a:r>
                        <a:rPr lang="zh-TW" altLang="en-US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總統公告</a:t>
                      </a:r>
                      <a:r>
                        <a:rPr lang="en-US" altLang="zh-TW" sz="1400" b="1" i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zh-TW" altLang="en-US" sz="1400" b="1" i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</a:pPr>
                      <a:r>
                        <a:rPr lang="zh-TW" altLang="en-US" sz="1400" i="0" dirty="0">
                          <a:latin typeface="+mn-ea"/>
                          <a:ea typeface="+mn-ea"/>
                        </a:rPr>
                        <a:t>將依法報請行政院發布修正條文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施行日期</a:t>
                      </a:r>
                      <a:r>
                        <a:rPr lang="zh-TW" altLang="en-US" sz="1400" b="0" i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，並</a:t>
                      </a:r>
                      <a:r>
                        <a:rPr lang="zh-TW" altLang="en-US" sz="1400" i="0" dirty="0">
                          <a:latin typeface="+mn-ea"/>
                          <a:ea typeface="+mn-ea"/>
                        </a:rPr>
                        <a:t>行文</a:t>
                      </a:r>
                      <a:r>
                        <a:rPr lang="zh-TW" altLang="en-US" sz="1400" b="1" i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週知</a:t>
                      </a:r>
                      <a:r>
                        <a:rPr lang="zh-TW" altLang="en-US" sz="1400" i="0" dirty="0">
                          <a:latin typeface="+mn-ea"/>
                          <a:ea typeface="+mn-ea"/>
                        </a:rPr>
                        <a:t>各相關機關及公會。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539561"/>
                  </a:ext>
                </a:extLst>
              </a:tr>
            </a:tbl>
          </a:graphicData>
        </a:graphic>
      </p:graphicFrame>
      <p:sp>
        <p:nvSpPr>
          <p:cNvPr id="29" name="矩形 28">
            <a:extLst>
              <a:ext uri="{FF2B5EF4-FFF2-40B4-BE49-F238E27FC236}">
                <a16:creationId xmlns:a16="http://schemas.microsoft.com/office/drawing/2014/main" id="{15DA329E-4A30-D367-C347-A77B197E96B8}"/>
              </a:ext>
            </a:extLst>
          </p:cNvPr>
          <p:cNvSpPr/>
          <p:nvPr/>
        </p:nvSpPr>
        <p:spPr>
          <a:xfrm>
            <a:off x="319024" y="1655329"/>
            <a:ext cx="1269513" cy="23749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3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近三年執行成果</a:t>
            </a:r>
            <a:endParaRPr lang="en-US" altLang="zh-TW" sz="1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星形: 五角 32">
            <a:extLst>
              <a:ext uri="{FF2B5EF4-FFF2-40B4-BE49-F238E27FC236}">
                <a16:creationId xmlns:a16="http://schemas.microsoft.com/office/drawing/2014/main" id="{928B4BD2-4B0F-26EC-147D-2FC2E3CC45E1}"/>
              </a:ext>
            </a:extLst>
          </p:cNvPr>
          <p:cNvSpPr/>
          <p:nvPr/>
        </p:nvSpPr>
        <p:spPr>
          <a:xfrm>
            <a:off x="161780" y="1036168"/>
            <a:ext cx="353596" cy="353596"/>
          </a:xfrm>
          <a:prstGeom prst="star5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CF612B77-A812-7FFC-3665-FEDBAD2DDF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110" y="2084833"/>
            <a:ext cx="3428965" cy="1848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F1805E09-E19C-AD60-5B44-1F35EF242D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347886" y="1208278"/>
            <a:ext cx="3215604" cy="2233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 descr="一張含有 服裝, 人員, 室內, 學習 的圖片&#10;&#10;AI 產生的內容可能不正確。">
            <a:extLst>
              <a:ext uri="{FF2B5EF4-FFF2-40B4-BE49-F238E27FC236}">
                <a16:creationId xmlns:a16="http://schemas.microsoft.com/office/drawing/2014/main" id="{66A9629C-A960-B679-DAD1-7C25307759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0959" y="5141511"/>
            <a:ext cx="3849056" cy="1593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15CB266-A624-7E8B-9122-6FBDE49E2A2A}"/>
              </a:ext>
            </a:extLst>
          </p:cNvPr>
          <p:cNvSpPr txBox="1"/>
          <p:nvPr/>
        </p:nvSpPr>
        <p:spPr>
          <a:xfrm>
            <a:off x="6240610" y="4081822"/>
            <a:ext cx="5792015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 defTabSz="914400" hangingPunct="1">
              <a:lnSpc>
                <a:spcPts val="1800"/>
              </a:lnSpc>
              <a:spcBef>
                <a:spcPts val="0"/>
              </a:spcBef>
              <a:defRPr sz="1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zh-TW" dirty="0"/>
              <a:t>針對中央機關與地方政府</a:t>
            </a:r>
            <a:r>
              <a:rPr lang="zh-TW" altLang="zh-TW" dirty="0">
                <a:solidFill>
                  <a:srgbClr val="0000FF"/>
                </a:solidFill>
              </a:rPr>
              <a:t>辦理地質法、土地開發審查、環境保育、災害防治等業務人員</a:t>
            </a:r>
            <a:r>
              <a:rPr lang="zh-TW" altLang="zh-TW" dirty="0"/>
              <a:t>，講授地質法相關實務內容，</a:t>
            </a:r>
            <a:r>
              <a:rPr lang="zh-TW" altLang="en-US" dirty="0"/>
              <a:t>並</a:t>
            </a:r>
            <a:r>
              <a:rPr lang="zh-TW" altLang="zh-TW" dirty="0"/>
              <a:t>分享</a:t>
            </a:r>
            <a:r>
              <a:rPr lang="zh-TW" altLang="zh-TW" dirty="0">
                <a:solidFill>
                  <a:srgbClr val="0000FF"/>
                </a:solidFill>
              </a:rPr>
              <a:t>辦理「基地地質調查及地質安全評估」及審查作業</a:t>
            </a:r>
            <a:r>
              <a:rPr lang="zh-TW" altLang="zh-TW" dirty="0"/>
              <a:t>相關</a:t>
            </a:r>
            <a:r>
              <a:rPr lang="zh-TW" altLang="zh-TW" dirty="0">
                <a:solidFill>
                  <a:srgbClr val="0000FF"/>
                </a:solidFill>
              </a:rPr>
              <a:t>經驗與建議</a:t>
            </a:r>
            <a:r>
              <a:rPr lang="zh-TW" altLang="zh-TW" dirty="0"/>
              <a:t>，透過</a:t>
            </a:r>
            <a:r>
              <a:rPr lang="zh-TW" altLang="zh-TW" dirty="0">
                <a:solidFill>
                  <a:srgbClr val="0000FF"/>
                </a:solidFill>
              </a:rPr>
              <a:t>交流學習</a:t>
            </a:r>
            <a:r>
              <a:rPr lang="zh-TW" altLang="zh-TW" dirty="0"/>
              <a:t>提升各自執行地質法相關業務之成效。</a:t>
            </a:r>
            <a:endParaRPr lang="zh-TW" altLang="en-US" dirty="0"/>
          </a:p>
        </p:txBody>
      </p: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FF321C0E-5A70-F4E0-F596-DE5CB1600AED}"/>
              </a:ext>
            </a:extLst>
          </p:cNvPr>
          <p:cNvSpPr/>
          <p:nvPr/>
        </p:nvSpPr>
        <p:spPr>
          <a:xfrm>
            <a:off x="5897328" y="1036168"/>
            <a:ext cx="353596" cy="353596"/>
          </a:xfrm>
          <a:prstGeom prst="star5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5B2590-6C24-0171-D8FF-C13D16E8C1AA}"/>
              </a:ext>
            </a:extLst>
          </p:cNvPr>
          <p:cNvSpPr/>
          <p:nvPr/>
        </p:nvSpPr>
        <p:spPr>
          <a:xfrm>
            <a:off x="8130098" y="2083346"/>
            <a:ext cx="1530161" cy="23749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地質法實務研習班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81B8805-28EA-0167-F27B-4151ACBE9E5E}"/>
              </a:ext>
            </a:extLst>
          </p:cNvPr>
          <p:cNvSpPr/>
          <p:nvPr/>
        </p:nvSpPr>
        <p:spPr>
          <a:xfrm>
            <a:off x="9990738" y="592292"/>
            <a:ext cx="2079447" cy="23749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實體岩心辨識與記錄教學</a:t>
            </a:r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347133AE-07A0-283E-E320-D93FFE2D02F7}"/>
              </a:ext>
            </a:extLst>
          </p:cNvPr>
          <p:cNvSpPr/>
          <p:nvPr/>
        </p:nvSpPr>
        <p:spPr>
          <a:xfrm>
            <a:off x="5914438" y="4067828"/>
            <a:ext cx="353596" cy="353596"/>
          </a:xfrm>
          <a:prstGeom prst="star5">
            <a:avLst/>
          </a:prstGeom>
          <a:solidFill>
            <a:schemeClr val="accent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CE44479-150B-E49D-60B7-8F2975C6760D}"/>
              </a:ext>
            </a:extLst>
          </p:cNvPr>
          <p:cNvSpPr/>
          <p:nvPr/>
        </p:nvSpPr>
        <p:spPr>
          <a:xfrm>
            <a:off x="8549854" y="6497461"/>
            <a:ext cx="1530161" cy="23749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 defTabSz="914400" hangingPunct="1">
              <a:lnSpc>
                <a:spcPts val="1500"/>
              </a:lnSpc>
              <a:spcBef>
                <a:spcPts val="0"/>
              </a:spcBef>
            </a:pPr>
            <a:r>
              <a:rPr lang="zh-TW" altLang="en-US" sz="1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地方政府業務訪談</a:t>
            </a:r>
          </a:p>
        </p:txBody>
      </p:sp>
    </p:spTree>
    <p:extLst>
      <p:ext uri="{BB962C8B-B14F-4D97-AF65-F5344CB8AC3E}">
        <p14:creationId xmlns:p14="http://schemas.microsoft.com/office/powerpoint/2010/main" val="20542843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icrosoft JhengHei"/>
        <a:ea typeface="Microsoft JhengHei"/>
        <a:cs typeface="Microsoft JhengHei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icrosoft JhengHei"/>
        <a:ea typeface="Microsoft JhengHei"/>
        <a:cs typeface="Microsoft JhengHei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2144</Words>
  <Application>Microsoft Office PowerPoint</Application>
  <PresentationFormat>寬螢幕</PresentationFormat>
  <Paragraphs>200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1" baseType="lpstr">
      <vt:lpstr>Helvetica Neue</vt:lpstr>
      <vt:lpstr>Helvetica Neue Medium</vt:lpstr>
      <vt:lpstr>微軟正黑體</vt:lpstr>
      <vt:lpstr>微軟正黑體</vt:lpstr>
      <vt:lpstr>Arial</vt:lpstr>
      <vt:lpstr>Calibri</vt:lpstr>
      <vt:lpstr>Times New Roman</vt:lpstr>
      <vt:lpstr>Wingdings</vt:lpstr>
      <vt:lpstr>21_BasicWhite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林昶成</dc:creator>
  <cp:lastModifiedBy>盧詩丁</cp:lastModifiedBy>
  <cp:revision>253</cp:revision>
  <cp:lastPrinted>2025-12-26T01:35:29Z</cp:lastPrinted>
  <dcterms:modified xsi:type="dcterms:W3CDTF">2026-01-02T06:21:25Z</dcterms:modified>
</cp:coreProperties>
</file>